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9" r:id="rId2"/>
    <p:sldId id="293" r:id="rId3"/>
    <p:sldId id="318" r:id="rId4"/>
    <p:sldId id="313" r:id="rId5"/>
    <p:sldId id="320" r:id="rId6"/>
    <p:sldId id="316" r:id="rId7"/>
    <p:sldId id="314" r:id="rId8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">
          <p15:clr>
            <a:srgbClr val="A4A3A4"/>
          </p15:clr>
        </p15:guide>
        <p15:guide id="2" pos="574">
          <p15:clr>
            <a:srgbClr val="A4A3A4"/>
          </p15:clr>
        </p15:guide>
        <p15:guide id="3" orient="horz" pos="2780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3313">
          <p15:clr>
            <a:srgbClr val="A4A3A4"/>
          </p15:clr>
        </p15:guide>
        <p15:guide id="7" pos="81">
          <p15:clr>
            <a:srgbClr val="A4A3A4"/>
          </p15:clr>
        </p15:guide>
        <p15:guide id="8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A69"/>
    <a:srgbClr val="003300"/>
    <a:srgbClr val="FFE546"/>
    <a:srgbClr val="0055A1"/>
    <a:srgbClr val="39BAAB"/>
    <a:srgbClr val="0F93AB"/>
    <a:srgbClr val="FFFFFF"/>
    <a:srgbClr val="949698"/>
    <a:srgbClr val="E092B2"/>
    <a:srgbClr val="196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904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446" y="114"/>
      </p:cViewPr>
      <p:guideLst>
        <p:guide orient="horz" pos="256"/>
        <p:guide pos="574"/>
        <p:guide orient="horz" pos="2780"/>
        <p:guide orient="horz" pos="368"/>
        <p:guide orient="horz" pos="3313"/>
        <p:guide pos="81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4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5.3748776826789801E-2"/>
          <c:y val="0.91650980815053695"/>
          <c:w val="0.89999990658009299"/>
          <c:h val="8.3490310272115703E-2"/>
        </c:manualLayout>
      </c:layout>
      <c:overlay val="0"/>
      <c:txPr>
        <a:bodyPr/>
        <a:lstStyle/>
        <a:p>
          <a:pPr>
            <a:defRPr sz="1200">
              <a:latin typeface="Lato Thin"/>
              <a:cs typeface="Lato Thin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5.3748776826789801E-2"/>
          <c:y val="0.91650980815053695"/>
          <c:w val="0.89999990658009299"/>
          <c:h val="8.3490310272115703E-2"/>
        </c:manualLayout>
      </c:layout>
      <c:overlay val="0"/>
      <c:txPr>
        <a:bodyPr/>
        <a:lstStyle/>
        <a:p>
          <a:pPr>
            <a:defRPr sz="1200">
              <a:latin typeface="Lato Thin"/>
              <a:cs typeface="Lato Thin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28550253805"/>
          <c:y val="3.49091930850478E-2"/>
          <c:w val="0.83282844868912598"/>
          <c:h val="0.8482788846466999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504192"/>
        <c:axId val="66505728"/>
      </c:barChart>
      <c:catAx>
        <c:axId val="66504192"/>
        <c:scaling>
          <c:orientation val="minMax"/>
        </c:scaling>
        <c:delete val="1"/>
        <c:axPos val="b"/>
        <c:majorTickMark val="out"/>
        <c:minorTickMark val="none"/>
        <c:tickLblPos val="nextTo"/>
        <c:crossAx val="66505728"/>
        <c:crosses val="autoZero"/>
        <c:auto val="1"/>
        <c:lblAlgn val="ctr"/>
        <c:lblOffset val="100"/>
        <c:noMultiLvlLbl val="0"/>
      </c:catAx>
      <c:valAx>
        <c:axId val="66505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Lato Thin "/>
                <a:cs typeface="Lato Thin "/>
              </a:defRPr>
            </a:pPr>
            <a:endParaRPr lang="fr-FR"/>
          </a:p>
        </c:txPr>
        <c:crossAx val="665041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Lato Thin"/>
              <a:cs typeface="Lato Thin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28550253805"/>
          <c:y val="3.49091930850478E-2"/>
          <c:w val="0.83282844868912598"/>
          <c:h val="0.8482788846466999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84800"/>
        <c:axId val="66686336"/>
      </c:barChart>
      <c:catAx>
        <c:axId val="66684800"/>
        <c:scaling>
          <c:orientation val="minMax"/>
        </c:scaling>
        <c:delete val="1"/>
        <c:axPos val="b"/>
        <c:majorTickMark val="out"/>
        <c:minorTickMark val="none"/>
        <c:tickLblPos val="nextTo"/>
        <c:crossAx val="66686336"/>
        <c:crosses val="autoZero"/>
        <c:auto val="1"/>
        <c:lblAlgn val="ctr"/>
        <c:lblOffset val="100"/>
        <c:noMultiLvlLbl val="0"/>
      </c:catAx>
      <c:valAx>
        <c:axId val="66686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Lato Thin "/>
                <a:cs typeface="Lato Thin "/>
              </a:defRPr>
            </a:pPr>
            <a:endParaRPr lang="fr-FR"/>
          </a:p>
        </c:txPr>
        <c:crossAx val="666848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Lato Thin"/>
              <a:cs typeface="Lato Thin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28550253805"/>
          <c:y val="3.49091930850478E-2"/>
          <c:w val="0.83282844868912598"/>
          <c:h val="0.8482788846466999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742528"/>
        <c:axId val="66760704"/>
      </c:barChart>
      <c:catAx>
        <c:axId val="66742528"/>
        <c:scaling>
          <c:orientation val="minMax"/>
        </c:scaling>
        <c:delete val="1"/>
        <c:axPos val="b"/>
        <c:majorTickMark val="out"/>
        <c:minorTickMark val="none"/>
        <c:tickLblPos val="nextTo"/>
        <c:crossAx val="66760704"/>
        <c:crosses val="autoZero"/>
        <c:auto val="1"/>
        <c:lblAlgn val="ctr"/>
        <c:lblOffset val="100"/>
        <c:noMultiLvlLbl val="0"/>
      </c:catAx>
      <c:valAx>
        <c:axId val="66760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Lato Thin "/>
                <a:cs typeface="Lato Thin "/>
              </a:defRPr>
            </a:pPr>
            <a:endParaRPr lang="fr-FR"/>
          </a:p>
        </c:txPr>
        <c:crossAx val="667425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Lato Thin"/>
              <a:cs typeface="Lato Thin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28550253805"/>
          <c:y val="3.49091930850478E-2"/>
          <c:w val="0.83282844868912598"/>
          <c:h val="0.8482788846466999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885184"/>
        <c:axId val="67305856"/>
      </c:barChart>
      <c:catAx>
        <c:axId val="75885184"/>
        <c:scaling>
          <c:orientation val="minMax"/>
        </c:scaling>
        <c:delete val="1"/>
        <c:axPos val="b"/>
        <c:majorTickMark val="out"/>
        <c:minorTickMark val="none"/>
        <c:tickLblPos val="nextTo"/>
        <c:crossAx val="67305856"/>
        <c:crosses val="autoZero"/>
        <c:auto val="1"/>
        <c:lblAlgn val="ctr"/>
        <c:lblOffset val="100"/>
        <c:noMultiLvlLbl val="0"/>
      </c:catAx>
      <c:valAx>
        <c:axId val="67305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Lato Thin "/>
                <a:cs typeface="Lato Thin "/>
              </a:defRPr>
            </a:pPr>
            <a:endParaRPr lang="fr-FR"/>
          </a:p>
        </c:txPr>
        <c:crossAx val="758851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Lato Thin"/>
              <a:cs typeface="Lato Thin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D2B03-C3F2-45CC-8D91-A557DF45E780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ECC85511-26FD-48AB-A6E3-F77195FD06A6}">
      <dgm:prSet phldrT="[Texte]"/>
      <dgm:spPr>
        <a:ln>
          <a:solidFill>
            <a:srgbClr val="FFE546"/>
          </a:solidFill>
        </a:ln>
      </dgm:spPr>
      <dgm:t>
        <a:bodyPr/>
        <a:lstStyle/>
        <a:p>
          <a:r>
            <a:rPr lang="fr-FR" dirty="0"/>
            <a:t> </a:t>
          </a:r>
        </a:p>
      </dgm:t>
    </dgm:pt>
    <dgm:pt modelId="{F6E813A9-1743-427C-B4FE-7855C642D75A}" type="parTrans" cxnId="{9F92903F-74A0-4ADC-B38E-FC463CEC8593}">
      <dgm:prSet/>
      <dgm:spPr/>
      <dgm:t>
        <a:bodyPr/>
        <a:lstStyle/>
        <a:p>
          <a:endParaRPr lang="fr-FR"/>
        </a:p>
      </dgm:t>
    </dgm:pt>
    <dgm:pt modelId="{9CFF8B34-99C5-4369-844B-1B2D5C555AE3}" type="sibTrans" cxnId="{9F92903F-74A0-4ADC-B38E-FC463CEC8593}">
      <dgm:prSet/>
      <dgm:spPr/>
      <dgm:t>
        <a:bodyPr/>
        <a:lstStyle/>
        <a:p>
          <a:endParaRPr lang="fr-FR"/>
        </a:p>
      </dgm:t>
    </dgm:pt>
    <dgm:pt modelId="{EF626703-FA2F-4B78-B2F7-D94F9BA58D93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113A69"/>
          </a:solidFill>
        </a:ln>
      </dgm:spPr>
      <dgm:t>
        <a:bodyPr/>
        <a:lstStyle/>
        <a:p>
          <a:r>
            <a:rPr lang="fr-FR" sz="1200" b="1" kern="12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UNE PLATEFORME D’EXPERTISE MALADIES RARES (PLEMaRa)</a:t>
          </a:r>
        </a:p>
      </dgm:t>
    </dgm:pt>
    <dgm:pt modelId="{87B0315E-841A-46C8-982E-B41F9907A12F}" type="parTrans" cxnId="{FFD917E0-6E63-4A4A-9C6F-352677ED3691}">
      <dgm:prSet/>
      <dgm:spPr/>
      <dgm:t>
        <a:bodyPr/>
        <a:lstStyle/>
        <a:p>
          <a:endParaRPr lang="fr-FR"/>
        </a:p>
      </dgm:t>
    </dgm:pt>
    <dgm:pt modelId="{B0442F70-A59E-49C5-90D9-1EEB556BF3F2}" type="sibTrans" cxnId="{FFD917E0-6E63-4A4A-9C6F-352677ED3691}">
      <dgm:prSet/>
      <dgm:spPr/>
      <dgm:t>
        <a:bodyPr/>
        <a:lstStyle/>
        <a:p>
          <a:endParaRPr lang="fr-FR"/>
        </a:p>
      </dgm:t>
    </dgm:pt>
    <dgm:pt modelId="{8C9638E5-4543-4872-B08E-5656B5DE228C}">
      <dgm:prSet phldrT="[Texte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fr-FR" sz="1200" b="1" kern="12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59 CENTRES DE COMPETENCE</a:t>
          </a:r>
        </a:p>
      </dgm:t>
    </dgm:pt>
    <dgm:pt modelId="{8209C75F-D03A-42C9-8574-3243972F9717}" type="parTrans" cxnId="{6968E634-0D21-4E45-8A3D-16310272453E}">
      <dgm:prSet/>
      <dgm:spPr/>
      <dgm:t>
        <a:bodyPr/>
        <a:lstStyle/>
        <a:p>
          <a:endParaRPr lang="fr-FR"/>
        </a:p>
      </dgm:t>
    </dgm:pt>
    <dgm:pt modelId="{EFDAD00B-492D-4DFE-AA3C-A2CE4A87A6EB}" type="sibTrans" cxnId="{6968E634-0D21-4E45-8A3D-16310272453E}">
      <dgm:prSet/>
      <dgm:spPr/>
      <dgm:t>
        <a:bodyPr/>
        <a:lstStyle/>
        <a:p>
          <a:endParaRPr lang="fr-FR"/>
        </a:p>
      </dgm:t>
    </dgm:pt>
    <dgm:pt modelId="{860397D4-F423-499E-8627-E3571064966C}">
      <dgm:prSet phldrT="[Texte]" custT="1"/>
      <dgm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fr-FR" sz="1200" b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 CENTRES DE RESSOURCES ET DE COMPETENCES</a:t>
          </a:r>
        </a:p>
      </dgm:t>
    </dgm:pt>
    <dgm:pt modelId="{1C9CFC1A-D364-4B9D-8395-367CA8BBFBBF}" type="parTrans" cxnId="{825C2571-2DA4-4E81-98E2-A7DC9F0E1F31}">
      <dgm:prSet/>
      <dgm:spPr/>
      <dgm:t>
        <a:bodyPr/>
        <a:lstStyle/>
        <a:p>
          <a:endParaRPr lang="fr-FR"/>
        </a:p>
      </dgm:t>
    </dgm:pt>
    <dgm:pt modelId="{CE64B189-9C38-4C81-9363-837E901B938F}" type="sibTrans" cxnId="{825C2571-2DA4-4E81-98E2-A7DC9F0E1F31}">
      <dgm:prSet/>
      <dgm:spPr/>
      <dgm:t>
        <a:bodyPr/>
        <a:lstStyle/>
        <a:p>
          <a:endParaRPr lang="fr-FR"/>
        </a:p>
      </dgm:t>
    </dgm:pt>
    <dgm:pt modelId="{F617FF8A-6626-4DA4-9508-758A861B47BB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sz="1200" b="1" kern="12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25 CENTRES DE REFERENCE</a:t>
          </a:r>
        </a:p>
      </dgm:t>
    </dgm:pt>
    <dgm:pt modelId="{8E53C3C5-A0B3-40F4-BBD7-0F3E5CC6BBE4}" type="parTrans" cxnId="{C0ABC44B-608F-45DF-87BD-F9D8ACD77021}">
      <dgm:prSet/>
      <dgm:spPr/>
      <dgm:t>
        <a:bodyPr/>
        <a:lstStyle/>
        <a:p>
          <a:endParaRPr lang="fr-FR"/>
        </a:p>
      </dgm:t>
    </dgm:pt>
    <dgm:pt modelId="{ECFDEE1B-78FF-42CE-829A-4F4562B570A7}" type="sibTrans" cxnId="{C0ABC44B-608F-45DF-87BD-F9D8ACD77021}">
      <dgm:prSet/>
      <dgm:spPr/>
      <dgm:t>
        <a:bodyPr/>
        <a:lstStyle/>
        <a:p>
          <a:endParaRPr lang="fr-FR"/>
        </a:p>
      </dgm:t>
    </dgm:pt>
    <dgm:pt modelId="{88B4A24A-68EC-40A7-8FCE-C5D4EB80EDE2}">
      <dgm:prSet phldrT="[Texte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fr-FR" sz="1200" b="1" kern="12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 FILIERES MALADIES RARES  </a:t>
          </a:r>
        </a:p>
        <a:p>
          <a:pPr algn="l"/>
          <a:r>
            <a:rPr lang="fr-FR" sz="1200" b="1" kern="12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      </a:t>
          </a:r>
          <a:r>
            <a:rPr lang="fr-FR" sz="1200" b="1" kern="12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- FIMATHO</a:t>
          </a:r>
        </a:p>
        <a:p>
          <a:pPr algn="l"/>
          <a:r>
            <a:rPr lang="fr-FR" sz="1200" b="1" kern="12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      - FAI2R</a:t>
          </a:r>
        </a:p>
        <a:p>
          <a:pPr algn="l"/>
          <a:r>
            <a:rPr lang="fr-FR" sz="1200" b="1" kern="12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      - MHEMO</a:t>
          </a:r>
        </a:p>
      </dgm:t>
    </dgm:pt>
    <dgm:pt modelId="{50AD86B3-D702-437C-97E5-E4BD5D2E6484}" type="sibTrans" cxnId="{9CF01454-9481-4F17-A08F-9F7895A63C76}">
      <dgm:prSet/>
      <dgm:spPr/>
      <dgm:t>
        <a:bodyPr/>
        <a:lstStyle/>
        <a:p>
          <a:endParaRPr lang="fr-FR"/>
        </a:p>
      </dgm:t>
    </dgm:pt>
    <dgm:pt modelId="{9A4DD1A1-C7F1-4E84-99E3-73432930DEDD}" type="parTrans" cxnId="{9CF01454-9481-4F17-A08F-9F7895A63C76}">
      <dgm:prSet/>
      <dgm:spPr/>
      <dgm:t>
        <a:bodyPr/>
        <a:lstStyle/>
        <a:p>
          <a:endParaRPr lang="fr-FR"/>
        </a:p>
      </dgm:t>
    </dgm:pt>
    <dgm:pt modelId="{C56F8E0E-F60F-47EE-901F-19915A3002CF}" type="pres">
      <dgm:prSet presAssocID="{102D2B03-C3F2-45CC-8D91-A557DF45E780}" presName="composite" presStyleCnt="0">
        <dgm:presLayoutVars>
          <dgm:chMax val="1"/>
          <dgm:dir/>
          <dgm:resizeHandles val="exact"/>
        </dgm:presLayoutVars>
      </dgm:prSet>
      <dgm:spPr/>
    </dgm:pt>
    <dgm:pt modelId="{3DF97A6A-0953-40DC-995C-E9ADF28E74D6}" type="pres">
      <dgm:prSet presAssocID="{102D2B03-C3F2-45CC-8D91-A557DF45E780}" presName="radial" presStyleCnt="0">
        <dgm:presLayoutVars>
          <dgm:animLvl val="ctr"/>
        </dgm:presLayoutVars>
      </dgm:prSet>
      <dgm:spPr/>
    </dgm:pt>
    <dgm:pt modelId="{AF76A8B5-81B1-443B-AD28-C43720B71D82}" type="pres">
      <dgm:prSet presAssocID="{ECC85511-26FD-48AB-A6E3-F77195FD06A6}" presName="centerShape" presStyleLbl="vennNode1" presStyleIdx="0" presStyleCnt="6"/>
      <dgm:spPr/>
    </dgm:pt>
    <dgm:pt modelId="{27858C88-08D4-4A9A-9970-BF4B4204493C}" type="pres">
      <dgm:prSet presAssocID="{EF626703-FA2F-4B78-B2F7-D94F9BA58D93}" presName="node" presStyleLbl="vennNode1" presStyleIdx="1" presStyleCnt="6" custScaleX="136729" custScaleY="123756">
        <dgm:presLayoutVars>
          <dgm:bulletEnabled val="1"/>
        </dgm:presLayoutVars>
      </dgm:prSet>
      <dgm:spPr/>
    </dgm:pt>
    <dgm:pt modelId="{89671B7A-FF94-4A76-B2E6-7282F58E86C7}" type="pres">
      <dgm:prSet presAssocID="{88B4A24A-68EC-40A7-8FCE-C5D4EB80EDE2}" presName="node" presStyleLbl="vennNode1" presStyleIdx="2" presStyleCnt="6" custScaleX="141423" custScaleY="135974">
        <dgm:presLayoutVars>
          <dgm:bulletEnabled val="1"/>
        </dgm:presLayoutVars>
      </dgm:prSet>
      <dgm:spPr/>
    </dgm:pt>
    <dgm:pt modelId="{9F6EA60A-DFFB-4AFB-9443-E90362DAE523}" type="pres">
      <dgm:prSet presAssocID="{8C9638E5-4543-4872-B08E-5656B5DE228C}" presName="node" presStyleLbl="vennNode1" presStyleIdx="3" presStyleCnt="6" custScaleX="131002" custScaleY="125085">
        <dgm:presLayoutVars>
          <dgm:bulletEnabled val="1"/>
        </dgm:presLayoutVars>
      </dgm:prSet>
      <dgm:spPr/>
    </dgm:pt>
    <dgm:pt modelId="{48CDCCE2-83FF-4ED7-BCCE-BF967E8FBEEC}" type="pres">
      <dgm:prSet presAssocID="{860397D4-F423-499E-8627-E3571064966C}" presName="node" presStyleLbl="vennNode1" presStyleIdx="4" presStyleCnt="6" custScaleX="136499" custScaleY="127632">
        <dgm:presLayoutVars>
          <dgm:bulletEnabled val="1"/>
        </dgm:presLayoutVars>
      </dgm:prSet>
      <dgm:spPr/>
    </dgm:pt>
    <dgm:pt modelId="{B850F3DF-5365-42BC-A9D1-1123A71CFD64}" type="pres">
      <dgm:prSet presAssocID="{F617FF8A-6626-4DA4-9508-758A861B47BB}" presName="node" presStyleLbl="vennNode1" presStyleIdx="5" presStyleCnt="6" custScaleX="129809" custScaleY="129809" custRadScaleRad="99574" custRadScaleInc="-1070">
        <dgm:presLayoutVars>
          <dgm:bulletEnabled val="1"/>
        </dgm:presLayoutVars>
      </dgm:prSet>
      <dgm:spPr/>
    </dgm:pt>
  </dgm:ptLst>
  <dgm:cxnLst>
    <dgm:cxn modelId="{6968E634-0D21-4E45-8A3D-16310272453E}" srcId="{ECC85511-26FD-48AB-A6E3-F77195FD06A6}" destId="{8C9638E5-4543-4872-B08E-5656B5DE228C}" srcOrd="2" destOrd="0" parTransId="{8209C75F-D03A-42C9-8574-3243972F9717}" sibTransId="{EFDAD00B-492D-4DFE-AA3C-A2CE4A87A6EB}"/>
    <dgm:cxn modelId="{9F92903F-74A0-4ADC-B38E-FC463CEC8593}" srcId="{102D2B03-C3F2-45CC-8D91-A557DF45E780}" destId="{ECC85511-26FD-48AB-A6E3-F77195FD06A6}" srcOrd="0" destOrd="0" parTransId="{F6E813A9-1743-427C-B4FE-7855C642D75A}" sibTransId="{9CFF8B34-99C5-4369-844B-1B2D5C555AE3}"/>
    <dgm:cxn modelId="{78B31341-44EE-48E7-B76B-C5249A9825E3}" type="presOf" srcId="{F617FF8A-6626-4DA4-9508-758A861B47BB}" destId="{B850F3DF-5365-42BC-A9D1-1123A71CFD64}" srcOrd="0" destOrd="0" presId="urn:microsoft.com/office/officeart/2005/8/layout/radial3"/>
    <dgm:cxn modelId="{C0ABC44B-608F-45DF-87BD-F9D8ACD77021}" srcId="{ECC85511-26FD-48AB-A6E3-F77195FD06A6}" destId="{F617FF8A-6626-4DA4-9508-758A861B47BB}" srcOrd="4" destOrd="0" parTransId="{8E53C3C5-A0B3-40F4-BBD7-0F3E5CC6BBE4}" sibTransId="{ECFDEE1B-78FF-42CE-829A-4F4562B570A7}"/>
    <dgm:cxn modelId="{C5CDE64D-D0F1-4634-B603-DF213FB0D38C}" type="presOf" srcId="{102D2B03-C3F2-45CC-8D91-A557DF45E780}" destId="{C56F8E0E-F60F-47EE-901F-19915A3002CF}" srcOrd="0" destOrd="0" presId="urn:microsoft.com/office/officeart/2005/8/layout/radial3"/>
    <dgm:cxn modelId="{825C2571-2DA4-4E81-98E2-A7DC9F0E1F31}" srcId="{ECC85511-26FD-48AB-A6E3-F77195FD06A6}" destId="{860397D4-F423-499E-8627-E3571064966C}" srcOrd="3" destOrd="0" parTransId="{1C9CFC1A-D364-4B9D-8395-367CA8BBFBBF}" sibTransId="{CE64B189-9C38-4C81-9363-837E901B938F}"/>
    <dgm:cxn modelId="{9CF01454-9481-4F17-A08F-9F7895A63C76}" srcId="{ECC85511-26FD-48AB-A6E3-F77195FD06A6}" destId="{88B4A24A-68EC-40A7-8FCE-C5D4EB80EDE2}" srcOrd="1" destOrd="0" parTransId="{9A4DD1A1-C7F1-4E84-99E3-73432930DEDD}" sibTransId="{50AD86B3-D702-437C-97E5-E4BD5D2E6484}"/>
    <dgm:cxn modelId="{A3E1FD7B-30C8-4935-B009-ECB273AE4773}" type="presOf" srcId="{860397D4-F423-499E-8627-E3571064966C}" destId="{48CDCCE2-83FF-4ED7-BCCE-BF967E8FBEEC}" srcOrd="0" destOrd="0" presId="urn:microsoft.com/office/officeart/2005/8/layout/radial3"/>
    <dgm:cxn modelId="{68F33994-25CB-4933-BE5D-92F58D685E1D}" type="presOf" srcId="{ECC85511-26FD-48AB-A6E3-F77195FD06A6}" destId="{AF76A8B5-81B1-443B-AD28-C43720B71D82}" srcOrd="0" destOrd="0" presId="urn:microsoft.com/office/officeart/2005/8/layout/radial3"/>
    <dgm:cxn modelId="{2B965AA8-BA18-4EE9-B235-64CF65891060}" type="presOf" srcId="{8C9638E5-4543-4872-B08E-5656B5DE228C}" destId="{9F6EA60A-DFFB-4AFB-9443-E90362DAE523}" srcOrd="0" destOrd="0" presId="urn:microsoft.com/office/officeart/2005/8/layout/radial3"/>
    <dgm:cxn modelId="{FFD917E0-6E63-4A4A-9C6F-352677ED3691}" srcId="{ECC85511-26FD-48AB-A6E3-F77195FD06A6}" destId="{EF626703-FA2F-4B78-B2F7-D94F9BA58D93}" srcOrd="0" destOrd="0" parTransId="{87B0315E-841A-46C8-982E-B41F9907A12F}" sibTransId="{B0442F70-A59E-49C5-90D9-1EEB556BF3F2}"/>
    <dgm:cxn modelId="{225266E5-7133-430C-9CBD-8EAD1108040B}" type="presOf" srcId="{EF626703-FA2F-4B78-B2F7-D94F9BA58D93}" destId="{27858C88-08D4-4A9A-9970-BF4B4204493C}" srcOrd="0" destOrd="0" presId="urn:microsoft.com/office/officeart/2005/8/layout/radial3"/>
    <dgm:cxn modelId="{CEDF56F6-3B83-4BA6-A70F-4947A2F6904C}" type="presOf" srcId="{88B4A24A-68EC-40A7-8FCE-C5D4EB80EDE2}" destId="{89671B7A-FF94-4A76-B2E6-7282F58E86C7}" srcOrd="0" destOrd="0" presId="urn:microsoft.com/office/officeart/2005/8/layout/radial3"/>
    <dgm:cxn modelId="{9D42F3B9-825E-4A9D-8D2C-36D0E15E9C6C}" type="presParOf" srcId="{C56F8E0E-F60F-47EE-901F-19915A3002CF}" destId="{3DF97A6A-0953-40DC-995C-E9ADF28E74D6}" srcOrd="0" destOrd="0" presId="urn:microsoft.com/office/officeart/2005/8/layout/radial3"/>
    <dgm:cxn modelId="{D20FB2AF-5096-4A38-BA63-544173A2FCD9}" type="presParOf" srcId="{3DF97A6A-0953-40DC-995C-E9ADF28E74D6}" destId="{AF76A8B5-81B1-443B-AD28-C43720B71D82}" srcOrd="0" destOrd="0" presId="urn:microsoft.com/office/officeart/2005/8/layout/radial3"/>
    <dgm:cxn modelId="{D55DC296-6517-4D6B-BD69-908A27DAB8F2}" type="presParOf" srcId="{3DF97A6A-0953-40DC-995C-E9ADF28E74D6}" destId="{27858C88-08D4-4A9A-9970-BF4B4204493C}" srcOrd="1" destOrd="0" presId="urn:microsoft.com/office/officeart/2005/8/layout/radial3"/>
    <dgm:cxn modelId="{EB044C17-1772-4524-914D-7A561A60953D}" type="presParOf" srcId="{3DF97A6A-0953-40DC-995C-E9ADF28E74D6}" destId="{89671B7A-FF94-4A76-B2E6-7282F58E86C7}" srcOrd="2" destOrd="0" presId="urn:microsoft.com/office/officeart/2005/8/layout/radial3"/>
    <dgm:cxn modelId="{878BB1AB-F86A-4565-A0D2-A9D9C93BADDE}" type="presParOf" srcId="{3DF97A6A-0953-40DC-995C-E9ADF28E74D6}" destId="{9F6EA60A-DFFB-4AFB-9443-E90362DAE523}" srcOrd="3" destOrd="0" presId="urn:microsoft.com/office/officeart/2005/8/layout/radial3"/>
    <dgm:cxn modelId="{33E48A57-D04D-4890-9239-7FD9D61EAC98}" type="presParOf" srcId="{3DF97A6A-0953-40DC-995C-E9ADF28E74D6}" destId="{48CDCCE2-83FF-4ED7-BCCE-BF967E8FBEEC}" srcOrd="4" destOrd="0" presId="urn:microsoft.com/office/officeart/2005/8/layout/radial3"/>
    <dgm:cxn modelId="{742236AF-7211-4B80-A9BA-E23AFBF1AFAE}" type="presParOf" srcId="{3DF97A6A-0953-40DC-995C-E9ADF28E74D6}" destId="{B850F3DF-5365-42BC-A9D1-1123A71CFD6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6A8B5-81B1-443B-AD28-C43720B71D82}">
      <dsp:nvSpPr>
        <dsp:cNvPr id="0" name=""/>
        <dsp:cNvSpPr/>
      </dsp:nvSpPr>
      <dsp:spPr>
        <a:xfrm>
          <a:off x="2214406" y="1172096"/>
          <a:ext cx="2747878" cy="274787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E5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 </a:t>
          </a:r>
        </a:p>
      </dsp:txBody>
      <dsp:txXfrm>
        <a:off x="2616823" y="1574513"/>
        <a:ext cx="1943044" cy="1943044"/>
      </dsp:txXfrm>
    </dsp:sp>
    <dsp:sp modelId="{27858C88-08D4-4A9A-9970-BF4B4204493C}">
      <dsp:nvSpPr>
        <dsp:cNvPr id="0" name=""/>
        <dsp:cNvSpPr/>
      </dsp:nvSpPr>
      <dsp:spPr>
        <a:xfrm>
          <a:off x="2649059" y="-91731"/>
          <a:ext cx="1878573" cy="170033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rgbClr val="113A69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UNE PLATEFORME D’EXPERTISE MALADIES RARES (PLEMaRa)</a:t>
          </a:r>
        </a:p>
      </dsp:txBody>
      <dsp:txXfrm>
        <a:off x="2924170" y="157277"/>
        <a:ext cx="1328351" cy="1202316"/>
      </dsp:txXfrm>
    </dsp:sp>
    <dsp:sp modelId="{89671B7A-FF94-4A76-B2E6-7282F58E86C7}">
      <dsp:nvSpPr>
        <dsp:cNvPr id="0" name=""/>
        <dsp:cNvSpPr/>
      </dsp:nvSpPr>
      <dsp:spPr>
        <a:xfrm>
          <a:off x="4316922" y="1059536"/>
          <a:ext cx="1943066" cy="18682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 FILIERES MALADIES RARES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      </a:t>
          </a:r>
          <a:r>
            <a:rPr lang="fr-FR" sz="1200" b="1" kern="12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- FIMATHO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      - FAI2R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      - MHEMO</a:t>
          </a:r>
        </a:p>
      </dsp:txBody>
      <dsp:txXfrm>
        <a:off x="4601477" y="1333128"/>
        <a:ext cx="1373956" cy="1321016"/>
      </dsp:txXfrm>
    </dsp:sp>
    <dsp:sp modelId="{9F6EA60A-DFFB-4AFB-9443-E90362DAE523}">
      <dsp:nvSpPr>
        <dsp:cNvPr id="0" name=""/>
        <dsp:cNvSpPr/>
      </dsp:nvSpPr>
      <dsp:spPr>
        <a:xfrm>
          <a:off x="3739127" y="3132939"/>
          <a:ext cx="1799888" cy="171859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59 CENTRES DE COMPETENCE</a:t>
          </a:r>
        </a:p>
      </dsp:txBody>
      <dsp:txXfrm>
        <a:off x="4002714" y="3384621"/>
        <a:ext cx="1272714" cy="1215228"/>
      </dsp:txXfrm>
    </dsp:sp>
    <dsp:sp modelId="{48CDCCE2-83FF-4ED7-BCCE-BF967E8FBEEC}">
      <dsp:nvSpPr>
        <dsp:cNvPr id="0" name=""/>
        <dsp:cNvSpPr/>
      </dsp:nvSpPr>
      <dsp:spPr>
        <a:xfrm>
          <a:off x="1599913" y="3115442"/>
          <a:ext cx="1875413" cy="175358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 CENTRES DE RESSOURCES ET DE COMPETENCES</a:t>
          </a:r>
        </a:p>
      </dsp:txBody>
      <dsp:txXfrm>
        <a:off x="1874561" y="3372249"/>
        <a:ext cx="1326117" cy="1239972"/>
      </dsp:txXfrm>
    </dsp:sp>
    <dsp:sp modelId="{B850F3DF-5365-42BC-A9D1-1123A71CFD64}">
      <dsp:nvSpPr>
        <dsp:cNvPr id="0" name=""/>
        <dsp:cNvSpPr/>
      </dsp:nvSpPr>
      <dsp:spPr>
        <a:xfrm>
          <a:off x="996487" y="1127052"/>
          <a:ext cx="1783497" cy="178349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25 CENTRES DE REFERENCE</a:t>
          </a:r>
        </a:p>
      </dsp:txBody>
      <dsp:txXfrm>
        <a:off x="1257674" y="1388239"/>
        <a:ext cx="1261123" cy="1261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2B216-9208-7346-B1A9-7F9C9F97E81C}" type="datetime1">
              <a:rPr lang="fr-FR" smtClean="0"/>
              <a:t>25/03/2024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Confidentiel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FFFD0-E173-5B4C-A894-9D238600A2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40578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AEABE-5F1A-3941-A60D-B0B023AF12C9}" type="datetime1">
              <a:rPr lang="fr-FR" smtClean="0"/>
              <a:t>25/03/2024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3077C-C00B-440C-9A0D-BFCF4E115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53279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3077C-C00B-440C-9A0D-BFCF4E115A8E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00C2D1-669A-8448-B199-B8A5907DE74E}" type="datetime1">
              <a:rPr lang="fr-FR" smtClean="0"/>
              <a:t>25/03/2024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183636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3077C-C00B-440C-9A0D-BFCF4E115A8E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00C2D1-669A-8448-B199-B8A5907DE74E}" type="datetime1">
              <a:rPr lang="fr-FR" smtClean="0"/>
              <a:t>25/03/2024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89547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3077C-C00B-440C-9A0D-BFCF4E115A8E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00C2D1-669A-8448-B199-B8A5907DE74E}" type="datetime1">
              <a:rPr lang="fr-FR" smtClean="0"/>
              <a:t>25/03/2024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174090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C5C309F-0B6D-964E-9CE3-30165F6EC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5977839"/>
            <a:ext cx="9162021" cy="880161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ctrTitle" hasCustomPrompt="1"/>
          </p:nvPr>
        </p:nvSpPr>
        <p:spPr>
          <a:xfrm>
            <a:off x="768387" y="1204533"/>
            <a:ext cx="7214008" cy="8258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i="0">
                <a:solidFill>
                  <a:srgbClr val="0055A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768387" y="2380210"/>
            <a:ext cx="7122237" cy="456261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bg1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08179D0-761E-3C4D-8796-E1E50E9CAC91}"/>
              </a:ext>
            </a:extLst>
          </p:cNvPr>
          <p:cNvCxnSpPr>
            <a:cxnSpLocks/>
          </p:cNvCxnSpPr>
          <p:nvPr userDrawn="1"/>
        </p:nvCxnSpPr>
        <p:spPr>
          <a:xfrm>
            <a:off x="907200" y="2181408"/>
            <a:ext cx="453600" cy="0"/>
          </a:xfrm>
          <a:prstGeom prst="line">
            <a:avLst/>
          </a:prstGeom>
          <a:ln w="38100" cmpd="sng">
            <a:solidFill>
              <a:srgbClr val="FFE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E1ED601-FB36-1349-BBBE-BEF0363A4AAF}"/>
              </a:ext>
            </a:extLst>
          </p:cNvPr>
          <p:cNvSpPr txBox="1"/>
          <p:nvPr userDrawn="1"/>
        </p:nvSpPr>
        <p:spPr>
          <a:xfrm>
            <a:off x="0" y="6607962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Confidentiel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5484F2-2BD1-3948-9AB7-933102C92B97}"/>
              </a:ext>
            </a:extLst>
          </p:cNvPr>
          <p:cNvSpPr txBox="1"/>
          <p:nvPr userDrawn="1"/>
        </p:nvSpPr>
        <p:spPr>
          <a:xfrm>
            <a:off x="391886" y="6612969"/>
            <a:ext cx="2634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Nos progrès, c’est pour la vie</a:t>
            </a:r>
          </a:p>
        </p:txBody>
      </p:sp>
      <p:pic>
        <p:nvPicPr>
          <p:cNvPr id="15" name="Picture 2" descr="X:\Adm\Delcom\1 - Organisation DirCom\CHARTE\CHU Lille natifs\CHU Lille natifs\CHU-charte\CHU-Lille-LOGOS\Logo_CHU_LILLE_sans-Blanc.png">
            <a:extLst>
              <a:ext uri="{FF2B5EF4-FFF2-40B4-BE49-F238E27FC236}">
                <a16:creationId xmlns:a16="http://schemas.microsoft.com/office/drawing/2014/main" id="{E1C96805-1607-C24E-9875-EE473416AD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276" y="6216534"/>
            <a:ext cx="645634" cy="6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564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89" userDrawn="1">
          <p15:clr>
            <a:srgbClr val="FBAE40"/>
          </p15:clr>
        </p15:guide>
        <p15:guide id="2" pos="5011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graphique droite pour imp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9C9405E5-A065-7349-8236-CB83B96D32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480" y="224311"/>
            <a:ext cx="424072" cy="416362"/>
          </a:xfrm>
          <a:prstGeom prst="rect">
            <a:avLst/>
          </a:prstGeom>
        </p:spPr>
      </p:pic>
      <p:sp>
        <p:nvSpPr>
          <p:cNvPr id="4" name="Espace réservé du graphique 3"/>
          <p:cNvSpPr>
            <a:spLocks noGrp="1"/>
          </p:cNvSpPr>
          <p:nvPr>
            <p:ph type="chart" sz="quarter" idx="19"/>
          </p:nvPr>
        </p:nvSpPr>
        <p:spPr>
          <a:xfrm>
            <a:off x="3625851" y="2008189"/>
            <a:ext cx="4421332" cy="2866302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graphicFrame>
        <p:nvGraphicFramePr>
          <p:cNvPr id="13" name="Espace réservé du graphique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21484826"/>
              </p:ext>
            </p:extLst>
          </p:nvPr>
        </p:nvGraphicFramePr>
        <p:xfrm>
          <a:off x="4191000" y="2008909"/>
          <a:ext cx="3775363" cy="2805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669925" y="2008909"/>
            <a:ext cx="2608984" cy="3660054"/>
          </a:xfrm>
        </p:spPr>
        <p:txBody>
          <a:bodyPr/>
          <a:lstStyle>
            <a:lvl1pPr marL="171450" indent="-171450">
              <a:buSzPct val="50000"/>
              <a:buFontTx/>
              <a:buBlip>
                <a:blip r:embed="rId4"/>
              </a:buBlip>
              <a:defRPr sz="1200" b="0" baseline="0">
                <a:latin typeface="Lato Thin"/>
                <a:cs typeface="Lato Thin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graphicFrame>
        <p:nvGraphicFramePr>
          <p:cNvPr id="11" name="Espace réservé du graphique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72534025"/>
              </p:ext>
            </p:extLst>
          </p:nvPr>
        </p:nvGraphicFramePr>
        <p:xfrm>
          <a:off x="3729182" y="1990436"/>
          <a:ext cx="4318000" cy="2884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Espace réservé du texte 16"/>
          <p:cNvSpPr>
            <a:spLocks noGrp="1"/>
          </p:cNvSpPr>
          <p:nvPr>
            <p:ph type="body" sz="quarter" idx="21" hasCustomPrompt="1"/>
          </p:nvPr>
        </p:nvSpPr>
        <p:spPr>
          <a:xfrm>
            <a:off x="693975" y="1181596"/>
            <a:ext cx="6435725" cy="31677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125FAFE-9CA5-FE44-ABDA-B94FE0C74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1549" y="286473"/>
            <a:ext cx="6419443" cy="292039"/>
          </a:xfrm>
        </p:spPr>
        <p:txBody>
          <a:bodyPr anchor="ctr">
            <a:noAutofit/>
          </a:bodyPr>
          <a:lstStyle>
            <a:lvl1pPr marL="0" indent="0">
              <a:buNone/>
              <a:defRPr sz="1600" b="1" cap="all">
                <a:solidFill>
                  <a:srgbClr val="0055A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 dirty="0"/>
              <a:t>Rappel titre partie ou sous-partie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E1ED601-FB36-1349-BBBE-BEF0363A4AAF}"/>
              </a:ext>
            </a:extLst>
          </p:cNvPr>
          <p:cNvSpPr txBox="1"/>
          <p:nvPr userDrawn="1"/>
        </p:nvSpPr>
        <p:spPr>
          <a:xfrm>
            <a:off x="0" y="647980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Confidentiel</a:t>
            </a:r>
          </a:p>
        </p:txBody>
      </p:sp>
      <p:sp>
        <p:nvSpPr>
          <p:cNvPr id="16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487794" y="254681"/>
            <a:ext cx="324918" cy="356329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ato-black"/>
                <a:cs typeface="Lato-black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33" y="5928552"/>
            <a:ext cx="819789" cy="829572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8678E3D-E8F1-5E43-A72C-95D4AF7F8780}"/>
              </a:ext>
            </a:extLst>
          </p:cNvPr>
          <p:cNvCxnSpPr>
            <a:cxnSpLocks/>
          </p:cNvCxnSpPr>
          <p:nvPr userDrawn="1"/>
        </p:nvCxnSpPr>
        <p:spPr>
          <a:xfrm>
            <a:off x="1089901" y="658841"/>
            <a:ext cx="381712" cy="0"/>
          </a:xfrm>
          <a:prstGeom prst="line">
            <a:avLst/>
          </a:prstGeom>
          <a:ln w="34925">
            <a:solidFill>
              <a:srgbClr val="FFE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8D1BE661-65CC-064F-A744-E81CFBE073BF}"/>
              </a:ext>
            </a:extLst>
          </p:cNvPr>
          <p:cNvSpPr txBox="1"/>
          <p:nvPr userDrawn="1"/>
        </p:nvSpPr>
        <p:spPr>
          <a:xfrm>
            <a:off x="391886" y="6466113"/>
            <a:ext cx="2634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Nos progrès, c’est pour la vie</a:t>
            </a:r>
          </a:p>
        </p:txBody>
      </p:sp>
    </p:spTree>
    <p:extLst>
      <p:ext uri="{BB962C8B-B14F-4D97-AF65-F5344CB8AC3E}">
        <p14:creationId xmlns:p14="http://schemas.microsoft.com/office/powerpoint/2010/main" val="157565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0899B0C-208F-8747-A8EF-E5C79A4802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5326743"/>
            <a:ext cx="9162021" cy="1531257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ctrTitle" hasCustomPrompt="1"/>
          </p:nvPr>
        </p:nvSpPr>
        <p:spPr>
          <a:xfrm>
            <a:off x="834290" y="1344052"/>
            <a:ext cx="7214008" cy="8373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i="0" baseline="0">
                <a:solidFill>
                  <a:srgbClr val="0055A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r-FR" dirty="0"/>
              <a:t>Cliquez et modifiez le texte </a:t>
            </a:r>
            <a:br>
              <a:rPr lang="fr-FR" dirty="0"/>
            </a:br>
            <a:r>
              <a:rPr lang="fr-FR" dirty="0"/>
              <a:t>de fin de </a:t>
            </a:r>
            <a:r>
              <a:rPr lang="fr-FR" dirty="0" err="1"/>
              <a:t>powerpoint</a:t>
            </a:r>
            <a:endParaRPr lang="fr-FR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68387" y="2380210"/>
            <a:ext cx="7122237" cy="456261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bg1">
                    <a:lumMod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08179D0-761E-3C4D-8796-E1E50E9CAC91}"/>
              </a:ext>
            </a:extLst>
          </p:cNvPr>
          <p:cNvCxnSpPr>
            <a:cxnSpLocks/>
          </p:cNvCxnSpPr>
          <p:nvPr userDrawn="1"/>
        </p:nvCxnSpPr>
        <p:spPr>
          <a:xfrm>
            <a:off x="907200" y="2181408"/>
            <a:ext cx="453600" cy="0"/>
          </a:xfrm>
          <a:prstGeom prst="line">
            <a:avLst/>
          </a:prstGeom>
          <a:ln w="38100" cmpd="sng">
            <a:solidFill>
              <a:srgbClr val="FFE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X:\Adm\Delcom\1 - Organisation DirCom\CHARTE\CHU Lille natifs\CHU Lille natifs\CHU-charte\CHU-Lille-LOGOS\Logo_CHU_LILLE_sans-Blanc.png">
            <a:extLst>
              <a:ext uri="{FF2B5EF4-FFF2-40B4-BE49-F238E27FC236}">
                <a16:creationId xmlns:a16="http://schemas.microsoft.com/office/drawing/2014/main" id="{DE6131DD-CCEA-0B43-8ADA-EBD59DC707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10" y="5805714"/>
            <a:ext cx="928300" cy="9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1E6F5FC-88E0-6743-ABA1-38413FB0BEC7}"/>
              </a:ext>
            </a:extLst>
          </p:cNvPr>
          <p:cNvSpPr txBox="1"/>
          <p:nvPr userDrawn="1"/>
        </p:nvSpPr>
        <p:spPr>
          <a:xfrm>
            <a:off x="0" y="647980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Confidentiel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95BC10C-F40A-484C-A518-F090F848C3DE}"/>
              </a:ext>
            </a:extLst>
          </p:cNvPr>
          <p:cNvSpPr txBox="1"/>
          <p:nvPr userDrawn="1"/>
        </p:nvSpPr>
        <p:spPr>
          <a:xfrm>
            <a:off x="391886" y="6451599"/>
            <a:ext cx="2634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Nos progrès, c’est pour la vie</a:t>
            </a:r>
          </a:p>
        </p:txBody>
      </p:sp>
    </p:spTree>
    <p:extLst>
      <p:ext uri="{BB962C8B-B14F-4D97-AF65-F5344CB8AC3E}">
        <p14:creationId xmlns:p14="http://schemas.microsoft.com/office/powerpoint/2010/main" val="38424196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89" userDrawn="1">
          <p15:clr>
            <a:srgbClr val="FBAE40"/>
          </p15:clr>
        </p15:guide>
        <p15:guide id="2" pos="5011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371131"/>
            <a:ext cx="9144000" cy="1251980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0" baseline="0">
                <a:solidFill>
                  <a:srgbClr val="0055A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 dirty="0"/>
              <a:t>TITRE CHAPITRE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D2F65A-2781-FD46-8DAC-DBF703313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39136"/>
          <a:stretch/>
        </p:blipFill>
        <p:spPr>
          <a:xfrm>
            <a:off x="0" y="6159731"/>
            <a:ext cx="9144000" cy="69826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E1B8596-F7E8-2C41-8FFE-1D4F57FD32B1}"/>
              </a:ext>
            </a:extLst>
          </p:cNvPr>
          <p:cNvSpPr txBox="1"/>
          <p:nvPr userDrawn="1"/>
        </p:nvSpPr>
        <p:spPr>
          <a:xfrm>
            <a:off x="0" y="660173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Confidentiel</a:t>
            </a:r>
          </a:p>
        </p:txBody>
      </p:sp>
      <p:pic>
        <p:nvPicPr>
          <p:cNvPr id="9" name="Picture 2" descr="X:\Adm\Delcom\1 - Organisation DirCom\CHARTE\CHU Lille natifs\CHU Lille natifs\CHU-charte\CHU-Lille-LOGOS\Logo_CHU_LILLE_sans-Blanc.png">
            <a:extLst>
              <a:ext uri="{FF2B5EF4-FFF2-40B4-BE49-F238E27FC236}">
                <a16:creationId xmlns:a16="http://schemas.microsoft.com/office/drawing/2014/main" id="{692C6918-F805-C64B-8A75-C397EC60DB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01" y="6312572"/>
            <a:ext cx="535379" cy="53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64E4742-A3C1-8A48-97EE-20AEBCBA651C}"/>
              </a:ext>
            </a:extLst>
          </p:cNvPr>
          <p:cNvSpPr txBox="1"/>
          <p:nvPr userDrawn="1"/>
        </p:nvSpPr>
        <p:spPr>
          <a:xfrm>
            <a:off x="391886" y="6610166"/>
            <a:ext cx="2634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Nos progrès, c’est pour la vie</a:t>
            </a:r>
          </a:p>
        </p:txBody>
      </p:sp>
    </p:spTree>
    <p:extLst>
      <p:ext uri="{BB962C8B-B14F-4D97-AF65-F5344CB8AC3E}">
        <p14:creationId xmlns:p14="http://schemas.microsoft.com/office/powerpoint/2010/main" val="151706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89961F5-299F-7642-BE8F-BB2EC11099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962" y="199502"/>
            <a:ext cx="711199" cy="698269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286953" y="203253"/>
            <a:ext cx="916731" cy="900064"/>
          </a:xfrm>
        </p:spPr>
        <p:txBody>
          <a:bodyPr anchor="ctr">
            <a:noAutofit/>
          </a:bodyPr>
          <a:lstStyle>
            <a:lvl1pPr marL="0" indent="0" algn="ctr">
              <a:buNone/>
              <a:defRPr sz="3500" b="0">
                <a:solidFill>
                  <a:schemeClr val="bg1"/>
                </a:solidFill>
                <a:latin typeface="Lato-black"/>
                <a:cs typeface="Lato-black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1054171" y="1431358"/>
            <a:ext cx="6596062" cy="366346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16207" y="331879"/>
            <a:ext cx="7663487" cy="495300"/>
          </a:xfrm>
        </p:spPr>
        <p:txBody>
          <a:bodyPr>
            <a:noAutofit/>
          </a:bodyPr>
          <a:lstStyle>
            <a:lvl1pPr marL="0" indent="0">
              <a:buNone/>
              <a:defRPr sz="2000" b="1" cap="all">
                <a:solidFill>
                  <a:schemeClr val="tx2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25" name="Espace réservé du contenu 24"/>
          <p:cNvSpPr>
            <a:spLocks noGrp="1"/>
          </p:cNvSpPr>
          <p:nvPr>
            <p:ph sz="quarter" idx="13"/>
          </p:nvPr>
        </p:nvSpPr>
        <p:spPr>
          <a:xfrm>
            <a:off x="1054171" y="1940560"/>
            <a:ext cx="6597650" cy="2312988"/>
          </a:xfrm>
        </p:spPr>
        <p:txBody>
          <a:bodyPr>
            <a:noAutofit/>
          </a:bodyPr>
          <a:lstStyle>
            <a:lvl1pPr marL="342900" indent="-342900">
              <a:buSzPct val="50000"/>
              <a:buFontTx/>
              <a:buBlip>
                <a:blip r:embed="rId3"/>
              </a:buBlip>
              <a:defRPr sz="1800">
                <a:latin typeface="Lato regular"/>
                <a:cs typeface="Lato regular"/>
              </a:defRPr>
            </a:lvl1pPr>
            <a:lvl2pPr>
              <a:buClr>
                <a:srgbClr val="0C377B"/>
              </a:buClr>
              <a:defRPr sz="1600">
                <a:latin typeface="Lato regular"/>
                <a:cs typeface="Lato regular"/>
              </a:defRPr>
            </a:lvl2pPr>
            <a:lvl3pPr>
              <a:buClr>
                <a:srgbClr val="0C377B"/>
              </a:buClr>
              <a:defRPr sz="1400">
                <a:latin typeface="Lato regular"/>
                <a:cs typeface="Lato regular"/>
              </a:defRPr>
            </a:lvl3pPr>
            <a:lvl4pPr>
              <a:buClr>
                <a:srgbClr val="0C377B"/>
              </a:buClr>
              <a:defRPr sz="1200">
                <a:latin typeface="Lato regular"/>
                <a:cs typeface="Lato regular"/>
              </a:defRPr>
            </a:lvl4pPr>
            <a:lvl5pPr>
              <a:defRPr sz="1200">
                <a:latin typeface="Lato regular"/>
                <a:cs typeface="Lato regular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E1ED601-FB36-1349-BBBE-BEF0363A4AAF}"/>
              </a:ext>
            </a:extLst>
          </p:cNvPr>
          <p:cNvSpPr txBox="1"/>
          <p:nvPr userDrawn="1"/>
        </p:nvSpPr>
        <p:spPr>
          <a:xfrm>
            <a:off x="0" y="647980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Confidentiel</a:t>
            </a:r>
          </a:p>
        </p:txBody>
      </p:sp>
      <p:pic>
        <p:nvPicPr>
          <p:cNvPr id="11" name="Picture 2" descr="X:\Adm\Delcom\1 - Organisation DirCom\CHARTE\CHU Lille natifs\CHU Lille natifs\CHU-charte\CHU-Lille-LOGOS\Logo_CHU_LILLE_sans-Blanc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13" y="5671458"/>
            <a:ext cx="1116128" cy="11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CD4BFAF-8344-E145-9778-78C1CC7EABB2}"/>
              </a:ext>
            </a:extLst>
          </p:cNvPr>
          <p:cNvCxnSpPr>
            <a:cxnSpLocks/>
          </p:cNvCxnSpPr>
          <p:nvPr userDrawn="1"/>
        </p:nvCxnSpPr>
        <p:spPr>
          <a:xfrm>
            <a:off x="1434738" y="836887"/>
            <a:ext cx="453600" cy="0"/>
          </a:xfrm>
          <a:prstGeom prst="line">
            <a:avLst/>
          </a:prstGeom>
          <a:ln w="38100" cmpd="sng">
            <a:solidFill>
              <a:srgbClr val="FFE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4DE958B-B913-D749-B24E-1DA4AD9F21B4}"/>
              </a:ext>
            </a:extLst>
          </p:cNvPr>
          <p:cNvSpPr txBox="1"/>
          <p:nvPr userDrawn="1"/>
        </p:nvSpPr>
        <p:spPr>
          <a:xfrm>
            <a:off x="391886" y="6466113"/>
            <a:ext cx="2634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Nos progrès, c’est pour la vie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6758815-5652-48DA-BF80-0BDF9C7D9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39136"/>
          <a:stretch/>
        </p:blipFill>
        <p:spPr>
          <a:xfrm>
            <a:off x="0" y="6159731"/>
            <a:ext cx="9144000" cy="69826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8757B56-5AC6-4DF2-9BD9-855A43B3D6B4}"/>
              </a:ext>
            </a:extLst>
          </p:cNvPr>
          <p:cNvSpPr txBox="1"/>
          <p:nvPr userDrawn="1"/>
        </p:nvSpPr>
        <p:spPr>
          <a:xfrm>
            <a:off x="0" y="660173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Confidentiel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79167BD-73DD-40CB-A7FE-51AEC7CB9808}"/>
              </a:ext>
            </a:extLst>
          </p:cNvPr>
          <p:cNvSpPr txBox="1"/>
          <p:nvPr userDrawn="1"/>
        </p:nvSpPr>
        <p:spPr>
          <a:xfrm>
            <a:off x="391886" y="6610166"/>
            <a:ext cx="2634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Nos progrès, c’est pour la vie</a:t>
            </a:r>
          </a:p>
        </p:txBody>
      </p:sp>
      <p:pic>
        <p:nvPicPr>
          <p:cNvPr id="22" name="Picture 2" descr="X:\Adm\Delcom\1 - Organisation DirCom\CHARTE\CHU Lille natifs\CHU Lille natifs\CHU-charte\CHU-Lille-LOGOS\Logo_CHU_LILLE_sans-Blanc.png">
            <a:extLst>
              <a:ext uri="{FF2B5EF4-FFF2-40B4-BE49-F238E27FC236}">
                <a16:creationId xmlns:a16="http://schemas.microsoft.com/office/drawing/2014/main" id="{14DF7560-696D-41BC-90AC-5FFA09A5F6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01" y="6312572"/>
            <a:ext cx="535379" cy="53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6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pour imp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B33F46F-A583-A143-8A5F-7F0B36E97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21" y="266022"/>
            <a:ext cx="916731" cy="900064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06653" y="496649"/>
            <a:ext cx="458788" cy="4953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Lato-black"/>
                <a:cs typeface="Lato-black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54171" y="1431358"/>
            <a:ext cx="6596062" cy="366346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 1</a:t>
            </a:r>
          </a:p>
        </p:txBody>
      </p:sp>
      <p:sp>
        <p:nvSpPr>
          <p:cNvPr id="23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16207" y="331879"/>
            <a:ext cx="7720637" cy="495300"/>
          </a:xfrm>
        </p:spPr>
        <p:txBody>
          <a:bodyPr>
            <a:noAutofit/>
          </a:bodyPr>
          <a:lstStyle>
            <a:lvl1pPr marL="0" indent="0">
              <a:buNone/>
              <a:defRPr sz="2000" b="1" cap="all">
                <a:solidFill>
                  <a:schemeClr val="tx2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 dirty="0"/>
              <a:t>RAPPEL TITRE PARTIE OU SOUS-PARTIE</a:t>
            </a:r>
          </a:p>
        </p:txBody>
      </p:sp>
      <p:sp>
        <p:nvSpPr>
          <p:cNvPr id="25" name="Espace réservé du contenu 24"/>
          <p:cNvSpPr>
            <a:spLocks noGrp="1"/>
          </p:cNvSpPr>
          <p:nvPr>
            <p:ph sz="quarter" idx="13"/>
          </p:nvPr>
        </p:nvSpPr>
        <p:spPr>
          <a:xfrm>
            <a:off x="1054171" y="1940560"/>
            <a:ext cx="6597650" cy="2312988"/>
          </a:xfrm>
        </p:spPr>
        <p:txBody>
          <a:bodyPr>
            <a:noAutofit/>
          </a:bodyPr>
          <a:lstStyle>
            <a:lvl1pPr marL="342900" indent="-342900">
              <a:buSzPct val="50000"/>
              <a:buFontTx/>
              <a:buBlip>
                <a:blip r:embed="rId3"/>
              </a:buBlip>
              <a:defRPr sz="1800">
                <a:latin typeface="Lato regular"/>
                <a:cs typeface="Lato regular"/>
              </a:defRPr>
            </a:lvl1pPr>
            <a:lvl2pPr>
              <a:buClr>
                <a:srgbClr val="0C377B"/>
              </a:buClr>
              <a:defRPr sz="1600">
                <a:latin typeface="Lato regular"/>
                <a:cs typeface="Lato regular"/>
              </a:defRPr>
            </a:lvl2pPr>
            <a:lvl3pPr>
              <a:buClr>
                <a:srgbClr val="0C377B"/>
              </a:buClr>
              <a:defRPr sz="1400">
                <a:latin typeface="Lato regular"/>
                <a:cs typeface="Lato regular"/>
              </a:defRPr>
            </a:lvl3pPr>
            <a:lvl4pPr>
              <a:buClr>
                <a:srgbClr val="0C377B"/>
              </a:buClr>
              <a:defRPr sz="1200">
                <a:latin typeface="Lato regular"/>
                <a:cs typeface="Lato regular"/>
              </a:defRPr>
            </a:lvl4pPr>
            <a:lvl5pPr>
              <a:defRPr sz="1200">
                <a:latin typeface="Lato regular"/>
                <a:cs typeface="Lato regular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E1ED601-FB36-1349-BBBE-BEF0363A4AAF}"/>
              </a:ext>
            </a:extLst>
          </p:cNvPr>
          <p:cNvSpPr txBox="1"/>
          <p:nvPr userDrawn="1"/>
        </p:nvSpPr>
        <p:spPr>
          <a:xfrm>
            <a:off x="0" y="647980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Confidentiel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33" y="5928552"/>
            <a:ext cx="819789" cy="829572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BCBD182-6AB2-5A48-A558-BD5258F0E654}"/>
              </a:ext>
            </a:extLst>
          </p:cNvPr>
          <p:cNvCxnSpPr>
            <a:cxnSpLocks/>
          </p:cNvCxnSpPr>
          <p:nvPr userDrawn="1"/>
        </p:nvCxnSpPr>
        <p:spPr>
          <a:xfrm>
            <a:off x="1434738" y="836887"/>
            <a:ext cx="453600" cy="0"/>
          </a:xfrm>
          <a:prstGeom prst="line">
            <a:avLst/>
          </a:prstGeom>
          <a:ln w="38100" cmpd="sng">
            <a:solidFill>
              <a:srgbClr val="FFE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A583524-CAC2-494B-916E-E11616E3526A}"/>
              </a:ext>
            </a:extLst>
          </p:cNvPr>
          <p:cNvSpPr txBox="1"/>
          <p:nvPr userDrawn="1"/>
        </p:nvSpPr>
        <p:spPr>
          <a:xfrm>
            <a:off x="391886" y="6466113"/>
            <a:ext cx="2634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Nos progrès, c’est pour la vie</a:t>
            </a:r>
          </a:p>
        </p:txBody>
      </p:sp>
    </p:spTree>
    <p:extLst>
      <p:ext uri="{BB962C8B-B14F-4D97-AF65-F5344CB8AC3E}">
        <p14:creationId xmlns:p14="http://schemas.microsoft.com/office/powerpoint/2010/main" val="239191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modèl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6A579D2-FE68-954F-8097-8B062396B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480" y="224311"/>
            <a:ext cx="424072" cy="416362"/>
          </a:xfrm>
          <a:prstGeom prst="rect">
            <a:avLst/>
          </a:prstGeom>
        </p:spPr>
      </p:pic>
      <p:sp>
        <p:nvSpPr>
          <p:cNvPr id="12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971549" y="286473"/>
            <a:ext cx="6419443" cy="292039"/>
          </a:xfrm>
        </p:spPr>
        <p:txBody>
          <a:bodyPr anchor="ctr">
            <a:noAutofit/>
          </a:bodyPr>
          <a:lstStyle>
            <a:lvl1pPr marL="0" indent="0">
              <a:buNone/>
              <a:defRPr sz="1600" b="1" cap="all">
                <a:solidFill>
                  <a:schemeClr val="tx2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 dirty="0"/>
              <a:t>RAPPEL TITRE PARTIE OU SOUS-PARTIE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6" hasCustomPrompt="1"/>
          </p:nvPr>
        </p:nvSpPr>
        <p:spPr>
          <a:xfrm>
            <a:off x="693975" y="977976"/>
            <a:ext cx="6435725" cy="31677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 dirty="0"/>
              <a:t>Titre 1</a:t>
            </a:r>
          </a:p>
        </p:txBody>
      </p:sp>
      <p:sp>
        <p:nvSpPr>
          <p:cNvPr id="21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487794" y="254681"/>
            <a:ext cx="324918" cy="356329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ato-black"/>
                <a:cs typeface="Lato-black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contenu 24"/>
          <p:cNvSpPr>
            <a:spLocks noGrp="1"/>
          </p:cNvSpPr>
          <p:nvPr>
            <p:ph sz="quarter" idx="13"/>
          </p:nvPr>
        </p:nvSpPr>
        <p:spPr>
          <a:xfrm>
            <a:off x="650253" y="1439219"/>
            <a:ext cx="6641372" cy="1689100"/>
          </a:xfrm>
        </p:spPr>
        <p:txBody>
          <a:bodyPr>
            <a:noAutofit/>
          </a:bodyPr>
          <a:lstStyle>
            <a:lvl1pPr marL="342900" indent="-342900">
              <a:buClr>
                <a:srgbClr val="0C377B"/>
              </a:buClr>
              <a:buSzPct val="50000"/>
              <a:buFontTx/>
              <a:buBlip>
                <a:blip r:embed="rId3"/>
              </a:buBlip>
              <a:defRPr sz="1400">
                <a:latin typeface="Lato regular"/>
                <a:cs typeface="Lato regular"/>
              </a:defRPr>
            </a:lvl1pPr>
            <a:lvl2pPr>
              <a:buClr>
                <a:srgbClr val="0C377B"/>
              </a:buClr>
              <a:defRPr sz="1400">
                <a:latin typeface="Lato regular"/>
                <a:cs typeface="Lato regular"/>
              </a:defRPr>
            </a:lvl2pPr>
            <a:lvl3pPr>
              <a:buClr>
                <a:srgbClr val="0C377B"/>
              </a:buClr>
              <a:defRPr sz="1400">
                <a:latin typeface="Lato regular"/>
                <a:cs typeface="Lato regular"/>
              </a:defRPr>
            </a:lvl3pPr>
            <a:lvl4pPr>
              <a:buClr>
                <a:srgbClr val="0C377B"/>
              </a:buClr>
              <a:defRPr sz="1400">
                <a:latin typeface="Lato regular"/>
                <a:cs typeface="Lato regular"/>
              </a:defRPr>
            </a:lvl4pPr>
            <a:lvl5pPr>
              <a:defRPr sz="1400">
                <a:latin typeface="Lato regular"/>
                <a:cs typeface="Lato regular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7" name="Espace réservé du contenu 24"/>
          <p:cNvSpPr>
            <a:spLocks noGrp="1"/>
          </p:cNvSpPr>
          <p:nvPr>
            <p:ph sz="quarter" idx="20"/>
          </p:nvPr>
        </p:nvSpPr>
        <p:spPr>
          <a:xfrm>
            <a:off x="650253" y="3732158"/>
            <a:ext cx="6641372" cy="1689100"/>
          </a:xfrm>
        </p:spPr>
        <p:txBody>
          <a:bodyPr>
            <a:noAutofit/>
          </a:bodyPr>
          <a:lstStyle>
            <a:lvl1pPr marL="342900" indent="-342900">
              <a:buSzPct val="50000"/>
              <a:buFontTx/>
              <a:buBlip>
                <a:blip r:embed="rId3"/>
              </a:buBlip>
              <a:defRPr sz="1400">
                <a:latin typeface="Lato regular"/>
                <a:cs typeface="Lato regular"/>
              </a:defRPr>
            </a:lvl1pPr>
            <a:lvl2pPr>
              <a:buClr>
                <a:srgbClr val="0C377B"/>
              </a:buClr>
              <a:defRPr sz="1400">
                <a:latin typeface="Lato regular"/>
                <a:cs typeface="Lato regular"/>
              </a:defRPr>
            </a:lvl2pPr>
            <a:lvl3pPr>
              <a:buClr>
                <a:srgbClr val="0C377B"/>
              </a:buClr>
              <a:defRPr sz="1400">
                <a:latin typeface="Lato regular"/>
                <a:cs typeface="Lato regular"/>
              </a:defRPr>
            </a:lvl3pPr>
            <a:lvl4pPr>
              <a:buClr>
                <a:srgbClr val="0C377B"/>
              </a:buClr>
              <a:defRPr sz="1400">
                <a:latin typeface="Lato regular"/>
                <a:cs typeface="Lato regular"/>
              </a:defRPr>
            </a:lvl4pPr>
            <a:lvl5pPr>
              <a:defRPr sz="1400">
                <a:latin typeface="Lato regular"/>
                <a:cs typeface="Lato regular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Espace réservé du texte 16"/>
          <p:cNvSpPr>
            <a:spLocks noGrp="1"/>
          </p:cNvSpPr>
          <p:nvPr>
            <p:ph type="body" sz="quarter" idx="21" hasCustomPrompt="1"/>
          </p:nvPr>
        </p:nvSpPr>
        <p:spPr>
          <a:xfrm>
            <a:off x="693975" y="3256768"/>
            <a:ext cx="6435725" cy="31677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 dirty="0"/>
              <a:t>Titre 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1ED601-FB36-1349-BBBE-BEF0363A4AAF}"/>
              </a:ext>
            </a:extLst>
          </p:cNvPr>
          <p:cNvSpPr txBox="1"/>
          <p:nvPr userDrawn="1"/>
        </p:nvSpPr>
        <p:spPr>
          <a:xfrm>
            <a:off x="0" y="647980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Confidentiel</a:t>
            </a:r>
          </a:p>
        </p:txBody>
      </p:sp>
      <p:pic>
        <p:nvPicPr>
          <p:cNvPr id="18" name="Picture 2" descr="X:\Adm\Delcom\1 - Organisation DirCom\CHARTE\CHU Lille natifs\CHU Lille natifs\CHU-charte\CHU-Lille-LOGOS\Logo_CHU_LILLE_sans-Blanc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13" y="5671458"/>
            <a:ext cx="1116128" cy="11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EFAB75D-B200-864A-9A38-F9590C57B9E4}"/>
              </a:ext>
            </a:extLst>
          </p:cNvPr>
          <p:cNvCxnSpPr>
            <a:cxnSpLocks/>
          </p:cNvCxnSpPr>
          <p:nvPr userDrawn="1"/>
        </p:nvCxnSpPr>
        <p:spPr>
          <a:xfrm>
            <a:off x="1089901" y="658841"/>
            <a:ext cx="381712" cy="0"/>
          </a:xfrm>
          <a:prstGeom prst="line">
            <a:avLst/>
          </a:prstGeom>
          <a:ln w="34925">
            <a:solidFill>
              <a:srgbClr val="FFE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8DDEF9FD-609F-FE49-B253-AAD84F238848}"/>
              </a:ext>
            </a:extLst>
          </p:cNvPr>
          <p:cNvSpPr txBox="1"/>
          <p:nvPr userDrawn="1"/>
        </p:nvSpPr>
        <p:spPr>
          <a:xfrm>
            <a:off x="391886" y="6466113"/>
            <a:ext cx="2634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Nos progrès, c’est pour la vie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E4B1E26-35AF-4F12-AEBD-060C82E6F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39136"/>
          <a:stretch/>
        </p:blipFill>
        <p:spPr>
          <a:xfrm>
            <a:off x="0" y="6159731"/>
            <a:ext cx="9144000" cy="69826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B56D5059-5A69-46ED-9F00-F51EE7F51213}"/>
              </a:ext>
            </a:extLst>
          </p:cNvPr>
          <p:cNvSpPr txBox="1"/>
          <p:nvPr userDrawn="1"/>
        </p:nvSpPr>
        <p:spPr>
          <a:xfrm>
            <a:off x="391886" y="6610166"/>
            <a:ext cx="2634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Nos progrès, c’est pour la vie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61707A1-21EE-43B0-9F12-735F8EE0B80B}"/>
              </a:ext>
            </a:extLst>
          </p:cNvPr>
          <p:cNvSpPr txBox="1"/>
          <p:nvPr userDrawn="1"/>
        </p:nvSpPr>
        <p:spPr>
          <a:xfrm>
            <a:off x="0" y="660173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Confidentiel</a:t>
            </a:r>
          </a:p>
        </p:txBody>
      </p:sp>
      <p:pic>
        <p:nvPicPr>
          <p:cNvPr id="28" name="Picture 2" descr="X:\Adm\Delcom\1 - Organisation DirCom\CHARTE\CHU Lille natifs\CHU Lille natifs\CHU-charte\CHU-Lille-LOGOS\Logo_CHU_LILLE_sans-Blanc.png">
            <a:extLst>
              <a:ext uri="{FF2B5EF4-FFF2-40B4-BE49-F238E27FC236}">
                <a16:creationId xmlns:a16="http://schemas.microsoft.com/office/drawing/2014/main" id="{EAD63BF0-D3F4-4BB5-98E7-96821AD5EF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01" y="6312572"/>
            <a:ext cx="535379" cy="53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2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modèle base pour imp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E83E5C9-78EC-AC41-AE45-889D8C88D0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480" y="224311"/>
            <a:ext cx="424072" cy="416362"/>
          </a:xfrm>
          <a:prstGeom prst="rect">
            <a:avLst/>
          </a:prstGeom>
        </p:spPr>
      </p:pic>
      <p:sp>
        <p:nvSpPr>
          <p:cNvPr id="12" name="Espace réservé du texte 15"/>
          <p:cNvSpPr>
            <a:spLocks noGrp="1"/>
          </p:cNvSpPr>
          <p:nvPr>
            <p:ph type="body" sz="quarter" idx="11"/>
          </p:nvPr>
        </p:nvSpPr>
        <p:spPr>
          <a:xfrm>
            <a:off x="971549" y="286473"/>
            <a:ext cx="6419443" cy="292039"/>
          </a:xfrm>
        </p:spPr>
        <p:txBody>
          <a:bodyPr anchor="ctr">
            <a:noAutofit/>
          </a:bodyPr>
          <a:lstStyle>
            <a:lvl1pPr marL="0" indent="0">
              <a:buNone/>
              <a:defRPr sz="1600" b="1" cap="all">
                <a:solidFill>
                  <a:schemeClr val="tx2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6"/>
          </p:nvPr>
        </p:nvSpPr>
        <p:spPr>
          <a:xfrm>
            <a:off x="693975" y="977976"/>
            <a:ext cx="6435725" cy="31677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487794" y="254681"/>
            <a:ext cx="324918" cy="356329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ato-black"/>
                <a:cs typeface="Lato-black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contenu 24"/>
          <p:cNvSpPr>
            <a:spLocks noGrp="1"/>
          </p:cNvSpPr>
          <p:nvPr>
            <p:ph sz="quarter" idx="13"/>
          </p:nvPr>
        </p:nvSpPr>
        <p:spPr>
          <a:xfrm>
            <a:off x="650253" y="1439219"/>
            <a:ext cx="6641372" cy="1689100"/>
          </a:xfrm>
        </p:spPr>
        <p:txBody>
          <a:bodyPr>
            <a:noAutofit/>
          </a:bodyPr>
          <a:lstStyle>
            <a:lvl1pPr marL="342900" indent="-342900">
              <a:buClr>
                <a:srgbClr val="0C377B"/>
              </a:buClr>
              <a:buSzPct val="50000"/>
              <a:buFontTx/>
              <a:buBlip>
                <a:blip r:embed="rId3"/>
              </a:buBlip>
              <a:defRPr sz="1800">
                <a:latin typeface="Lato regular"/>
                <a:cs typeface="Lato regular"/>
              </a:defRPr>
            </a:lvl1pPr>
            <a:lvl2pPr>
              <a:buClr>
                <a:srgbClr val="0C377B"/>
              </a:buClr>
              <a:defRPr sz="1600">
                <a:latin typeface="Lato regular"/>
                <a:cs typeface="Lato regular"/>
              </a:defRPr>
            </a:lvl2pPr>
            <a:lvl3pPr>
              <a:buClr>
                <a:srgbClr val="0C377B"/>
              </a:buClr>
              <a:defRPr sz="1400">
                <a:latin typeface="Lato regular"/>
                <a:cs typeface="Lato regular"/>
              </a:defRPr>
            </a:lvl3pPr>
            <a:lvl4pPr>
              <a:buClr>
                <a:srgbClr val="0C377B"/>
              </a:buClr>
              <a:defRPr sz="1200">
                <a:latin typeface="Lato regular"/>
                <a:cs typeface="Lato regular"/>
              </a:defRPr>
            </a:lvl4pPr>
            <a:lvl5pPr>
              <a:defRPr sz="1200">
                <a:latin typeface="Lato regular"/>
                <a:cs typeface="Lato regular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7" name="Espace réservé du contenu 24"/>
          <p:cNvSpPr>
            <a:spLocks noGrp="1"/>
          </p:cNvSpPr>
          <p:nvPr>
            <p:ph sz="quarter" idx="20"/>
          </p:nvPr>
        </p:nvSpPr>
        <p:spPr>
          <a:xfrm>
            <a:off x="650253" y="3732158"/>
            <a:ext cx="6641372" cy="1689100"/>
          </a:xfrm>
        </p:spPr>
        <p:txBody>
          <a:bodyPr>
            <a:noAutofit/>
          </a:bodyPr>
          <a:lstStyle>
            <a:lvl1pPr marL="342900" indent="-342900">
              <a:buSzPct val="50000"/>
              <a:buFontTx/>
              <a:buBlip>
                <a:blip r:embed="rId3"/>
              </a:buBlip>
              <a:defRPr sz="1800">
                <a:latin typeface="Lato regular"/>
                <a:cs typeface="Lato regular"/>
              </a:defRPr>
            </a:lvl1pPr>
            <a:lvl2pPr>
              <a:buClr>
                <a:srgbClr val="0C377B"/>
              </a:buClr>
              <a:defRPr sz="1600">
                <a:latin typeface="Lato regular"/>
                <a:cs typeface="Lato regular"/>
              </a:defRPr>
            </a:lvl2pPr>
            <a:lvl3pPr>
              <a:buClr>
                <a:srgbClr val="0C377B"/>
              </a:buClr>
              <a:defRPr sz="1400">
                <a:latin typeface="Lato regular"/>
                <a:cs typeface="Lato regular"/>
              </a:defRPr>
            </a:lvl3pPr>
            <a:lvl4pPr>
              <a:buClr>
                <a:srgbClr val="0C377B"/>
              </a:buClr>
              <a:defRPr sz="1200">
                <a:latin typeface="Lato regular"/>
                <a:cs typeface="Lato regular"/>
              </a:defRPr>
            </a:lvl4pPr>
            <a:lvl5pPr>
              <a:defRPr sz="1200">
                <a:latin typeface="Lato regular"/>
                <a:cs typeface="Lato regular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693975" y="3256768"/>
            <a:ext cx="6435725" cy="31677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1ED601-FB36-1349-BBBE-BEF0363A4AAF}"/>
              </a:ext>
            </a:extLst>
          </p:cNvPr>
          <p:cNvSpPr txBox="1"/>
          <p:nvPr userDrawn="1"/>
        </p:nvSpPr>
        <p:spPr>
          <a:xfrm>
            <a:off x="0" y="647980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Confidentiel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33" y="5928552"/>
            <a:ext cx="819789" cy="829572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9A1D741-59B4-F64C-B259-B1625C2A71A0}"/>
              </a:ext>
            </a:extLst>
          </p:cNvPr>
          <p:cNvCxnSpPr>
            <a:cxnSpLocks/>
          </p:cNvCxnSpPr>
          <p:nvPr userDrawn="1"/>
        </p:nvCxnSpPr>
        <p:spPr>
          <a:xfrm>
            <a:off x="1089901" y="658841"/>
            <a:ext cx="381712" cy="0"/>
          </a:xfrm>
          <a:prstGeom prst="line">
            <a:avLst/>
          </a:prstGeom>
          <a:ln w="34925">
            <a:solidFill>
              <a:srgbClr val="FFE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48AFD26-696C-224F-A643-307B060BB50D}"/>
              </a:ext>
            </a:extLst>
          </p:cNvPr>
          <p:cNvSpPr txBox="1"/>
          <p:nvPr userDrawn="1"/>
        </p:nvSpPr>
        <p:spPr>
          <a:xfrm>
            <a:off x="391886" y="6466113"/>
            <a:ext cx="2634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Nos progrès, c’est pour la vie</a:t>
            </a:r>
          </a:p>
        </p:txBody>
      </p:sp>
    </p:spTree>
    <p:extLst>
      <p:ext uri="{BB962C8B-B14F-4D97-AF65-F5344CB8AC3E}">
        <p14:creationId xmlns:p14="http://schemas.microsoft.com/office/powerpoint/2010/main" val="16865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graphiqu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756A2472-8BD1-6E44-AB94-6088FBF1F2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480" y="224311"/>
            <a:ext cx="424072" cy="4163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C2AE96B-06B4-C54C-82DE-A92D4DB10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39136"/>
          <a:stretch/>
        </p:blipFill>
        <p:spPr>
          <a:xfrm>
            <a:off x="0" y="5270565"/>
            <a:ext cx="9144000" cy="1587435"/>
          </a:xfrm>
          <a:prstGeom prst="rect">
            <a:avLst/>
          </a:prstGeom>
        </p:spPr>
      </p:pic>
      <p:sp>
        <p:nvSpPr>
          <p:cNvPr id="3" name="Espace réservé du graphique 2"/>
          <p:cNvSpPr>
            <a:spLocks noGrp="1"/>
          </p:cNvSpPr>
          <p:nvPr>
            <p:ph type="chart" sz="quarter" idx="19"/>
          </p:nvPr>
        </p:nvSpPr>
        <p:spPr>
          <a:xfrm>
            <a:off x="698093" y="1908514"/>
            <a:ext cx="3302000" cy="3408363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graphicFrame>
        <p:nvGraphicFramePr>
          <p:cNvPr id="28" name="Espace réservé du graphique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52675000"/>
              </p:ext>
            </p:extLst>
          </p:nvPr>
        </p:nvGraphicFramePr>
        <p:xfrm>
          <a:off x="1592341" y="2089727"/>
          <a:ext cx="3211307" cy="323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4539363" y="1906975"/>
            <a:ext cx="2732888" cy="3608862"/>
          </a:xfrm>
        </p:spPr>
        <p:txBody>
          <a:bodyPr>
            <a:normAutofit/>
          </a:bodyPr>
          <a:lstStyle>
            <a:lvl1pPr marL="171450" indent="-171450">
              <a:buSzPct val="50000"/>
              <a:buFontTx/>
              <a:buBlip>
                <a:blip r:embed="rId5"/>
              </a:buBlip>
              <a:defRPr sz="1200">
                <a:latin typeface="Lato Thin"/>
                <a:cs typeface="Lato Thin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6"/>
          <p:cNvSpPr>
            <a:spLocks noGrp="1"/>
          </p:cNvSpPr>
          <p:nvPr>
            <p:ph type="body" sz="quarter" idx="21" hasCustomPrompt="1"/>
          </p:nvPr>
        </p:nvSpPr>
        <p:spPr>
          <a:xfrm>
            <a:off x="693975" y="1181596"/>
            <a:ext cx="6435725" cy="31677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24D3E050-7550-0C4E-B2C8-C2396DCB14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1549" y="286473"/>
            <a:ext cx="6419443" cy="292039"/>
          </a:xfrm>
        </p:spPr>
        <p:txBody>
          <a:bodyPr anchor="ctr">
            <a:noAutofit/>
          </a:bodyPr>
          <a:lstStyle>
            <a:lvl1pPr marL="0" indent="0">
              <a:buNone/>
              <a:defRPr sz="1600" b="1" cap="all">
                <a:solidFill>
                  <a:srgbClr val="0055A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 dirty="0"/>
              <a:t>Rappel titre ou partie ou sous-partie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1ED601-FB36-1349-BBBE-BEF0363A4AAF}"/>
              </a:ext>
            </a:extLst>
          </p:cNvPr>
          <p:cNvSpPr txBox="1"/>
          <p:nvPr userDrawn="1"/>
        </p:nvSpPr>
        <p:spPr>
          <a:xfrm>
            <a:off x="0" y="647980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Confidentiel</a:t>
            </a:r>
          </a:p>
        </p:txBody>
      </p:sp>
      <p:pic>
        <p:nvPicPr>
          <p:cNvPr id="18" name="Picture 2" descr="X:\Adm\Delcom\1 - Organisation DirCom\CHARTE\CHU Lille natifs\CHU Lille natifs\CHU-charte\CHU-Lille-LOGOS\Logo_CHU_LILLE_sans-Blanc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13" y="5671458"/>
            <a:ext cx="1116128" cy="11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487794" y="254681"/>
            <a:ext cx="324918" cy="356329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ato-black"/>
                <a:cs typeface="Lato-black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8142367-651E-3C40-ACAA-8A52C534C571}"/>
              </a:ext>
            </a:extLst>
          </p:cNvPr>
          <p:cNvCxnSpPr>
            <a:cxnSpLocks/>
          </p:cNvCxnSpPr>
          <p:nvPr userDrawn="1"/>
        </p:nvCxnSpPr>
        <p:spPr>
          <a:xfrm>
            <a:off x="1089901" y="658841"/>
            <a:ext cx="381712" cy="0"/>
          </a:xfrm>
          <a:prstGeom prst="line">
            <a:avLst/>
          </a:prstGeom>
          <a:ln w="34925">
            <a:solidFill>
              <a:srgbClr val="FFE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C431AFA4-5CD4-7143-870A-E0A9B43B9823}"/>
              </a:ext>
            </a:extLst>
          </p:cNvPr>
          <p:cNvSpPr txBox="1"/>
          <p:nvPr userDrawn="1"/>
        </p:nvSpPr>
        <p:spPr>
          <a:xfrm>
            <a:off x="391886" y="6466113"/>
            <a:ext cx="2634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Nos progrès, c’est pour la vie</a:t>
            </a:r>
          </a:p>
        </p:txBody>
      </p:sp>
    </p:spTree>
    <p:extLst>
      <p:ext uri="{BB962C8B-B14F-4D97-AF65-F5344CB8AC3E}">
        <p14:creationId xmlns:p14="http://schemas.microsoft.com/office/powerpoint/2010/main" val="33763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graphique gauche pour imp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9D530DAE-6919-E740-9D24-FC626C0C9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480" y="224311"/>
            <a:ext cx="424072" cy="416362"/>
          </a:xfrm>
          <a:prstGeom prst="rect">
            <a:avLst/>
          </a:prstGeom>
        </p:spPr>
      </p:pic>
      <p:sp>
        <p:nvSpPr>
          <p:cNvPr id="3" name="Espace réservé du graphique 2"/>
          <p:cNvSpPr>
            <a:spLocks noGrp="1"/>
          </p:cNvSpPr>
          <p:nvPr>
            <p:ph type="chart" sz="quarter" idx="19"/>
          </p:nvPr>
        </p:nvSpPr>
        <p:spPr>
          <a:xfrm>
            <a:off x="698093" y="1908514"/>
            <a:ext cx="3302000" cy="3408363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graphicFrame>
        <p:nvGraphicFramePr>
          <p:cNvPr id="28" name="Espace réservé du graphique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63427266"/>
              </p:ext>
            </p:extLst>
          </p:nvPr>
        </p:nvGraphicFramePr>
        <p:xfrm>
          <a:off x="1592341" y="2089727"/>
          <a:ext cx="3211307" cy="323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4539363" y="1906975"/>
            <a:ext cx="2732888" cy="3608862"/>
          </a:xfrm>
        </p:spPr>
        <p:txBody>
          <a:bodyPr>
            <a:normAutofit/>
          </a:bodyPr>
          <a:lstStyle>
            <a:lvl1pPr marL="171450" indent="-171450">
              <a:buSzPct val="50000"/>
              <a:buFontTx/>
              <a:buBlip>
                <a:blip r:embed="rId4"/>
              </a:buBlip>
              <a:defRPr sz="1200">
                <a:latin typeface="Lato Thin"/>
                <a:cs typeface="Lato Thin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6"/>
          <p:cNvSpPr>
            <a:spLocks noGrp="1"/>
          </p:cNvSpPr>
          <p:nvPr>
            <p:ph type="body" sz="quarter" idx="21" hasCustomPrompt="1"/>
          </p:nvPr>
        </p:nvSpPr>
        <p:spPr>
          <a:xfrm>
            <a:off x="693975" y="1181596"/>
            <a:ext cx="6435725" cy="31677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24D3E050-7550-0C4E-B2C8-C2396DCB1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1549" y="286473"/>
            <a:ext cx="6419443" cy="292039"/>
          </a:xfrm>
        </p:spPr>
        <p:txBody>
          <a:bodyPr anchor="ctr">
            <a:noAutofit/>
          </a:bodyPr>
          <a:lstStyle>
            <a:lvl1pPr marL="0" indent="0">
              <a:buNone/>
              <a:defRPr sz="1600" b="1" cap="all">
                <a:solidFill>
                  <a:srgbClr val="0055A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1ED601-FB36-1349-BBBE-BEF0363A4AAF}"/>
              </a:ext>
            </a:extLst>
          </p:cNvPr>
          <p:cNvSpPr txBox="1"/>
          <p:nvPr userDrawn="1"/>
        </p:nvSpPr>
        <p:spPr>
          <a:xfrm>
            <a:off x="0" y="647980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Confidentiel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487794" y="254681"/>
            <a:ext cx="324918" cy="356329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ato-black"/>
                <a:cs typeface="Lato-black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33" y="5928552"/>
            <a:ext cx="819789" cy="829572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BEF3034-DE34-3A4D-BBCE-802715467CA1}"/>
              </a:ext>
            </a:extLst>
          </p:cNvPr>
          <p:cNvCxnSpPr>
            <a:cxnSpLocks/>
          </p:cNvCxnSpPr>
          <p:nvPr userDrawn="1"/>
        </p:nvCxnSpPr>
        <p:spPr>
          <a:xfrm>
            <a:off x="1089901" y="658841"/>
            <a:ext cx="381712" cy="0"/>
          </a:xfrm>
          <a:prstGeom prst="line">
            <a:avLst/>
          </a:prstGeom>
          <a:ln w="34925">
            <a:solidFill>
              <a:srgbClr val="FFE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9CC70F82-8FFF-CC44-B840-3D6E77B5342A}"/>
              </a:ext>
            </a:extLst>
          </p:cNvPr>
          <p:cNvSpPr txBox="1"/>
          <p:nvPr userDrawn="1"/>
        </p:nvSpPr>
        <p:spPr>
          <a:xfrm>
            <a:off x="391886" y="6466113"/>
            <a:ext cx="2634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Nos progrès, c’est pour la vie</a:t>
            </a:r>
          </a:p>
        </p:txBody>
      </p:sp>
    </p:spTree>
    <p:extLst>
      <p:ext uri="{BB962C8B-B14F-4D97-AF65-F5344CB8AC3E}">
        <p14:creationId xmlns:p14="http://schemas.microsoft.com/office/powerpoint/2010/main" val="306223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graphiqu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9630A0F-28EA-824C-8410-9C8C19424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480" y="224311"/>
            <a:ext cx="424072" cy="41636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C2AE96B-06B4-C54C-82DE-A92D4DB10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39136"/>
          <a:stretch/>
        </p:blipFill>
        <p:spPr>
          <a:xfrm>
            <a:off x="0" y="5270565"/>
            <a:ext cx="9144000" cy="1587435"/>
          </a:xfrm>
          <a:prstGeom prst="rect">
            <a:avLst/>
          </a:prstGeom>
        </p:spPr>
      </p:pic>
      <p:sp>
        <p:nvSpPr>
          <p:cNvPr id="4" name="Espace réservé du graphique 3"/>
          <p:cNvSpPr>
            <a:spLocks noGrp="1"/>
          </p:cNvSpPr>
          <p:nvPr>
            <p:ph type="chart" sz="quarter" idx="19"/>
          </p:nvPr>
        </p:nvSpPr>
        <p:spPr>
          <a:xfrm>
            <a:off x="3625851" y="2008189"/>
            <a:ext cx="4421332" cy="2866302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graphicFrame>
        <p:nvGraphicFramePr>
          <p:cNvPr id="13" name="Espace réservé du graphique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90663210"/>
              </p:ext>
            </p:extLst>
          </p:nvPr>
        </p:nvGraphicFramePr>
        <p:xfrm>
          <a:off x="4191000" y="2008909"/>
          <a:ext cx="3775363" cy="2805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669925" y="2008909"/>
            <a:ext cx="2608984" cy="3660054"/>
          </a:xfrm>
        </p:spPr>
        <p:txBody>
          <a:bodyPr/>
          <a:lstStyle>
            <a:lvl1pPr marL="171450" indent="-171450">
              <a:buSzPct val="50000"/>
              <a:buFontTx/>
              <a:buBlip>
                <a:blip r:embed="rId5"/>
              </a:buBlip>
              <a:defRPr sz="1200" b="0" baseline="0">
                <a:latin typeface="Lato Thin"/>
                <a:cs typeface="Lato Thin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graphicFrame>
        <p:nvGraphicFramePr>
          <p:cNvPr id="11" name="Espace réservé du graphique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09966730"/>
              </p:ext>
            </p:extLst>
          </p:nvPr>
        </p:nvGraphicFramePr>
        <p:xfrm>
          <a:off x="3729182" y="1990436"/>
          <a:ext cx="4318000" cy="2884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Espace réservé du texte 16"/>
          <p:cNvSpPr>
            <a:spLocks noGrp="1"/>
          </p:cNvSpPr>
          <p:nvPr>
            <p:ph type="body" sz="quarter" idx="21" hasCustomPrompt="1"/>
          </p:nvPr>
        </p:nvSpPr>
        <p:spPr>
          <a:xfrm>
            <a:off x="693975" y="1181596"/>
            <a:ext cx="6435725" cy="31677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125FAFE-9CA5-FE44-ABDA-B94FE0C74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1549" y="286473"/>
            <a:ext cx="6419443" cy="292039"/>
          </a:xfrm>
        </p:spPr>
        <p:txBody>
          <a:bodyPr anchor="ctr">
            <a:noAutofit/>
          </a:bodyPr>
          <a:lstStyle>
            <a:lvl1pPr marL="0" indent="0">
              <a:buNone/>
              <a:defRPr sz="1600" b="1" cap="all">
                <a:solidFill>
                  <a:srgbClr val="0055A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fr-FR" dirty="0"/>
              <a:t>Rappel titre partie ou sous-partie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E1ED601-FB36-1349-BBBE-BEF0363A4AAF}"/>
              </a:ext>
            </a:extLst>
          </p:cNvPr>
          <p:cNvSpPr txBox="1"/>
          <p:nvPr userDrawn="1"/>
        </p:nvSpPr>
        <p:spPr>
          <a:xfrm>
            <a:off x="0" y="647980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Confidentiel</a:t>
            </a:r>
          </a:p>
        </p:txBody>
      </p:sp>
      <p:pic>
        <p:nvPicPr>
          <p:cNvPr id="23" name="Picture 2" descr="X:\Adm\Delcom\1 - Organisation DirCom\CHARTE\CHU Lille natifs\CHU Lille natifs\CHU-charte\CHU-Lille-LOGOS\Logo_CHU_LILLE_sans-Blanc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13" y="5671458"/>
            <a:ext cx="1116128" cy="11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487794" y="254681"/>
            <a:ext cx="324918" cy="356329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ato-black"/>
                <a:cs typeface="Lato-black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C16B6B3-5DD8-2B46-9483-C00B05F86790}"/>
              </a:ext>
            </a:extLst>
          </p:cNvPr>
          <p:cNvCxnSpPr>
            <a:cxnSpLocks/>
          </p:cNvCxnSpPr>
          <p:nvPr userDrawn="1"/>
        </p:nvCxnSpPr>
        <p:spPr>
          <a:xfrm>
            <a:off x="1089901" y="658841"/>
            <a:ext cx="381712" cy="0"/>
          </a:xfrm>
          <a:prstGeom prst="line">
            <a:avLst/>
          </a:prstGeom>
          <a:ln w="34925">
            <a:solidFill>
              <a:srgbClr val="FFE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F7D49955-61BD-F449-8E94-EAFABF9E68DA}"/>
              </a:ext>
            </a:extLst>
          </p:cNvPr>
          <p:cNvSpPr txBox="1"/>
          <p:nvPr userDrawn="1"/>
        </p:nvSpPr>
        <p:spPr>
          <a:xfrm>
            <a:off x="391886" y="6458856"/>
            <a:ext cx="2634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Nos progrès, c’est pour la vie</a:t>
            </a:r>
          </a:p>
        </p:txBody>
      </p:sp>
    </p:spTree>
    <p:extLst>
      <p:ext uri="{BB962C8B-B14F-4D97-AF65-F5344CB8AC3E}">
        <p14:creationId xmlns:p14="http://schemas.microsoft.com/office/powerpoint/2010/main" val="38902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itre 4">
            <a:extLst>
              <a:ext uri="{FF2B5EF4-FFF2-40B4-BE49-F238E27FC236}">
                <a16:creationId xmlns:a16="http://schemas.microsoft.com/office/drawing/2014/main" id="{2BB228E1-DD3F-A54A-83BC-B644BA13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B0A6013-7237-224A-8AA9-AA4C2DE6BFF7}"/>
              </a:ext>
            </a:extLst>
          </p:cNvPr>
          <p:cNvSpPr txBox="1">
            <a:spLocks/>
          </p:cNvSpPr>
          <p:nvPr userDrawn="1"/>
        </p:nvSpPr>
        <p:spPr>
          <a:xfrm>
            <a:off x="6047627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EB3F7-1465-FF42-9D7C-69DEC72B18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4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80" r:id="rId4"/>
    <p:sldLayoutId id="2147483655" r:id="rId5"/>
    <p:sldLayoutId id="2147483681" r:id="rId6"/>
    <p:sldLayoutId id="2147483663" r:id="rId7"/>
    <p:sldLayoutId id="2147483682" r:id="rId8"/>
    <p:sldLayoutId id="2147483665" r:id="rId9"/>
    <p:sldLayoutId id="2147483683" r:id="rId10"/>
    <p:sldLayoutId id="214748367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04A645A-FC65-469B-8D58-22C7E8D21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752" y="3039527"/>
            <a:ext cx="4007426" cy="2836611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59583AC-BDCC-46BF-A8C9-D0FA738EF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350" y="407959"/>
            <a:ext cx="7213600" cy="2343630"/>
          </a:xfrm>
        </p:spPr>
        <p:txBody>
          <a:bodyPr/>
          <a:lstStyle/>
          <a:p>
            <a:pPr algn="ctr"/>
            <a:r>
              <a:rPr lang="fr-FR" dirty="0"/>
              <a:t>PLATEFORME D’EXPERTISE MALADIES RARES DES HAUTS-DE-FRANCE</a:t>
            </a:r>
            <a:br>
              <a:rPr lang="fr-FR" sz="2000" dirty="0"/>
            </a:br>
            <a:r>
              <a:rPr lang="fr-FR" dirty="0"/>
              <a:t>(PLEMaRa)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E5F991-E994-436F-A5BF-A1ABA96F58DD}"/>
              </a:ext>
            </a:extLst>
          </p:cNvPr>
          <p:cNvSpPr/>
          <p:nvPr/>
        </p:nvSpPr>
        <p:spPr>
          <a:xfrm>
            <a:off x="671119" y="1946246"/>
            <a:ext cx="1107347" cy="5452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39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65702" y="162242"/>
            <a:ext cx="1072896" cy="739775"/>
          </a:xfrm>
        </p:spPr>
        <p:txBody>
          <a:bodyPr/>
          <a:lstStyle/>
          <a:p>
            <a:r>
              <a:rPr lang="fr-FR" sz="3500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853A063-5955-B047-8B36-295C8E7088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Les Maladies Rares – </a:t>
            </a:r>
            <a:r>
              <a:rPr lang="fr-FR" dirty="0">
                <a:solidFill>
                  <a:srgbClr val="00B050"/>
                </a:solidFill>
              </a:rPr>
              <a:t>En </a:t>
            </a:r>
            <a:r>
              <a:rPr lang="fr-FR" dirty="0" err="1">
                <a:solidFill>
                  <a:srgbClr val="00B050"/>
                </a:solidFill>
              </a:rPr>
              <a:t>CHiffre</a:t>
            </a:r>
            <a:endParaRPr lang="fr-FR" dirty="0">
              <a:solidFill>
                <a:srgbClr val="00B050"/>
              </a:solidFill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8CE7ECE-46B6-44D1-8227-6F9FB2836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10699"/>
              </p:ext>
            </p:extLst>
          </p:nvPr>
        </p:nvGraphicFramePr>
        <p:xfrm>
          <a:off x="165702" y="1777852"/>
          <a:ext cx="8812596" cy="34197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3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360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7000 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Maladies Rares</a:t>
                      </a:r>
                    </a:p>
                  </a:txBody>
                  <a:tcPr marL="83275" marR="83275" marT="41637" marB="416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3200</a:t>
                      </a:r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gènes</a:t>
                      </a:r>
                      <a:r>
                        <a:rPr lang="fr-FR" sz="14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responsables de maladies rares identifiés</a:t>
                      </a:r>
                      <a:endParaRPr lang="fr-F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83275" marR="83275" marT="41637" marB="416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20% 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 maladies rares non génétiques</a:t>
                      </a:r>
                    </a:p>
                  </a:txBody>
                  <a:tcPr marL="83275" marR="83275" marT="41637" marB="416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350 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millions de malades souffrant</a:t>
                      </a:r>
                      <a:r>
                        <a:rPr lang="fr-FR" sz="14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d’une maladie rare à travers le monde et 3 millions en France</a:t>
                      </a:r>
                      <a:endParaRPr lang="fr-F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83275" marR="83275" marT="41637" marB="416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417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75%</a:t>
                      </a:r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des malades</a:t>
                      </a:r>
                      <a:r>
                        <a:rPr lang="fr-FR" sz="14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sont des enfants</a:t>
                      </a:r>
                      <a:endParaRPr lang="fr-F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83275" marR="83275" marT="41637" marB="416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50% 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des malades sont sans diagnostiques précis</a:t>
                      </a:r>
                    </a:p>
                  </a:txBody>
                  <a:tcPr marL="83275" marR="83275" marT="41637" marB="416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</a:t>
                      </a:r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des maladies rares n’ont pas de traitement</a:t>
                      </a:r>
                      <a:r>
                        <a:rPr lang="fr-FR" sz="14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curatif</a:t>
                      </a:r>
                      <a:endParaRPr lang="fr-F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83275" marR="83275" marT="41637" marB="416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¼</a:t>
                      </a:r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Des</a:t>
                      </a:r>
                      <a:r>
                        <a:rPr lang="fr-FR" sz="14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personnes atteintes attendent 4 ans pour que le diagnostic soit envisagé</a:t>
                      </a:r>
                      <a:endParaRPr lang="fr-F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83275" marR="83275" marT="41637" marB="416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60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1,5 an</a:t>
                      </a:r>
                      <a:r>
                        <a:rPr lang="fr-FR" sz="1800" b="1" baseline="0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: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Délai pour poser un diagnostique et plus de 5 ans pour ¼ des personnels atteintes</a:t>
                      </a:r>
                    </a:p>
                  </a:txBody>
                  <a:tcPr marL="83275" marR="83275" marT="41637" marB="416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maladies</a:t>
                      </a:r>
                      <a:r>
                        <a:rPr lang="fr-FR" sz="14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dépistées en néonatal</a:t>
                      </a:r>
                      <a:endParaRPr lang="fr-F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83275" marR="83275" marT="41637" marB="416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12% 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Des nouveaux médicaments</a:t>
                      </a:r>
                      <a:r>
                        <a:rPr lang="fr-FR" sz="14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sont des médicaments dits orphelins</a:t>
                      </a:r>
                      <a:endParaRPr lang="fr-F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83275" marR="83275" marT="41637" marB="416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50%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Des</a:t>
                      </a:r>
                      <a:r>
                        <a:rPr lang="fr-FR" sz="14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nouvelles thérapies génétiques s’applique aux maladies rares</a:t>
                      </a:r>
                      <a:endParaRPr lang="fr-F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83275" marR="83275" marT="41637" marB="416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29A85D97-4EFB-474B-91FE-188108548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683" y="48987"/>
            <a:ext cx="1537882" cy="10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09755" y="172628"/>
            <a:ext cx="1072896" cy="739775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853A063-5955-B047-8B36-295C8E7088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Les Maladies Rares – </a:t>
            </a:r>
            <a:r>
              <a:rPr lang="fr-FR" dirty="0">
                <a:solidFill>
                  <a:srgbClr val="00B050"/>
                </a:solidFill>
              </a:rPr>
              <a:t>AU CHU DE </a:t>
            </a:r>
            <a:r>
              <a:rPr lang="fr-FR" dirty="0" err="1">
                <a:solidFill>
                  <a:srgbClr val="00B050"/>
                </a:solidFill>
              </a:rPr>
              <a:t>lille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E4A36A-9314-4FB8-8DE7-1455171A5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683" y="48987"/>
            <a:ext cx="1537882" cy="1088572"/>
          </a:xfrm>
          <a:prstGeom prst="rect">
            <a:avLst/>
          </a:prstGeom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74AB9DCB-FAD0-484D-9692-93D09A874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662984"/>
              </p:ext>
            </p:extLst>
          </p:nvPr>
        </p:nvGraphicFramePr>
        <p:xfrm>
          <a:off x="865929" y="1110071"/>
          <a:ext cx="7256477" cy="4777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1EE7316-2002-4D45-BAFC-64A120C97F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1385" y="2973672"/>
            <a:ext cx="1277115" cy="12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8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85023" y="171587"/>
            <a:ext cx="1072896" cy="739775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853A063-5955-B047-8B36-295C8E7088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PLEMara</a:t>
            </a:r>
            <a:r>
              <a:rPr lang="fr-FR" dirty="0"/>
              <a:t>– </a:t>
            </a:r>
            <a:r>
              <a:rPr lang="fr-FR" dirty="0">
                <a:solidFill>
                  <a:srgbClr val="00B050"/>
                </a:solidFill>
              </a:rPr>
              <a:t>l’</a:t>
            </a:r>
            <a:r>
              <a:rPr lang="fr-FR" dirty="0" err="1">
                <a:solidFill>
                  <a:srgbClr val="00B050"/>
                </a:solidFill>
              </a:rPr>
              <a:t>equipe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6" name="Rectangle à coins arrondis 8">
            <a:extLst>
              <a:ext uri="{FF2B5EF4-FFF2-40B4-BE49-F238E27FC236}">
                <a16:creationId xmlns:a16="http://schemas.microsoft.com/office/drawing/2014/main" id="{D26DFDC1-4B21-4DBB-90DA-BC5F720091E1}"/>
              </a:ext>
            </a:extLst>
          </p:cNvPr>
          <p:cNvSpPr/>
          <p:nvPr/>
        </p:nvSpPr>
        <p:spPr>
          <a:xfrm>
            <a:off x="3204301" y="3163295"/>
            <a:ext cx="2816352" cy="9951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7" name="Rectangle à coins arrondis 9">
            <a:extLst>
              <a:ext uri="{FF2B5EF4-FFF2-40B4-BE49-F238E27FC236}">
                <a16:creationId xmlns:a16="http://schemas.microsoft.com/office/drawing/2014/main" id="{51959218-63E3-4620-A83A-819BB37476C0}"/>
              </a:ext>
            </a:extLst>
          </p:cNvPr>
          <p:cNvSpPr/>
          <p:nvPr/>
        </p:nvSpPr>
        <p:spPr>
          <a:xfrm>
            <a:off x="923358" y="4659329"/>
            <a:ext cx="2751420" cy="8919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2BBDD3-8BE0-47DF-80DC-0828F4B2448D}"/>
              </a:ext>
            </a:extLst>
          </p:cNvPr>
          <p:cNvSpPr/>
          <p:nvPr/>
        </p:nvSpPr>
        <p:spPr>
          <a:xfrm>
            <a:off x="3564886" y="1869925"/>
            <a:ext cx="2084607" cy="59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"/>
              </a:spcAft>
            </a:pPr>
            <a:r>
              <a:rPr lang="fr-FR" sz="1600" b="1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Pr SUSEN </a:t>
            </a:r>
          </a:p>
          <a:p>
            <a:pPr algn="ctr">
              <a:spcAft>
                <a:spcPts val="100"/>
              </a:spcAft>
            </a:pPr>
            <a:r>
              <a:rPr lang="fr-FR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Médecin Référent</a:t>
            </a:r>
            <a:endParaRPr lang="fr-FR" sz="1600" b="1" dirty="0"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D54267-4FC7-4C6D-9A0A-3FA844D69D92}"/>
              </a:ext>
            </a:extLst>
          </p:cNvPr>
          <p:cNvSpPr/>
          <p:nvPr/>
        </p:nvSpPr>
        <p:spPr>
          <a:xfrm>
            <a:off x="738249" y="4789233"/>
            <a:ext cx="3160662" cy="60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0"/>
              </a:spcAft>
            </a:pPr>
            <a:r>
              <a:rPr lang="fr-FR" sz="1600" b="1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Naussicaa PRAUD</a:t>
            </a:r>
          </a:p>
          <a:p>
            <a:pPr algn="ctr">
              <a:lnSpc>
                <a:spcPct val="107000"/>
              </a:lnSpc>
              <a:spcAft>
                <a:spcPts val="100"/>
              </a:spcAft>
            </a:pPr>
            <a:r>
              <a:rPr lang="fr-FR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Chargée de communication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3DD036-F9B4-4A12-964B-066C6082D39B}"/>
              </a:ext>
            </a:extLst>
          </p:cNvPr>
          <p:cNvSpPr/>
          <p:nvPr/>
        </p:nvSpPr>
        <p:spPr>
          <a:xfrm>
            <a:off x="5712744" y="4783431"/>
            <a:ext cx="2212408" cy="60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0"/>
              </a:spcAft>
            </a:pPr>
            <a:r>
              <a:rPr lang="fr-FR" sz="1600" b="1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Marie-Laure PINTEAU</a:t>
            </a:r>
          </a:p>
          <a:p>
            <a:pPr algn="ctr">
              <a:lnSpc>
                <a:spcPct val="107000"/>
              </a:lnSpc>
              <a:spcAft>
                <a:spcPts val="100"/>
              </a:spcAft>
            </a:pPr>
            <a:r>
              <a:rPr lang="fr-FR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Infirmière de recherche</a:t>
            </a:r>
          </a:p>
        </p:txBody>
      </p:sp>
      <p:sp>
        <p:nvSpPr>
          <p:cNvPr id="21" name="Rectangle à coins arrondis 17">
            <a:extLst>
              <a:ext uri="{FF2B5EF4-FFF2-40B4-BE49-F238E27FC236}">
                <a16:creationId xmlns:a16="http://schemas.microsoft.com/office/drawing/2014/main" id="{B363736F-D5F0-4EFC-86DC-01E451C64225}"/>
              </a:ext>
            </a:extLst>
          </p:cNvPr>
          <p:cNvSpPr/>
          <p:nvPr/>
        </p:nvSpPr>
        <p:spPr>
          <a:xfrm>
            <a:off x="371038" y="1725904"/>
            <a:ext cx="2385660" cy="9720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600" b="1" dirty="0">
              <a:solidFill>
                <a:schemeClr val="tx1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E3F81C-EB97-4C95-94FE-C53FB4395D93}"/>
              </a:ext>
            </a:extLst>
          </p:cNvPr>
          <p:cNvSpPr txBox="1"/>
          <p:nvPr/>
        </p:nvSpPr>
        <p:spPr>
          <a:xfrm>
            <a:off x="3280495" y="3262844"/>
            <a:ext cx="2660073" cy="873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7000"/>
              </a:lnSpc>
              <a:spcAft>
                <a:spcPts val="800"/>
              </a:spcAft>
              <a:defRPr sz="160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pPr>
              <a:spcAft>
                <a:spcPts val="100"/>
              </a:spcAft>
            </a:pPr>
            <a:r>
              <a:rPr lang="fr-FR" b="1" dirty="0"/>
              <a:t>Eva PIRES</a:t>
            </a:r>
          </a:p>
          <a:p>
            <a:pPr>
              <a:spcAft>
                <a:spcPts val="100"/>
              </a:spcAft>
            </a:pPr>
            <a:r>
              <a:rPr lang="fr-FR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Référente affaires générales maladies rares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10D746C-5F18-49E7-87AD-F0A2B01E56B9}"/>
              </a:ext>
            </a:extLst>
          </p:cNvPr>
          <p:cNvSpPr txBox="1"/>
          <p:nvPr/>
        </p:nvSpPr>
        <p:spPr>
          <a:xfrm>
            <a:off x="476353" y="1807771"/>
            <a:ext cx="2169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Pr GOTTRAND</a:t>
            </a:r>
          </a:p>
          <a:p>
            <a:pPr algn="ctr"/>
            <a:r>
              <a:rPr lang="fr-FR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Médecin Référent volet pédiatrique  </a:t>
            </a:r>
          </a:p>
        </p:txBody>
      </p:sp>
      <p:sp>
        <p:nvSpPr>
          <p:cNvPr id="24" name="Rectangle à coins arrondis 23">
            <a:extLst>
              <a:ext uri="{FF2B5EF4-FFF2-40B4-BE49-F238E27FC236}">
                <a16:creationId xmlns:a16="http://schemas.microsoft.com/office/drawing/2014/main" id="{27965534-82C1-4EF3-B8AC-2107C36BC206}"/>
              </a:ext>
            </a:extLst>
          </p:cNvPr>
          <p:cNvSpPr/>
          <p:nvPr/>
        </p:nvSpPr>
        <p:spPr>
          <a:xfrm>
            <a:off x="3414359" y="1725904"/>
            <a:ext cx="2385660" cy="9720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600" b="1" dirty="0">
              <a:solidFill>
                <a:schemeClr val="tx1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9B31E6-E928-4C4B-86A9-AB302830C9B1}"/>
              </a:ext>
            </a:extLst>
          </p:cNvPr>
          <p:cNvSpPr/>
          <p:nvPr/>
        </p:nvSpPr>
        <p:spPr>
          <a:xfrm>
            <a:off x="6608206" y="1790993"/>
            <a:ext cx="2084607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"/>
              </a:spcAft>
            </a:pPr>
            <a:r>
              <a:rPr lang="fr-FR" sz="1600" b="1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Pr HACHULLA</a:t>
            </a:r>
          </a:p>
          <a:p>
            <a:pPr algn="ctr">
              <a:spcAft>
                <a:spcPts val="100"/>
              </a:spcAft>
            </a:pPr>
            <a:r>
              <a:rPr lang="fr-FR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Médecin Référent</a:t>
            </a:r>
          </a:p>
          <a:p>
            <a:pPr algn="ctr">
              <a:spcAft>
                <a:spcPts val="100"/>
              </a:spcAft>
            </a:pPr>
            <a:r>
              <a:rPr lang="fr-FR" sz="1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volet adulte</a:t>
            </a:r>
          </a:p>
        </p:txBody>
      </p:sp>
      <p:sp>
        <p:nvSpPr>
          <p:cNvPr id="26" name="Rectangle à coins arrondis 26">
            <a:extLst>
              <a:ext uri="{FF2B5EF4-FFF2-40B4-BE49-F238E27FC236}">
                <a16:creationId xmlns:a16="http://schemas.microsoft.com/office/drawing/2014/main" id="{5F9E3C63-C637-45EE-BE12-1034A435A9C5}"/>
              </a:ext>
            </a:extLst>
          </p:cNvPr>
          <p:cNvSpPr/>
          <p:nvPr/>
        </p:nvSpPr>
        <p:spPr>
          <a:xfrm>
            <a:off x="5557076" y="4659329"/>
            <a:ext cx="2523744" cy="8919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7" name="Rectangle à coins arrondis 31">
            <a:extLst>
              <a:ext uri="{FF2B5EF4-FFF2-40B4-BE49-F238E27FC236}">
                <a16:creationId xmlns:a16="http://schemas.microsoft.com/office/drawing/2014/main" id="{3956FC66-A2D6-4BA6-9E87-C7B99CE11E19}"/>
              </a:ext>
            </a:extLst>
          </p:cNvPr>
          <p:cNvSpPr/>
          <p:nvPr/>
        </p:nvSpPr>
        <p:spPr>
          <a:xfrm>
            <a:off x="6457680" y="1725988"/>
            <a:ext cx="2385660" cy="9719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600" b="1" dirty="0">
              <a:solidFill>
                <a:schemeClr val="tx1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92FC82CE-3D7E-4B45-B626-CA1E0FA56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683" y="48987"/>
            <a:ext cx="1537882" cy="10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9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966ABEF-BD0F-4A57-A74C-26C0EA4E8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786" y="92907"/>
            <a:ext cx="916731" cy="900064"/>
          </a:xfrm>
        </p:spPr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BEE36A-45A5-44AC-9DD5-7E5641BD0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Plemara</a:t>
            </a:r>
            <a:r>
              <a:rPr lang="fr-FR" dirty="0"/>
              <a:t> – </a:t>
            </a:r>
            <a:r>
              <a:rPr lang="fr-FR" dirty="0">
                <a:solidFill>
                  <a:srgbClr val="00B050"/>
                </a:solidFill>
              </a:rPr>
              <a:t>Les missions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A45322-AE6B-4409-BCC3-159C22112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683" y="48987"/>
            <a:ext cx="1537882" cy="108857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BE49F28-2E41-4368-AC95-CB8C065298FE}"/>
              </a:ext>
            </a:extLst>
          </p:cNvPr>
          <p:cNvSpPr txBox="1"/>
          <p:nvPr/>
        </p:nvSpPr>
        <p:spPr>
          <a:xfrm>
            <a:off x="1103016" y="5208154"/>
            <a:ext cx="660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i="1" dirty="0">
                <a:solidFill>
                  <a:srgbClr val="00B0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Soutien logistique aux centres maladies rares en matière de : communication, évènementiel, aide à la saisie BAMARA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C095EC7-1DBA-4E0C-B88E-80C57B8F8E7A}"/>
              </a:ext>
            </a:extLst>
          </p:cNvPr>
          <p:cNvSpPr/>
          <p:nvPr/>
        </p:nvSpPr>
        <p:spPr>
          <a:xfrm>
            <a:off x="914400" y="1666306"/>
            <a:ext cx="6853806" cy="718035"/>
          </a:xfrm>
          <a:prstGeom prst="round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359BCEE-304E-4981-88FE-9143F303C611}"/>
              </a:ext>
            </a:extLst>
          </p:cNvPr>
          <p:cNvSpPr/>
          <p:nvPr/>
        </p:nvSpPr>
        <p:spPr>
          <a:xfrm>
            <a:off x="914400" y="3650543"/>
            <a:ext cx="6853806" cy="637564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0858F9C-134D-4DDF-8907-F566C965E01A}"/>
              </a:ext>
            </a:extLst>
          </p:cNvPr>
          <p:cNvSpPr/>
          <p:nvPr/>
        </p:nvSpPr>
        <p:spPr>
          <a:xfrm>
            <a:off x="914400" y="4555770"/>
            <a:ext cx="6853806" cy="1232634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1608D-288A-442D-98BC-A1C719563606}"/>
              </a:ext>
            </a:extLst>
          </p:cNvPr>
          <p:cNvSpPr/>
          <p:nvPr/>
        </p:nvSpPr>
        <p:spPr>
          <a:xfrm>
            <a:off x="1112326" y="4606104"/>
            <a:ext cx="626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dirty="0">
                <a:solidFill>
                  <a:srgbClr val="1E69AD">
                    <a:hueOff val="0"/>
                    <a:satOff val="0"/>
                    <a:lumOff val="0"/>
                    <a:alphaOff val="0"/>
                  </a:srgbClr>
                </a:solidFill>
                <a:latin typeface="Lato "/>
              </a:rPr>
              <a:t>Améliorer la visibilité des centres labellisés « maladies rares » des </a:t>
            </a:r>
            <a:r>
              <a:rPr lang="fr-FR" dirty="0" err="1">
                <a:solidFill>
                  <a:srgbClr val="1E69AD">
                    <a:hueOff val="0"/>
                    <a:satOff val="0"/>
                    <a:lumOff val="0"/>
                    <a:alphaOff val="0"/>
                  </a:srgbClr>
                </a:solidFill>
                <a:latin typeface="Lato "/>
              </a:rPr>
              <a:t>Hauts-de-France</a:t>
            </a:r>
            <a:endParaRPr lang="fr-FR" dirty="0">
              <a:solidFill>
                <a:srgbClr val="1E69AD">
                  <a:hueOff val="0"/>
                  <a:satOff val="0"/>
                  <a:lumOff val="0"/>
                  <a:alphaOff val="0"/>
                </a:srgbClr>
              </a:solidFill>
              <a:latin typeface="Lato 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D995B7-4688-4D09-BB09-4E884DAD9785}"/>
              </a:ext>
            </a:extLst>
          </p:cNvPr>
          <p:cNvSpPr/>
          <p:nvPr/>
        </p:nvSpPr>
        <p:spPr>
          <a:xfrm>
            <a:off x="1103016" y="3757833"/>
            <a:ext cx="6447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dirty="0">
                <a:solidFill>
                  <a:srgbClr val="1E69AD">
                    <a:hueOff val="0"/>
                    <a:satOff val="0"/>
                    <a:lumOff val="0"/>
                    <a:alphaOff val="0"/>
                  </a:srgbClr>
                </a:solidFill>
                <a:latin typeface="Lato "/>
              </a:rPr>
              <a:t>Organiser et soutenir les actions des associations de patients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5B7056-FEBA-427E-B8DB-49A72CF0A268}"/>
              </a:ext>
            </a:extLst>
          </p:cNvPr>
          <p:cNvSpPr/>
          <p:nvPr/>
        </p:nvSpPr>
        <p:spPr>
          <a:xfrm>
            <a:off x="1112326" y="2704962"/>
            <a:ext cx="637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dirty="0">
                <a:solidFill>
                  <a:srgbClr val="1E69AD">
                    <a:hueOff val="0"/>
                    <a:satOff val="0"/>
                    <a:lumOff val="0"/>
                    <a:alphaOff val="0"/>
                  </a:srgbClr>
                </a:solidFill>
                <a:latin typeface="Lato "/>
              </a:rPr>
              <a:t>Développer le lien avec la médecine de ville &amp; les acteurs régionaux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FDBFC5-B8A3-43D0-9C39-BD6977D66132}"/>
              </a:ext>
            </a:extLst>
          </p:cNvPr>
          <p:cNvSpPr/>
          <p:nvPr/>
        </p:nvSpPr>
        <p:spPr>
          <a:xfrm>
            <a:off x="1103015" y="1726689"/>
            <a:ext cx="644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dirty="0">
                <a:solidFill>
                  <a:srgbClr val="1E69AD">
                    <a:hueOff val="0"/>
                    <a:satOff val="0"/>
                    <a:lumOff val="0"/>
                    <a:alphaOff val="0"/>
                  </a:srgbClr>
                </a:solidFill>
                <a:latin typeface="Lato "/>
              </a:rPr>
              <a:t>Accompagner et orienter les patients, leurs familles et les médecins</a:t>
            </a:r>
            <a:endParaRPr lang="fr-FR" dirty="0">
              <a:latin typeface="Lato 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4F98038-D6B0-477A-9FA0-1BAFC0471DCA}"/>
              </a:ext>
            </a:extLst>
          </p:cNvPr>
          <p:cNvSpPr/>
          <p:nvPr/>
        </p:nvSpPr>
        <p:spPr>
          <a:xfrm>
            <a:off x="914400" y="2664845"/>
            <a:ext cx="6853806" cy="718035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7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966ABEF-BD0F-4A57-A74C-26C0EA4E8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953" y="143241"/>
            <a:ext cx="916731" cy="900064"/>
          </a:xfrm>
        </p:spPr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BEE36A-45A5-44AC-9DD5-7E5641BD0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Plemara</a:t>
            </a:r>
            <a:r>
              <a:rPr lang="fr-FR" dirty="0"/>
              <a:t> – </a:t>
            </a:r>
            <a:r>
              <a:rPr lang="fr-FR" dirty="0">
                <a:solidFill>
                  <a:srgbClr val="00B050"/>
                </a:solidFill>
              </a:rPr>
              <a:t>les actions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F03DE93-6DB4-4218-B63D-49C6E0F32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683" y="48987"/>
            <a:ext cx="1537882" cy="10885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E12066-CCBC-4F10-900A-F09F30155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1" y="1564793"/>
            <a:ext cx="1908969" cy="13644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0B53A4-782C-43B9-97DD-C5DF7AA91E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8" t="581" r="34698" b="1416"/>
          <a:stretch/>
        </p:blipFill>
        <p:spPr>
          <a:xfrm>
            <a:off x="1580846" y="3830184"/>
            <a:ext cx="1151926" cy="17815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24B5665-6428-4B6C-B9E7-5137D03773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706"/>
          <a:stretch/>
        </p:blipFill>
        <p:spPr>
          <a:xfrm>
            <a:off x="3825381" y="1645113"/>
            <a:ext cx="2067486" cy="120382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1915A1B-EBA7-4D97-9F58-62B0C384237A}"/>
              </a:ext>
            </a:extLst>
          </p:cNvPr>
          <p:cNvSpPr txBox="1"/>
          <p:nvPr/>
        </p:nvSpPr>
        <p:spPr>
          <a:xfrm>
            <a:off x="746885" y="3041166"/>
            <a:ext cx="162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 Webinaires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488164-87BA-4E43-843C-F12604C15026}"/>
              </a:ext>
            </a:extLst>
          </p:cNvPr>
          <p:cNvSpPr txBox="1"/>
          <p:nvPr/>
        </p:nvSpPr>
        <p:spPr>
          <a:xfrm>
            <a:off x="1140624" y="5656294"/>
            <a:ext cx="2032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Une newsletter</a:t>
            </a:r>
          </a:p>
          <a:p>
            <a:pPr algn="ctr"/>
            <a:r>
              <a:rPr lang="fr-FR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bimestrielle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6D48394-27B4-47A6-9B47-E6EF93828FEF}"/>
              </a:ext>
            </a:extLst>
          </p:cNvPr>
          <p:cNvSpPr txBox="1"/>
          <p:nvPr/>
        </p:nvSpPr>
        <p:spPr>
          <a:xfrm>
            <a:off x="3770502" y="2943121"/>
            <a:ext cx="217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 vidéos de vulgarisation des MR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854351-9BF5-4BF6-B683-81AC4D15AB30}"/>
              </a:ext>
            </a:extLst>
          </p:cNvPr>
          <p:cNvSpPr txBox="1"/>
          <p:nvPr/>
        </p:nvSpPr>
        <p:spPr>
          <a:xfrm>
            <a:off x="4056704" y="5656294"/>
            <a:ext cx="312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L’organisation/ la participation à des évènements MR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46C3CF0-CF07-4C11-B8A6-994779CBB56E}"/>
              </a:ext>
            </a:extLst>
          </p:cNvPr>
          <p:cNvSpPr txBox="1"/>
          <p:nvPr/>
        </p:nvSpPr>
        <p:spPr>
          <a:xfrm>
            <a:off x="7365097" y="3208405"/>
            <a:ext cx="1537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Les JIMR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E25AFBB-6977-4A8D-AAC5-743D6F762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556" y="4271601"/>
            <a:ext cx="1962107" cy="13096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1B86F4B-1708-46DF-962F-2D45B137A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647" y="1509442"/>
            <a:ext cx="1564793" cy="1564793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CB55898-80CE-4E08-ABAD-C7B6B5211C85}"/>
              </a:ext>
            </a:extLst>
          </p:cNvPr>
          <p:cNvSpPr txBox="1"/>
          <p:nvPr/>
        </p:nvSpPr>
        <p:spPr>
          <a:xfrm>
            <a:off x="7166558" y="4864079"/>
            <a:ext cx="312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Et bien d’autres…</a:t>
            </a:r>
          </a:p>
        </p:txBody>
      </p:sp>
    </p:spTree>
    <p:extLst>
      <p:ext uri="{BB962C8B-B14F-4D97-AF65-F5344CB8AC3E}">
        <p14:creationId xmlns:p14="http://schemas.microsoft.com/office/powerpoint/2010/main" val="316133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966ABEF-BD0F-4A57-A74C-26C0EA4E8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953" y="109685"/>
            <a:ext cx="916731" cy="900064"/>
          </a:xfrm>
        </p:spPr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BEE36A-45A5-44AC-9DD5-7E5641BD0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Plemara</a:t>
            </a:r>
            <a:r>
              <a:rPr lang="fr-FR" dirty="0"/>
              <a:t> – </a:t>
            </a:r>
            <a:r>
              <a:rPr lang="fr-FR" dirty="0">
                <a:solidFill>
                  <a:srgbClr val="00B050"/>
                </a:solidFill>
              </a:rPr>
              <a:t>Contacts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B2908292-20B6-42EE-837E-328EEEC5627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17033"/>
          <a:stretch/>
        </p:blipFill>
        <p:spPr>
          <a:xfrm>
            <a:off x="3887724" y="1868368"/>
            <a:ext cx="1023231" cy="84894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F41D07-0E6C-45E7-B9AF-3DEAC6CD8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683" y="48987"/>
            <a:ext cx="1537882" cy="10885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84A9DD-0DB4-4896-98C1-29084CFFD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905"/>
          <a:stretch/>
        </p:blipFill>
        <p:spPr>
          <a:xfrm>
            <a:off x="7346005" y="1944991"/>
            <a:ext cx="719356" cy="62652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875E473-7981-4EA8-90A8-ECF9047C7C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000"/>
          <a:stretch/>
        </p:blipFill>
        <p:spPr>
          <a:xfrm>
            <a:off x="2095731" y="4022832"/>
            <a:ext cx="1061178" cy="84894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AA7BE41-B982-426F-9835-85B215CE53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316"/>
          <a:stretch/>
        </p:blipFill>
        <p:spPr>
          <a:xfrm>
            <a:off x="874124" y="1944991"/>
            <a:ext cx="884165" cy="757588"/>
          </a:xfrm>
          <a:prstGeom prst="rect">
            <a:avLst/>
          </a:prstGeom>
        </p:spPr>
      </p:pic>
      <p:pic>
        <p:nvPicPr>
          <p:cNvPr id="1026" name="Picture 2" descr="Accueil">
            <a:extLst>
              <a:ext uri="{FF2B5EF4-FFF2-40B4-BE49-F238E27FC236}">
                <a16:creationId xmlns:a16="http://schemas.microsoft.com/office/drawing/2014/main" id="{DA5B8619-2B88-4045-8CA3-4F0A59A6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10" y="4253217"/>
            <a:ext cx="618557" cy="6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linkedin - Icônes logo gratuites">
            <a:extLst>
              <a:ext uri="{FF2B5EF4-FFF2-40B4-BE49-F238E27FC236}">
                <a16:creationId xmlns:a16="http://schemas.microsoft.com/office/drawing/2014/main" id="{A3B167D6-95F1-452B-9B4E-E03CB4FDB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22" y="4253217"/>
            <a:ext cx="618557" cy="6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DA3C0CC-BC67-4E8B-9293-A7446E3F0A6C}"/>
              </a:ext>
            </a:extLst>
          </p:cNvPr>
          <p:cNvSpPr txBox="1"/>
          <p:nvPr/>
        </p:nvSpPr>
        <p:spPr>
          <a:xfrm>
            <a:off x="5444455" y="4992313"/>
            <a:ext cx="2541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Plateforme </a:t>
            </a:r>
            <a:r>
              <a:rPr lang="fr-FR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d’Expertise Maladies Rares des Hauts de France - PLEMaRa</a:t>
            </a:r>
          </a:p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9FE28B4-D1DC-41D7-A106-23DFF0172C1D}"/>
              </a:ext>
            </a:extLst>
          </p:cNvPr>
          <p:cNvSpPr txBox="1"/>
          <p:nvPr/>
        </p:nvSpPr>
        <p:spPr>
          <a:xfrm>
            <a:off x="789131" y="2747367"/>
            <a:ext cx="1837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Plemara.fr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B531222-CA2F-4F44-A206-BB84EC1F951F}"/>
              </a:ext>
            </a:extLst>
          </p:cNvPr>
          <p:cNvSpPr txBox="1"/>
          <p:nvPr/>
        </p:nvSpPr>
        <p:spPr>
          <a:xfrm>
            <a:off x="1330220" y="4986568"/>
            <a:ext cx="259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CHU de Lille</a:t>
            </a:r>
          </a:p>
          <a:p>
            <a:pPr algn="ctr"/>
            <a:r>
              <a:rPr lang="fr-FR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Hôpital Jeanne de Flandre</a:t>
            </a:r>
          </a:p>
          <a:p>
            <a:pPr algn="ctr"/>
            <a:r>
              <a:rPr lang="fr-FR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  <a:r>
              <a:rPr lang="fr-FR" sz="1600" baseline="30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ème</a:t>
            </a:r>
            <a:r>
              <a:rPr lang="fr-FR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étage barre sud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6AB4BB0-0089-43D7-A82A-643B2F8A9C13}"/>
              </a:ext>
            </a:extLst>
          </p:cNvPr>
          <p:cNvSpPr txBox="1"/>
          <p:nvPr/>
        </p:nvSpPr>
        <p:spPr>
          <a:xfrm>
            <a:off x="3481431" y="2793534"/>
            <a:ext cx="1963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plemara@chu-lille.fr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4875B54-ACA7-47BD-B123-0120F41D0354}"/>
              </a:ext>
            </a:extLst>
          </p:cNvPr>
          <p:cNvSpPr txBox="1"/>
          <p:nvPr/>
        </p:nvSpPr>
        <p:spPr>
          <a:xfrm>
            <a:off x="6816318" y="2747367"/>
            <a:ext cx="2115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03.20.44.61.97</a:t>
            </a:r>
          </a:p>
        </p:txBody>
      </p:sp>
    </p:spTree>
    <p:extLst>
      <p:ext uri="{BB962C8B-B14F-4D97-AF65-F5344CB8AC3E}">
        <p14:creationId xmlns:p14="http://schemas.microsoft.com/office/powerpoint/2010/main" val="36127477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CHU 1">
      <a:dk1>
        <a:srgbClr val="0055A1"/>
      </a:dk1>
      <a:lt1>
        <a:sysClr val="window" lastClr="FFFFFF"/>
      </a:lt1>
      <a:dk2>
        <a:srgbClr val="1E69AD"/>
      </a:dk2>
      <a:lt2>
        <a:srgbClr val="EEECE1"/>
      </a:lt2>
      <a:accent1>
        <a:srgbClr val="0099BC"/>
      </a:accent1>
      <a:accent2>
        <a:srgbClr val="B2CC51"/>
      </a:accent2>
      <a:accent3>
        <a:srgbClr val="FFFFFF"/>
      </a:accent3>
      <a:accent4>
        <a:srgbClr val="C4AA45"/>
      </a:accent4>
      <a:accent5>
        <a:srgbClr val="5FC2EA"/>
      </a:accent5>
      <a:accent6>
        <a:srgbClr val="F48236"/>
      </a:accent6>
      <a:hlink>
        <a:srgbClr val="39BA9B"/>
      </a:hlink>
      <a:folHlink>
        <a:srgbClr val="067D45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type CHU Lille</Template>
  <TotalTime>1369</TotalTime>
  <Words>358</Words>
  <Application>Microsoft Office PowerPoint</Application>
  <PresentationFormat>Affichage à l'écran (4:3)</PresentationFormat>
  <Paragraphs>87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Lato</vt:lpstr>
      <vt:lpstr>Lato </vt:lpstr>
      <vt:lpstr>Lato Black</vt:lpstr>
      <vt:lpstr>Lato Heavy</vt:lpstr>
      <vt:lpstr>Lato Light</vt:lpstr>
      <vt:lpstr>Lato regular</vt:lpstr>
      <vt:lpstr>Lato Semibold</vt:lpstr>
      <vt:lpstr>Lato Thin</vt:lpstr>
      <vt:lpstr>Lato-black</vt:lpstr>
      <vt:lpstr>Thème Office</vt:lpstr>
      <vt:lpstr>PLATEFORME D’EXPERTISE MALADIES RARES DES HAUTS-DE-FRANCE (PLEMaRa)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hopening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PRAUD, Naussicaa</dc:creator>
  <cp:lastModifiedBy>PRAUD, Naussicaa</cp:lastModifiedBy>
  <cp:revision>24</cp:revision>
  <cp:lastPrinted>2018-10-09T09:02:02Z</cp:lastPrinted>
  <dcterms:created xsi:type="dcterms:W3CDTF">2024-03-19T10:32:26Z</dcterms:created>
  <dcterms:modified xsi:type="dcterms:W3CDTF">2024-03-25T10:53:28Z</dcterms:modified>
</cp:coreProperties>
</file>