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6.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8.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9.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0.xml" ContentType="application/vnd.openxmlformats-officedocument.theme+xml"/>
  <Override PartName="/ppt/tags/tag1.xml" ContentType="application/vnd.openxmlformats-officedocument.presentationml.tags+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3.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4.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736" r:id="rId3"/>
    <p:sldMasterId id="2147483746" r:id="rId4"/>
    <p:sldMasterId id="2147483760" r:id="rId5"/>
    <p:sldMasterId id="2147483797" r:id="rId6"/>
    <p:sldMasterId id="2147483809" r:id="rId7"/>
    <p:sldMasterId id="2147483813" r:id="rId8"/>
    <p:sldMasterId id="2147483873" r:id="rId9"/>
    <p:sldMasterId id="2147483897" r:id="rId10"/>
    <p:sldMasterId id="2147483907" r:id="rId11"/>
    <p:sldMasterId id="2147483921" r:id="rId12"/>
    <p:sldMasterId id="2147483935" r:id="rId13"/>
    <p:sldMasterId id="2147483946" r:id="rId14"/>
    <p:sldMasterId id="2147483950" r:id="rId15"/>
    <p:sldMasterId id="2147483960" r:id="rId16"/>
    <p:sldMasterId id="2147483971" r:id="rId17"/>
    <p:sldMasterId id="2147483983" r:id="rId18"/>
    <p:sldMasterId id="2147484027" r:id="rId19"/>
    <p:sldMasterId id="2147484031" r:id="rId20"/>
    <p:sldMasterId id="2147484039" r:id="rId21"/>
    <p:sldMasterId id="2147484051" r:id="rId22"/>
    <p:sldMasterId id="2147484064" r:id="rId23"/>
    <p:sldMasterId id="2147484076" r:id="rId24"/>
    <p:sldMasterId id="2147484090" r:id="rId25"/>
  </p:sldMasterIdLst>
  <p:notesMasterIdLst>
    <p:notesMasterId r:id="rId64"/>
  </p:notesMasterIdLst>
  <p:sldIdLst>
    <p:sldId id="257" r:id="rId26"/>
    <p:sldId id="298" r:id="rId27"/>
    <p:sldId id="301" r:id="rId28"/>
    <p:sldId id="302" r:id="rId29"/>
    <p:sldId id="260" r:id="rId30"/>
    <p:sldId id="297" r:id="rId31"/>
    <p:sldId id="304" r:id="rId32"/>
    <p:sldId id="305" r:id="rId33"/>
    <p:sldId id="306" r:id="rId34"/>
    <p:sldId id="307" r:id="rId35"/>
    <p:sldId id="269" r:id="rId36"/>
    <p:sldId id="303" r:id="rId37"/>
    <p:sldId id="261" r:id="rId38"/>
    <p:sldId id="262" r:id="rId39"/>
    <p:sldId id="264" r:id="rId40"/>
    <p:sldId id="268" r:id="rId41"/>
    <p:sldId id="270" r:id="rId42"/>
    <p:sldId id="271" r:id="rId43"/>
    <p:sldId id="272" r:id="rId44"/>
    <p:sldId id="266" r:id="rId45"/>
    <p:sldId id="310" r:id="rId46"/>
    <p:sldId id="267" r:id="rId47"/>
    <p:sldId id="309" r:id="rId48"/>
    <p:sldId id="294" r:id="rId49"/>
    <p:sldId id="295" r:id="rId50"/>
    <p:sldId id="296" r:id="rId51"/>
    <p:sldId id="288" r:id="rId52"/>
    <p:sldId id="289" r:id="rId53"/>
    <p:sldId id="290" r:id="rId54"/>
    <p:sldId id="291" r:id="rId55"/>
    <p:sldId id="292" r:id="rId56"/>
    <p:sldId id="293" r:id="rId57"/>
    <p:sldId id="312" r:id="rId58"/>
    <p:sldId id="316" r:id="rId59"/>
    <p:sldId id="313" r:id="rId60"/>
    <p:sldId id="314" r:id="rId61"/>
    <p:sldId id="315" r:id="rId62"/>
    <p:sldId id="311" r:id="rId6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EEF6"/>
    <a:srgbClr val="00FFCC"/>
    <a:srgbClr val="ABE4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77209" autoAdjust="0"/>
  </p:normalViewPr>
  <p:slideViewPr>
    <p:cSldViewPr snapToGrid="0">
      <p:cViewPr varScale="1">
        <p:scale>
          <a:sx n="77" d="100"/>
          <a:sy n="77" d="100"/>
        </p:scale>
        <p:origin x="936" y="6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slide" Target="slides/slide38.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61" Type="http://schemas.openxmlformats.org/officeDocument/2006/relationships/slide" Target="slides/slide3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Dossiers!$B$172</c:f>
              <c:strCache>
                <c:ptCount val="1"/>
                <c:pt idx="0">
                  <c:v>2017</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Dossiers!$Q$127:$U$127</c:f>
              <c:strCache>
                <c:ptCount val="5"/>
                <c:pt idx="0">
                  <c:v>Coordonnateur</c:v>
                </c:pt>
                <c:pt idx="1">
                  <c:v>Constitutifs et CRC</c:v>
                </c:pt>
                <c:pt idx="2">
                  <c:v>Compétence</c:v>
                </c:pt>
                <c:pt idx="3">
                  <c:v>TOTAL CRMR + CRC</c:v>
                </c:pt>
                <c:pt idx="4">
                  <c:v>TOTAL</c:v>
                </c:pt>
              </c:strCache>
            </c:strRef>
          </c:cat>
          <c:val>
            <c:numRef>
              <c:f>Dossiers!$Q$195:$U$195</c:f>
              <c:numCache>
                <c:formatCode>General</c:formatCode>
                <c:ptCount val="5"/>
                <c:pt idx="0">
                  <c:v>109</c:v>
                </c:pt>
                <c:pt idx="1">
                  <c:v>362</c:v>
                </c:pt>
                <c:pt idx="2">
                  <c:v>1751</c:v>
                </c:pt>
                <c:pt idx="3">
                  <c:v>471</c:v>
                </c:pt>
                <c:pt idx="4">
                  <c:v>2222</c:v>
                </c:pt>
              </c:numCache>
            </c:numRef>
          </c:val>
          <c:extLst>
            <c:ext xmlns:c16="http://schemas.microsoft.com/office/drawing/2014/chart" uri="{C3380CC4-5D6E-409C-BE32-E72D297353CC}">
              <c16:uniqueId val="{00000000-C52E-483B-AEB8-4EAEAC9CF51E}"/>
            </c:ext>
          </c:extLst>
        </c:ser>
        <c:ser>
          <c:idx val="1"/>
          <c:order val="1"/>
          <c:tx>
            <c:strRef>
              <c:f>Dossiers!$B$127</c:f>
              <c:strCache>
                <c:ptCount val="1"/>
                <c:pt idx="0">
                  <c:v>2022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Dossiers!$Q$127:$U$127</c:f>
              <c:strCache>
                <c:ptCount val="5"/>
                <c:pt idx="0">
                  <c:v>Coordonnateur</c:v>
                </c:pt>
                <c:pt idx="1">
                  <c:v>Constitutifs et CRC</c:v>
                </c:pt>
                <c:pt idx="2">
                  <c:v>Compétence</c:v>
                </c:pt>
                <c:pt idx="3">
                  <c:v>TOTAL CRMR + CRC</c:v>
                </c:pt>
                <c:pt idx="4">
                  <c:v>TOTAL</c:v>
                </c:pt>
              </c:strCache>
            </c:strRef>
          </c:cat>
          <c:val>
            <c:numRef>
              <c:f>Dossiers!$Q$170:$U$170</c:f>
              <c:numCache>
                <c:formatCode>General</c:formatCode>
                <c:ptCount val="5"/>
                <c:pt idx="0">
                  <c:v>127</c:v>
                </c:pt>
                <c:pt idx="1">
                  <c:v>550</c:v>
                </c:pt>
                <c:pt idx="2">
                  <c:v>1724</c:v>
                </c:pt>
                <c:pt idx="3">
                  <c:v>677</c:v>
                </c:pt>
                <c:pt idx="4">
                  <c:v>2401</c:v>
                </c:pt>
              </c:numCache>
            </c:numRef>
          </c:val>
          <c:extLst>
            <c:ext xmlns:c16="http://schemas.microsoft.com/office/drawing/2014/chart" uri="{C3380CC4-5D6E-409C-BE32-E72D297353CC}">
              <c16:uniqueId val="{00000001-C52E-483B-AEB8-4EAEAC9CF51E}"/>
            </c:ext>
          </c:extLst>
        </c:ser>
        <c:dLbls>
          <c:dLblPos val="outEnd"/>
          <c:showLegendKey val="0"/>
          <c:showVal val="1"/>
          <c:showCatName val="0"/>
          <c:showSerName val="0"/>
          <c:showPercent val="0"/>
          <c:showBubbleSize val="0"/>
        </c:dLbls>
        <c:gapWidth val="219"/>
        <c:axId val="412388944"/>
        <c:axId val="412391896"/>
      </c:barChart>
      <c:lineChart>
        <c:grouping val="stacked"/>
        <c:varyColors val="0"/>
        <c:ser>
          <c:idx val="2"/>
          <c:order val="2"/>
          <c:tx>
            <c:v>Evolution (%)</c:v>
          </c:tx>
          <c:spPr>
            <a:ln w="28575" cap="rnd">
              <a:solidFill>
                <a:schemeClr val="accent3"/>
              </a:solidFill>
              <a:round/>
            </a:ln>
            <a:effectLst/>
          </c:spPr>
          <c:marker>
            <c:symbol val="none"/>
          </c:marker>
          <c:dLbls>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Dossiers!$Q$127:$U$127</c:f>
              <c:strCache>
                <c:ptCount val="5"/>
                <c:pt idx="0">
                  <c:v>Coordonnateur</c:v>
                </c:pt>
                <c:pt idx="1">
                  <c:v>Constitutifs et CRC</c:v>
                </c:pt>
                <c:pt idx="2">
                  <c:v>Compétence</c:v>
                </c:pt>
                <c:pt idx="3">
                  <c:v>TOTAL CRMR + CRC</c:v>
                </c:pt>
                <c:pt idx="4">
                  <c:v>TOTAL</c:v>
                </c:pt>
              </c:strCache>
            </c:strRef>
          </c:cat>
          <c:val>
            <c:numRef>
              <c:f>Dossiers!$Q$171:$U$171</c:f>
              <c:numCache>
                <c:formatCode>0%</c:formatCode>
                <c:ptCount val="5"/>
                <c:pt idx="0">
                  <c:v>0.16513761467889909</c:v>
                </c:pt>
                <c:pt idx="1">
                  <c:v>0.51933701657458564</c:v>
                </c:pt>
                <c:pt idx="2">
                  <c:v>-1.5419760137064534E-2</c:v>
                </c:pt>
                <c:pt idx="3">
                  <c:v>0.43736730360934184</c:v>
                </c:pt>
                <c:pt idx="4">
                  <c:v>8.0558055805580564E-2</c:v>
                </c:pt>
              </c:numCache>
            </c:numRef>
          </c:val>
          <c:smooth val="0"/>
          <c:extLst>
            <c:ext xmlns:c16="http://schemas.microsoft.com/office/drawing/2014/chart" uri="{C3380CC4-5D6E-409C-BE32-E72D297353CC}">
              <c16:uniqueId val="{00000002-C52E-483B-AEB8-4EAEAC9CF51E}"/>
            </c:ext>
          </c:extLst>
        </c:ser>
        <c:dLbls>
          <c:showLegendKey val="0"/>
          <c:showVal val="0"/>
          <c:showCatName val="0"/>
          <c:showSerName val="0"/>
          <c:showPercent val="0"/>
          <c:showBubbleSize val="0"/>
        </c:dLbls>
        <c:marker val="1"/>
        <c:smooth val="0"/>
        <c:axId val="505461072"/>
        <c:axId val="505459104"/>
      </c:lineChart>
      <c:catAx>
        <c:axId val="412388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crossAx val="412391896"/>
        <c:crosses val="autoZero"/>
        <c:auto val="1"/>
        <c:lblAlgn val="ctr"/>
        <c:lblOffset val="100"/>
        <c:noMultiLvlLbl val="0"/>
      </c:catAx>
      <c:valAx>
        <c:axId val="412391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crossAx val="412388944"/>
        <c:crosses val="autoZero"/>
        <c:crossBetween val="between"/>
      </c:valAx>
      <c:valAx>
        <c:axId val="50545910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crossAx val="505461072"/>
        <c:crosses val="max"/>
        <c:crossBetween val="between"/>
      </c:valAx>
      <c:catAx>
        <c:axId val="505461072"/>
        <c:scaling>
          <c:orientation val="minMax"/>
        </c:scaling>
        <c:delete val="1"/>
        <c:axPos val="b"/>
        <c:numFmt formatCode="General" sourceLinked="1"/>
        <c:majorTickMark val="out"/>
        <c:minorTickMark val="none"/>
        <c:tickLblPos val="nextTo"/>
        <c:crossAx val="50545910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1"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plotVisOnly val="1"/>
    <c:dispBlanksAs val="gap"/>
    <c:showDLblsOverMax val="0"/>
  </c:chart>
  <c:spPr>
    <a:noFill/>
    <a:ln>
      <a:noFill/>
    </a:ln>
    <a:effectLst/>
  </c:spPr>
  <c:txPr>
    <a:bodyPr/>
    <a:lstStyle/>
    <a:p>
      <a:pPr>
        <a:defRPr sz="1100" b="1"/>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F66F8E-DA9B-4DDE-8764-A1E49061E5B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fr-FR"/>
        </a:p>
      </dgm:t>
    </dgm:pt>
    <dgm:pt modelId="{009C265B-6453-4C88-A38A-6E43B5C8C43F}">
      <dgm:prSet phldrT="[Texte]" custT="1"/>
      <dgm:spPr>
        <a:xfrm>
          <a:off x="1618144" y="2607564"/>
          <a:ext cx="1537740" cy="1738376"/>
        </a:xfrm>
        <a:prstGeom prst="rect">
          <a:avLst/>
        </a:prstGeom>
        <a:noFill/>
        <a:ln>
          <a:noFill/>
        </a:ln>
        <a:effectLst/>
      </dgm:spPr>
      <dgm:t>
        <a:bodyPr/>
        <a:lstStyle/>
        <a:p>
          <a:r>
            <a:rPr lang="fr-FR" sz="1600" b="1" dirty="0">
              <a:solidFill>
                <a:schemeClr val="tx2"/>
              </a:solidFill>
              <a:latin typeface="Arial" panose="020B0604020202020204" pitchFamily="34" charset="0"/>
              <a:ea typeface="+mn-ea"/>
              <a:cs typeface="Arial" panose="020B0604020202020204" pitchFamily="34" charset="0"/>
            </a:rPr>
            <a:t>Année 2023</a:t>
          </a:r>
        </a:p>
        <a:p>
          <a:r>
            <a:rPr lang="fr-FR" sz="1600" b="0" dirty="0">
              <a:solidFill>
                <a:schemeClr val="tx2"/>
              </a:solidFill>
              <a:latin typeface="Arial" panose="020B0604020202020204" pitchFamily="34" charset="0"/>
              <a:ea typeface="+mn-ea"/>
              <a:cs typeface="Arial" panose="020B0604020202020204" pitchFamily="34" charset="0"/>
            </a:rPr>
            <a:t>- Mise en place d’un comité mixte soin et recherches (experts) </a:t>
          </a:r>
        </a:p>
        <a:p>
          <a:r>
            <a:rPr lang="fr-FR" sz="1600" b="0" dirty="0">
              <a:solidFill>
                <a:schemeClr val="tx2"/>
              </a:solidFill>
              <a:latin typeface="Arial" panose="020B0604020202020204" pitchFamily="34" charset="0"/>
              <a:ea typeface="+mn-ea"/>
              <a:cs typeface="Arial" panose="020B0604020202020204" pitchFamily="34" charset="0"/>
            </a:rPr>
            <a:t>- Réunions des groupes de travail pour l’évaluation du PNMR3</a:t>
          </a:r>
        </a:p>
      </dgm:t>
    </dgm:pt>
    <dgm:pt modelId="{F6802FFF-A44A-4170-8DB8-D5CA8A525D95}" type="parTrans" cxnId="{4F85D9F1-035B-4DF7-BAAA-B60016EB9CE3}">
      <dgm:prSet/>
      <dgm:spPr/>
      <dgm:t>
        <a:bodyPr/>
        <a:lstStyle/>
        <a:p>
          <a:endParaRPr lang="fr-FR" sz="5400">
            <a:solidFill>
              <a:schemeClr val="tx2"/>
            </a:solidFill>
          </a:endParaRPr>
        </a:p>
      </dgm:t>
    </dgm:pt>
    <dgm:pt modelId="{C3E4A09A-68A3-4563-A683-FBB21CF78D46}" type="sibTrans" cxnId="{4F85D9F1-035B-4DF7-BAAA-B60016EB9CE3}">
      <dgm:prSet/>
      <dgm:spPr/>
      <dgm:t>
        <a:bodyPr/>
        <a:lstStyle/>
        <a:p>
          <a:endParaRPr lang="fr-FR" sz="5400">
            <a:solidFill>
              <a:schemeClr val="tx2"/>
            </a:solidFill>
          </a:endParaRPr>
        </a:p>
      </dgm:t>
    </dgm:pt>
    <dgm:pt modelId="{D4BAAC88-B765-4EBC-AC05-30313B756B2E}">
      <dgm:prSet phldrT="[Texte]" custT="1"/>
      <dgm:spPr>
        <a:xfrm>
          <a:off x="4847400" y="2607564"/>
          <a:ext cx="1537740" cy="1738376"/>
        </a:xfrm>
        <a:noFill/>
        <a:ln>
          <a:noFill/>
        </a:ln>
        <a:effectLst/>
      </dgm:spPr>
      <dgm:t>
        <a:bodyPr/>
        <a:lstStyle/>
        <a:p>
          <a:r>
            <a:rPr lang="fr-FR" sz="1800" b="1" dirty="0">
              <a:solidFill>
                <a:schemeClr val="tx2"/>
              </a:solidFill>
              <a:latin typeface="Arial" panose="020B0604020202020204" pitchFamily="34" charset="0"/>
              <a:ea typeface="+mn-ea"/>
              <a:cs typeface="Arial" panose="020B0604020202020204" pitchFamily="34" charset="0"/>
            </a:rPr>
            <a:t>Dernier semestre 2023</a:t>
          </a:r>
        </a:p>
        <a:p>
          <a:r>
            <a:rPr lang="fr-FR" sz="1800" b="0" dirty="0">
              <a:solidFill>
                <a:schemeClr val="tx2"/>
              </a:solidFill>
              <a:latin typeface="Arial" panose="020B0604020202020204" pitchFamily="34" charset="0"/>
              <a:ea typeface="+mn-ea"/>
              <a:cs typeface="Arial" panose="020B0604020202020204" pitchFamily="34" charset="0"/>
            </a:rPr>
            <a:t>- Remise du rapport conjoint d’évaluation du PNMR3 par le HCSP et le HCERES</a:t>
          </a:r>
        </a:p>
      </dgm:t>
    </dgm:pt>
    <dgm:pt modelId="{BF030CA5-2204-4EB4-98B4-01506A931067}" type="parTrans" cxnId="{D27E40C0-49C7-4549-9229-39B9DECD8541}">
      <dgm:prSet/>
      <dgm:spPr/>
      <dgm:t>
        <a:bodyPr/>
        <a:lstStyle/>
        <a:p>
          <a:endParaRPr lang="fr-FR" sz="5400">
            <a:solidFill>
              <a:schemeClr val="tx2"/>
            </a:solidFill>
          </a:endParaRPr>
        </a:p>
      </dgm:t>
    </dgm:pt>
    <dgm:pt modelId="{0DD7BA71-172C-44F1-96B8-128BA2E94E34}" type="sibTrans" cxnId="{D27E40C0-49C7-4549-9229-39B9DECD8541}">
      <dgm:prSet/>
      <dgm:spPr/>
      <dgm:t>
        <a:bodyPr/>
        <a:lstStyle/>
        <a:p>
          <a:endParaRPr lang="fr-FR" sz="5400">
            <a:solidFill>
              <a:schemeClr val="tx2"/>
            </a:solidFill>
          </a:endParaRPr>
        </a:p>
      </dgm:t>
    </dgm:pt>
    <dgm:pt modelId="{73F02B2A-43C4-493A-BFB5-B3830681A6C7}">
      <dgm:prSet custT="1"/>
      <dgm:spPr>
        <a:xfrm>
          <a:off x="6462028" y="0"/>
          <a:ext cx="1537740" cy="1738376"/>
        </a:xfrm>
        <a:noFill/>
        <a:ln>
          <a:noFill/>
        </a:ln>
        <a:effectLst/>
      </dgm:spPr>
      <dgm:t>
        <a:bodyPr/>
        <a:lstStyle/>
        <a:p>
          <a:r>
            <a:rPr lang="fr-FR" sz="1800" b="1" dirty="0">
              <a:solidFill>
                <a:schemeClr val="tx2"/>
              </a:solidFill>
              <a:latin typeface="Arial" panose="020B0604020202020204" pitchFamily="34" charset="0"/>
              <a:ea typeface="+mn-ea"/>
              <a:cs typeface="Arial" panose="020B0604020202020204" pitchFamily="34" charset="0"/>
            </a:rPr>
            <a:t>Début 2024</a:t>
          </a:r>
        </a:p>
        <a:p>
          <a:r>
            <a:rPr lang="fr-FR" sz="1800" b="0" i="0" dirty="0">
              <a:solidFill>
                <a:schemeClr val="tx2"/>
              </a:solidFill>
              <a:latin typeface="Arial" panose="020B0604020202020204" pitchFamily="34" charset="0"/>
              <a:ea typeface="+mn-ea"/>
              <a:cs typeface="Arial" panose="020B0604020202020204" pitchFamily="34" charset="0"/>
            </a:rPr>
            <a:t>- </a:t>
          </a:r>
          <a:r>
            <a:rPr lang="fr-FR" sz="1800" b="0" i="1" dirty="0">
              <a:solidFill>
                <a:schemeClr val="tx2"/>
              </a:solidFill>
              <a:latin typeface="Arial" panose="020B0604020202020204" pitchFamily="34" charset="0"/>
              <a:ea typeface="+mn-ea"/>
              <a:cs typeface="Arial" panose="020B0604020202020204" pitchFamily="34" charset="0"/>
            </a:rPr>
            <a:t>Lancement du PNMR4</a:t>
          </a:r>
        </a:p>
      </dgm:t>
    </dgm:pt>
    <dgm:pt modelId="{353ECE42-D0F1-43EB-8537-D04AC648F7AF}" type="parTrans" cxnId="{6E3F1202-5A38-4ADD-B4CA-9FEDEE3716B1}">
      <dgm:prSet/>
      <dgm:spPr/>
      <dgm:t>
        <a:bodyPr/>
        <a:lstStyle/>
        <a:p>
          <a:endParaRPr lang="fr-FR" sz="5400">
            <a:solidFill>
              <a:schemeClr val="tx2"/>
            </a:solidFill>
          </a:endParaRPr>
        </a:p>
      </dgm:t>
    </dgm:pt>
    <dgm:pt modelId="{7971D60E-9F68-4F09-A204-30BDA8866DEE}" type="sibTrans" cxnId="{6E3F1202-5A38-4ADD-B4CA-9FEDEE3716B1}">
      <dgm:prSet/>
      <dgm:spPr/>
      <dgm:t>
        <a:bodyPr/>
        <a:lstStyle/>
        <a:p>
          <a:endParaRPr lang="fr-FR" sz="5400">
            <a:solidFill>
              <a:schemeClr val="tx2"/>
            </a:solidFill>
          </a:endParaRPr>
        </a:p>
      </dgm:t>
    </dgm:pt>
    <dgm:pt modelId="{EB618F51-8D29-4583-8D45-6577127DD454}">
      <dgm:prSet custT="1"/>
      <dgm:spPr>
        <a:xfrm>
          <a:off x="3517" y="0"/>
          <a:ext cx="1537740" cy="1738376"/>
        </a:xfrm>
        <a:prstGeom prst="rect">
          <a:avLst/>
        </a:prstGeom>
        <a:noFill/>
        <a:ln>
          <a:noFill/>
        </a:ln>
        <a:effectLst/>
      </dgm:spPr>
      <dgm:t>
        <a:bodyPr/>
        <a:lstStyle/>
        <a:p>
          <a:r>
            <a:rPr lang="fr-FR" sz="1800" b="1" dirty="0">
              <a:solidFill>
                <a:schemeClr val="tx2"/>
              </a:solidFill>
              <a:latin typeface="Arial" panose="020B0604020202020204" pitchFamily="34" charset="0"/>
              <a:ea typeface="+mn-ea"/>
              <a:cs typeface="Arial" panose="020B0604020202020204" pitchFamily="34" charset="0"/>
            </a:rPr>
            <a:t>Novembre 2022</a:t>
          </a:r>
        </a:p>
        <a:p>
          <a:r>
            <a:rPr lang="fr-FR" sz="1800" b="0" dirty="0">
              <a:solidFill>
                <a:schemeClr val="tx2"/>
              </a:solidFill>
              <a:latin typeface="Arial" panose="020B0604020202020204" pitchFamily="34" charset="0"/>
              <a:ea typeface="+mn-ea"/>
              <a:cs typeface="Arial" panose="020B0604020202020204" pitchFamily="34" charset="0"/>
            </a:rPr>
            <a:t>- Saisine du HCSP et du HCERES pour évaluation du PNMR3</a:t>
          </a:r>
          <a:endParaRPr lang="fr-FR" sz="1800" dirty="0">
            <a:solidFill>
              <a:schemeClr val="tx2"/>
            </a:solidFill>
            <a:latin typeface="Arial" panose="020B0604020202020204" pitchFamily="34" charset="0"/>
            <a:ea typeface="+mn-ea"/>
            <a:cs typeface="Arial" panose="020B0604020202020204" pitchFamily="34" charset="0"/>
          </a:endParaRPr>
        </a:p>
      </dgm:t>
    </dgm:pt>
    <dgm:pt modelId="{0A051B18-3ED5-459E-BFAA-B922814035A1}" type="parTrans" cxnId="{3668896E-F0B4-41D1-8556-FDF33A6A3E0C}">
      <dgm:prSet/>
      <dgm:spPr/>
      <dgm:t>
        <a:bodyPr/>
        <a:lstStyle/>
        <a:p>
          <a:endParaRPr lang="fr-FR" sz="4800">
            <a:solidFill>
              <a:schemeClr val="tx2"/>
            </a:solidFill>
          </a:endParaRPr>
        </a:p>
      </dgm:t>
    </dgm:pt>
    <dgm:pt modelId="{406E5614-6DE6-4AFB-8B97-7D011A98CDEC}" type="sibTrans" cxnId="{3668896E-F0B4-41D1-8556-FDF33A6A3E0C}">
      <dgm:prSet/>
      <dgm:spPr/>
      <dgm:t>
        <a:bodyPr/>
        <a:lstStyle/>
        <a:p>
          <a:endParaRPr lang="fr-FR" sz="4800">
            <a:solidFill>
              <a:schemeClr val="tx2"/>
            </a:solidFill>
          </a:endParaRPr>
        </a:p>
      </dgm:t>
    </dgm:pt>
    <dgm:pt modelId="{12A52861-BBD2-409B-960F-89D0E6FDC5C8}" type="pres">
      <dgm:prSet presAssocID="{28F66F8E-DA9B-4DDE-8764-A1E49061E5BC}" presName="Name0" presStyleCnt="0">
        <dgm:presLayoutVars>
          <dgm:dir/>
          <dgm:resizeHandles val="exact"/>
        </dgm:presLayoutVars>
      </dgm:prSet>
      <dgm:spPr/>
    </dgm:pt>
    <dgm:pt modelId="{E85B9173-EBF1-4260-BC79-7C268F6A37B7}" type="pres">
      <dgm:prSet presAssocID="{28F66F8E-DA9B-4DDE-8764-A1E49061E5BC}" presName="arrow" presStyleLbl="bgShp" presStyleIdx="0" presStyleCnt="1"/>
      <dgm:spPr>
        <a:xfrm>
          <a:off x="0" y="1303782"/>
          <a:ext cx="8892540" cy="1738376"/>
        </a:xfrm>
        <a:prstGeom prst="notchedRightArrow">
          <a:avLst/>
        </a:prstGeom>
        <a:solidFill>
          <a:srgbClr val="5B9BD5">
            <a:tint val="40000"/>
            <a:hueOff val="0"/>
            <a:satOff val="0"/>
            <a:lumOff val="0"/>
            <a:alphaOff val="0"/>
          </a:srgbClr>
        </a:solidFill>
        <a:ln>
          <a:noFill/>
        </a:ln>
        <a:effectLst/>
      </dgm:spPr>
    </dgm:pt>
    <dgm:pt modelId="{875C8686-F9C0-485F-9964-A39FB7716AB0}" type="pres">
      <dgm:prSet presAssocID="{28F66F8E-DA9B-4DDE-8764-A1E49061E5BC}" presName="points" presStyleCnt="0"/>
      <dgm:spPr/>
    </dgm:pt>
    <dgm:pt modelId="{00D3B245-EC39-4B64-9BC4-E4C7F9FA040E}" type="pres">
      <dgm:prSet presAssocID="{EB618F51-8D29-4583-8D45-6577127DD454}" presName="compositeA" presStyleCnt="0"/>
      <dgm:spPr/>
    </dgm:pt>
    <dgm:pt modelId="{38ECFA27-F315-4ED2-9B93-F96B8798E918}" type="pres">
      <dgm:prSet presAssocID="{EB618F51-8D29-4583-8D45-6577127DD454}" presName="textA" presStyleLbl="revTx" presStyleIdx="0" presStyleCnt="4">
        <dgm:presLayoutVars>
          <dgm:bulletEnabled val="1"/>
        </dgm:presLayoutVars>
      </dgm:prSet>
      <dgm:spPr/>
    </dgm:pt>
    <dgm:pt modelId="{F18993AB-9F6E-448C-97D9-1FB48D5BC6E3}" type="pres">
      <dgm:prSet presAssocID="{EB618F51-8D29-4583-8D45-6577127DD454}" presName="circleA" presStyleLbl="node1" presStyleIdx="0" presStyleCnt="4"/>
      <dgm:spPr>
        <a:xfrm>
          <a:off x="555090" y="1955672"/>
          <a:ext cx="434594" cy="434594"/>
        </a:xfrm>
        <a:prstGeom prst="ellipse">
          <a:avLst/>
        </a:prstGeom>
        <a:solidFill>
          <a:srgbClr val="00B050"/>
        </a:solidFill>
        <a:ln w="28575" cap="flat" cmpd="sng" algn="ctr">
          <a:solidFill>
            <a:sysClr val="window" lastClr="FFFFFF">
              <a:hueOff val="0"/>
              <a:satOff val="0"/>
              <a:lumOff val="0"/>
              <a:alphaOff val="0"/>
            </a:sysClr>
          </a:solidFill>
          <a:prstDash val="solid"/>
          <a:miter lim="800000"/>
        </a:ln>
        <a:effectLst/>
      </dgm:spPr>
    </dgm:pt>
    <dgm:pt modelId="{8A4B42EC-2F13-4773-8C10-AC757E656654}" type="pres">
      <dgm:prSet presAssocID="{EB618F51-8D29-4583-8D45-6577127DD454}" presName="spaceA" presStyleCnt="0"/>
      <dgm:spPr/>
    </dgm:pt>
    <dgm:pt modelId="{905CE3AD-09DD-4085-9409-2BC750CA2E89}" type="pres">
      <dgm:prSet presAssocID="{406E5614-6DE6-4AFB-8B97-7D011A98CDEC}" presName="space" presStyleCnt="0"/>
      <dgm:spPr/>
    </dgm:pt>
    <dgm:pt modelId="{2ADA0757-1CC9-4DA9-A14D-4323F85444DB}" type="pres">
      <dgm:prSet presAssocID="{009C265B-6453-4C88-A38A-6E43B5C8C43F}" presName="compositeB" presStyleCnt="0"/>
      <dgm:spPr/>
    </dgm:pt>
    <dgm:pt modelId="{A74F435E-5F72-455A-92D2-57E03B43FF73}" type="pres">
      <dgm:prSet presAssocID="{009C265B-6453-4C88-A38A-6E43B5C8C43F}" presName="textB" presStyleLbl="revTx" presStyleIdx="1" presStyleCnt="4">
        <dgm:presLayoutVars>
          <dgm:bulletEnabled val="1"/>
        </dgm:presLayoutVars>
      </dgm:prSet>
      <dgm:spPr/>
    </dgm:pt>
    <dgm:pt modelId="{25F68412-02FB-4131-8569-1A7E08EBD2F1}" type="pres">
      <dgm:prSet presAssocID="{009C265B-6453-4C88-A38A-6E43B5C8C43F}" presName="circleB" presStyleLbl="node1" presStyleIdx="1" presStyleCnt="4"/>
      <dgm:spPr>
        <a:xfrm>
          <a:off x="2169718" y="1955672"/>
          <a:ext cx="434594" cy="434594"/>
        </a:xfrm>
        <a:prstGeom prst="ellipse">
          <a:avLst/>
        </a:prstGeom>
        <a:solidFill>
          <a:srgbClr val="00B050"/>
        </a:solidFill>
        <a:ln w="28575" cap="flat" cmpd="sng" algn="ctr">
          <a:solidFill>
            <a:sysClr val="window" lastClr="FFFFFF">
              <a:hueOff val="0"/>
              <a:satOff val="0"/>
              <a:lumOff val="0"/>
              <a:alphaOff val="0"/>
            </a:sysClr>
          </a:solidFill>
          <a:prstDash val="solid"/>
          <a:miter lim="800000"/>
        </a:ln>
        <a:effectLst/>
      </dgm:spPr>
    </dgm:pt>
    <dgm:pt modelId="{F81B3847-F298-4C3C-A1E2-C97CB78B32A8}" type="pres">
      <dgm:prSet presAssocID="{009C265B-6453-4C88-A38A-6E43B5C8C43F}" presName="spaceB" presStyleCnt="0"/>
      <dgm:spPr/>
    </dgm:pt>
    <dgm:pt modelId="{5EE2F42D-9433-4EA1-B0A6-6A1F82F58B2B}" type="pres">
      <dgm:prSet presAssocID="{C3E4A09A-68A3-4563-A683-FBB21CF78D46}" presName="space" presStyleCnt="0"/>
      <dgm:spPr/>
    </dgm:pt>
    <dgm:pt modelId="{15C278EE-3328-4EDB-AF4C-9EE0A792BBBC}" type="pres">
      <dgm:prSet presAssocID="{D4BAAC88-B765-4EBC-AC05-30313B756B2E}" presName="compositeA" presStyleCnt="0"/>
      <dgm:spPr/>
    </dgm:pt>
    <dgm:pt modelId="{A1813622-8DC2-4E83-9353-00EB2439E9E7}" type="pres">
      <dgm:prSet presAssocID="{D4BAAC88-B765-4EBC-AC05-30313B756B2E}" presName="textA" presStyleLbl="revTx" presStyleIdx="2" presStyleCnt="4">
        <dgm:presLayoutVars>
          <dgm:bulletEnabled val="1"/>
        </dgm:presLayoutVars>
      </dgm:prSet>
      <dgm:spPr>
        <a:prstGeom prst="rect">
          <a:avLst/>
        </a:prstGeom>
      </dgm:spPr>
    </dgm:pt>
    <dgm:pt modelId="{AEF53546-7AFA-4655-9A38-ACF4B5B8288F}" type="pres">
      <dgm:prSet presAssocID="{D4BAAC88-B765-4EBC-AC05-30313B756B2E}" presName="circleA" presStyleLbl="node1" presStyleIdx="2" presStyleCnt="4"/>
      <dgm:spPr>
        <a:solidFill>
          <a:srgbClr val="00B050"/>
        </a:solidFill>
      </dgm:spPr>
    </dgm:pt>
    <dgm:pt modelId="{F0CB1610-6E3A-4D1F-9FD9-8FF9207CB1F8}" type="pres">
      <dgm:prSet presAssocID="{D4BAAC88-B765-4EBC-AC05-30313B756B2E}" presName="spaceA" presStyleCnt="0"/>
      <dgm:spPr/>
    </dgm:pt>
    <dgm:pt modelId="{7487E2EA-23CC-4EAF-8A68-8EE32CD37D8C}" type="pres">
      <dgm:prSet presAssocID="{0DD7BA71-172C-44F1-96B8-128BA2E94E34}" presName="space" presStyleCnt="0"/>
      <dgm:spPr/>
    </dgm:pt>
    <dgm:pt modelId="{0CA0620A-DAAC-4A82-9C8B-2BD16A3416D4}" type="pres">
      <dgm:prSet presAssocID="{73F02B2A-43C4-493A-BFB5-B3830681A6C7}" presName="compositeB" presStyleCnt="0"/>
      <dgm:spPr/>
    </dgm:pt>
    <dgm:pt modelId="{084CB9A2-5132-410D-A9FD-37D260C190CE}" type="pres">
      <dgm:prSet presAssocID="{73F02B2A-43C4-493A-BFB5-B3830681A6C7}" presName="textB" presStyleLbl="revTx" presStyleIdx="3" presStyleCnt="4" custLinFactNeighborX="4197" custLinFactNeighborY="-880">
        <dgm:presLayoutVars>
          <dgm:bulletEnabled val="1"/>
        </dgm:presLayoutVars>
      </dgm:prSet>
      <dgm:spPr>
        <a:prstGeom prst="rect">
          <a:avLst/>
        </a:prstGeom>
      </dgm:spPr>
    </dgm:pt>
    <dgm:pt modelId="{80319ABD-64B5-43B6-B988-F374E11240C8}" type="pres">
      <dgm:prSet presAssocID="{73F02B2A-43C4-493A-BFB5-B3830681A6C7}" presName="circleB" presStyleLbl="node1" presStyleIdx="3" presStyleCnt="4"/>
      <dgm:spPr>
        <a:solidFill>
          <a:srgbClr val="00B050"/>
        </a:solidFill>
      </dgm:spPr>
    </dgm:pt>
    <dgm:pt modelId="{DE92EA1C-45D3-4A89-B056-1ECF1F726BDD}" type="pres">
      <dgm:prSet presAssocID="{73F02B2A-43C4-493A-BFB5-B3830681A6C7}" presName="spaceB" presStyleCnt="0"/>
      <dgm:spPr/>
    </dgm:pt>
  </dgm:ptLst>
  <dgm:cxnLst>
    <dgm:cxn modelId="{6E3F1202-5A38-4ADD-B4CA-9FEDEE3716B1}" srcId="{28F66F8E-DA9B-4DDE-8764-A1E49061E5BC}" destId="{73F02B2A-43C4-493A-BFB5-B3830681A6C7}" srcOrd="3" destOrd="0" parTransId="{353ECE42-D0F1-43EB-8537-D04AC648F7AF}" sibTransId="{7971D60E-9F68-4F09-A204-30BDA8866DEE}"/>
    <dgm:cxn modelId="{05B4F402-FEAD-47CC-8197-53E486978BB8}" type="presOf" srcId="{73F02B2A-43C4-493A-BFB5-B3830681A6C7}" destId="{084CB9A2-5132-410D-A9FD-37D260C190CE}" srcOrd="0" destOrd="0" presId="urn:microsoft.com/office/officeart/2005/8/layout/hProcess11"/>
    <dgm:cxn modelId="{CE3EE46B-7D91-413A-AEC0-263F9080DEFD}" type="presOf" srcId="{28F66F8E-DA9B-4DDE-8764-A1E49061E5BC}" destId="{12A52861-BBD2-409B-960F-89D0E6FDC5C8}" srcOrd="0" destOrd="0" presId="urn:microsoft.com/office/officeart/2005/8/layout/hProcess11"/>
    <dgm:cxn modelId="{3668896E-F0B4-41D1-8556-FDF33A6A3E0C}" srcId="{28F66F8E-DA9B-4DDE-8764-A1E49061E5BC}" destId="{EB618F51-8D29-4583-8D45-6577127DD454}" srcOrd="0" destOrd="0" parTransId="{0A051B18-3ED5-459E-BFAA-B922814035A1}" sibTransId="{406E5614-6DE6-4AFB-8B97-7D011A98CDEC}"/>
    <dgm:cxn modelId="{A3D05D7B-2A8F-41CB-A055-0F0013F6D3F9}" type="presOf" srcId="{009C265B-6453-4C88-A38A-6E43B5C8C43F}" destId="{A74F435E-5F72-455A-92D2-57E03B43FF73}" srcOrd="0" destOrd="0" presId="urn:microsoft.com/office/officeart/2005/8/layout/hProcess11"/>
    <dgm:cxn modelId="{D9285CBA-0D2D-4FF9-9992-F2042FF926FC}" type="presOf" srcId="{D4BAAC88-B765-4EBC-AC05-30313B756B2E}" destId="{A1813622-8DC2-4E83-9353-00EB2439E9E7}" srcOrd="0" destOrd="0" presId="urn:microsoft.com/office/officeart/2005/8/layout/hProcess11"/>
    <dgm:cxn modelId="{D27E40C0-49C7-4549-9229-39B9DECD8541}" srcId="{28F66F8E-DA9B-4DDE-8764-A1E49061E5BC}" destId="{D4BAAC88-B765-4EBC-AC05-30313B756B2E}" srcOrd="2" destOrd="0" parTransId="{BF030CA5-2204-4EB4-98B4-01506A931067}" sibTransId="{0DD7BA71-172C-44F1-96B8-128BA2E94E34}"/>
    <dgm:cxn modelId="{07DC89D0-237C-46BE-906C-AD4183F60D13}" type="presOf" srcId="{EB618F51-8D29-4583-8D45-6577127DD454}" destId="{38ECFA27-F315-4ED2-9B93-F96B8798E918}" srcOrd="0" destOrd="0" presId="urn:microsoft.com/office/officeart/2005/8/layout/hProcess11"/>
    <dgm:cxn modelId="{4F85D9F1-035B-4DF7-BAAA-B60016EB9CE3}" srcId="{28F66F8E-DA9B-4DDE-8764-A1E49061E5BC}" destId="{009C265B-6453-4C88-A38A-6E43B5C8C43F}" srcOrd="1" destOrd="0" parTransId="{F6802FFF-A44A-4170-8DB8-D5CA8A525D95}" sibTransId="{C3E4A09A-68A3-4563-A683-FBB21CF78D46}"/>
    <dgm:cxn modelId="{049FC8D3-7C43-40C2-96B2-9DF8AB6A6112}" type="presParOf" srcId="{12A52861-BBD2-409B-960F-89D0E6FDC5C8}" destId="{E85B9173-EBF1-4260-BC79-7C268F6A37B7}" srcOrd="0" destOrd="0" presId="urn:microsoft.com/office/officeart/2005/8/layout/hProcess11"/>
    <dgm:cxn modelId="{F1993563-AFE3-4CDA-B19E-BC5CDC1FD7EE}" type="presParOf" srcId="{12A52861-BBD2-409B-960F-89D0E6FDC5C8}" destId="{875C8686-F9C0-485F-9964-A39FB7716AB0}" srcOrd="1" destOrd="0" presId="urn:microsoft.com/office/officeart/2005/8/layout/hProcess11"/>
    <dgm:cxn modelId="{DD888654-7067-4AFF-B484-CB0322E74506}" type="presParOf" srcId="{875C8686-F9C0-485F-9964-A39FB7716AB0}" destId="{00D3B245-EC39-4B64-9BC4-E4C7F9FA040E}" srcOrd="0" destOrd="0" presId="urn:microsoft.com/office/officeart/2005/8/layout/hProcess11"/>
    <dgm:cxn modelId="{2DDEB6A4-B415-48F7-AFDB-1F0B97E25C73}" type="presParOf" srcId="{00D3B245-EC39-4B64-9BC4-E4C7F9FA040E}" destId="{38ECFA27-F315-4ED2-9B93-F96B8798E918}" srcOrd="0" destOrd="0" presId="urn:microsoft.com/office/officeart/2005/8/layout/hProcess11"/>
    <dgm:cxn modelId="{A3F3FCCE-3E60-4006-AF07-F478E7C6493D}" type="presParOf" srcId="{00D3B245-EC39-4B64-9BC4-E4C7F9FA040E}" destId="{F18993AB-9F6E-448C-97D9-1FB48D5BC6E3}" srcOrd="1" destOrd="0" presId="urn:microsoft.com/office/officeart/2005/8/layout/hProcess11"/>
    <dgm:cxn modelId="{A7221BF5-3A52-4D31-B5D9-595D8BF03A05}" type="presParOf" srcId="{00D3B245-EC39-4B64-9BC4-E4C7F9FA040E}" destId="{8A4B42EC-2F13-4773-8C10-AC757E656654}" srcOrd="2" destOrd="0" presId="urn:microsoft.com/office/officeart/2005/8/layout/hProcess11"/>
    <dgm:cxn modelId="{1286A559-E182-4FBC-97A9-77D940DE8B4C}" type="presParOf" srcId="{875C8686-F9C0-485F-9964-A39FB7716AB0}" destId="{905CE3AD-09DD-4085-9409-2BC750CA2E89}" srcOrd="1" destOrd="0" presId="urn:microsoft.com/office/officeart/2005/8/layout/hProcess11"/>
    <dgm:cxn modelId="{078F9838-9DF3-47A3-9C86-828963B326BA}" type="presParOf" srcId="{875C8686-F9C0-485F-9964-A39FB7716AB0}" destId="{2ADA0757-1CC9-4DA9-A14D-4323F85444DB}" srcOrd="2" destOrd="0" presId="urn:microsoft.com/office/officeart/2005/8/layout/hProcess11"/>
    <dgm:cxn modelId="{FED1E25D-CA0E-4F4E-B441-36056401FEE0}" type="presParOf" srcId="{2ADA0757-1CC9-4DA9-A14D-4323F85444DB}" destId="{A74F435E-5F72-455A-92D2-57E03B43FF73}" srcOrd="0" destOrd="0" presId="urn:microsoft.com/office/officeart/2005/8/layout/hProcess11"/>
    <dgm:cxn modelId="{0EE38B84-F123-44A2-858E-17A8F1B92DCD}" type="presParOf" srcId="{2ADA0757-1CC9-4DA9-A14D-4323F85444DB}" destId="{25F68412-02FB-4131-8569-1A7E08EBD2F1}" srcOrd="1" destOrd="0" presId="urn:microsoft.com/office/officeart/2005/8/layout/hProcess11"/>
    <dgm:cxn modelId="{74F84A03-804A-409A-A80F-B157EABDDD72}" type="presParOf" srcId="{2ADA0757-1CC9-4DA9-A14D-4323F85444DB}" destId="{F81B3847-F298-4C3C-A1E2-C97CB78B32A8}" srcOrd="2" destOrd="0" presId="urn:microsoft.com/office/officeart/2005/8/layout/hProcess11"/>
    <dgm:cxn modelId="{5EA7483B-3F4C-4E5C-AD20-19E0284BD05E}" type="presParOf" srcId="{875C8686-F9C0-485F-9964-A39FB7716AB0}" destId="{5EE2F42D-9433-4EA1-B0A6-6A1F82F58B2B}" srcOrd="3" destOrd="0" presId="urn:microsoft.com/office/officeart/2005/8/layout/hProcess11"/>
    <dgm:cxn modelId="{B35533EA-CB39-4262-A96D-6762EBDC34E6}" type="presParOf" srcId="{875C8686-F9C0-485F-9964-A39FB7716AB0}" destId="{15C278EE-3328-4EDB-AF4C-9EE0A792BBBC}" srcOrd="4" destOrd="0" presId="urn:microsoft.com/office/officeart/2005/8/layout/hProcess11"/>
    <dgm:cxn modelId="{FAB2E52A-A874-4FFE-AFF2-7D05A2E7454A}" type="presParOf" srcId="{15C278EE-3328-4EDB-AF4C-9EE0A792BBBC}" destId="{A1813622-8DC2-4E83-9353-00EB2439E9E7}" srcOrd="0" destOrd="0" presId="urn:microsoft.com/office/officeart/2005/8/layout/hProcess11"/>
    <dgm:cxn modelId="{10F91CE3-C1EA-45BD-9E1E-B4A1018D5075}" type="presParOf" srcId="{15C278EE-3328-4EDB-AF4C-9EE0A792BBBC}" destId="{AEF53546-7AFA-4655-9A38-ACF4B5B8288F}" srcOrd="1" destOrd="0" presId="urn:microsoft.com/office/officeart/2005/8/layout/hProcess11"/>
    <dgm:cxn modelId="{47476803-141A-4F9D-8E50-8E9393988FB1}" type="presParOf" srcId="{15C278EE-3328-4EDB-AF4C-9EE0A792BBBC}" destId="{F0CB1610-6E3A-4D1F-9FD9-8FF9207CB1F8}" srcOrd="2" destOrd="0" presId="urn:microsoft.com/office/officeart/2005/8/layout/hProcess11"/>
    <dgm:cxn modelId="{E3BAA9B3-69E1-4EC4-8F3F-EFF6B054DFC3}" type="presParOf" srcId="{875C8686-F9C0-485F-9964-A39FB7716AB0}" destId="{7487E2EA-23CC-4EAF-8A68-8EE32CD37D8C}" srcOrd="5" destOrd="0" presId="urn:microsoft.com/office/officeart/2005/8/layout/hProcess11"/>
    <dgm:cxn modelId="{EAD6D7E2-87B2-4B75-9D09-9248A02BDBF3}" type="presParOf" srcId="{875C8686-F9C0-485F-9964-A39FB7716AB0}" destId="{0CA0620A-DAAC-4A82-9C8B-2BD16A3416D4}" srcOrd="6" destOrd="0" presId="urn:microsoft.com/office/officeart/2005/8/layout/hProcess11"/>
    <dgm:cxn modelId="{60C74D06-654A-46D4-8040-AC6FB22AE680}" type="presParOf" srcId="{0CA0620A-DAAC-4A82-9C8B-2BD16A3416D4}" destId="{084CB9A2-5132-410D-A9FD-37D260C190CE}" srcOrd="0" destOrd="0" presId="urn:microsoft.com/office/officeart/2005/8/layout/hProcess11"/>
    <dgm:cxn modelId="{5A089948-547D-4873-851F-709B362A338E}" type="presParOf" srcId="{0CA0620A-DAAC-4A82-9C8B-2BD16A3416D4}" destId="{80319ABD-64B5-43B6-B988-F374E11240C8}" srcOrd="1" destOrd="0" presId="urn:microsoft.com/office/officeart/2005/8/layout/hProcess11"/>
    <dgm:cxn modelId="{F10ECA21-63F5-4B36-AFBC-AB79AAEFFB44}" type="presParOf" srcId="{0CA0620A-DAAC-4A82-9C8B-2BD16A3416D4}" destId="{DE92EA1C-45D3-4A89-B056-1ECF1F726BD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323D29-6818-4E4A-B8A7-3C7FF4DCD2D5}" type="doc">
      <dgm:prSet loTypeId="urn:microsoft.com/office/officeart/2005/8/layout/radial5" loCatId="cycle" qsTypeId="urn:microsoft.com/office/officeart/2005/8/quickstyle/simple1" qsCatId="simple" csTypeId="urn:microsoft.com/office/officeart/2005/8/colors/accent4_3" csCatId="accent4" phldr="1"/>
      <dgm:spPr/>
      <dgm:t>
        <a:bodyPr/>
        <a:lstStyle/>
        <a:p>
          <a:endParaRPr lang="fr-FR"/>
        </a:p>
      </dgm:t>
    </dgm:pt>
    <dgm:pt modelId="{7E6E6D7C-14E8-4828-97E1-59D0D2CD88DC}">
      <dgm:prSet phldrT="[Texte]" custT="1"/>
      <dgm:spPr>
        <a:solidFill>
          <a:srgbClr val="FFE175"/>
        </a:solidFill>
      </dgm:spPr>
      <dgm:t>
        <a:bodyPr/>
        <a:lstStyle/>
        <a:p>
          <a:pPr algn="ctr"/>
          <a:r>
            <a:rPr lang="fr-FR" sz="2000" b="1" dirty="0">
              <a:solidFill>
                <a:schemeClr val="tx2"/>
              </a:solidFill>
            </a:rPr>
            <a:t>Rendre les parcours du diagnostic</a:t>
          </a:r>
        </a:p>
        <a:p>
          <a:pPr algn="ctr"/>
          <a:r>
            <a:rPr lang="fr-FR" sz="2000" b="1" dirty="0">
              <a:solidFill>
                <a:schemeClr val="tx2"/>
              </a:solidFill>
            </a:rPr>
            <a:t>+ lisibles pour les personnes malades et leurs aidants</a:t>
          </a:r>
        </a:p>
      </dgm:t>
    </dgm:pt>
    <dgm:pt modelId="{03A34376-C6C7-4B4E-B9A7-BEB889DFDACC}" type="parTrans" cxnId="{B6AB4500-C2F7-43D9-A654-CB9E2FCB1014}">
      <dgm:prSet/>
      <dgm:spPr/>
      <dgm:t>
        <a:bodyPr/>
        <a:lstStyle/>
        <a:p>
          <a:pPr algn="ctr"/>
          <a:endParaRPr lang="fr-FR"/>
        </a:p>
      </dgm:t>
    </dgm:pt>
    <dgm:pt modelId="{4B80E23A-9499-4E32-9B72-1561AD251D3D}" type="sibTrans" cxnId="{B6AB4500-C2F7-43D9-A654-CB9E2FCB1014}">
      <dgm:prSet/>
      <dgm:spPr/>
      <dgm:t>
        <a:bodyPr/>
        <a:lstStyle/>
        <a:p>
          <a:pPr algn="ctr"/>
          <a:endParaRPr lang="fr-FR"/>
        </a:p>
      </dgm:t>
    </dgm:pt>
    <dgm:pt modelId="{22365FCB-1F05-4BFA-95A8-581F87D93700}">
      <dgm:prSet phldrT="[Texte]" custScaleX="34976" custScaleY="79833" custLinFactNeighborX="-11694" custLinFactNeighborY="-231"/>
      <dgm:spPr>
        <a:solidFill>
          <a:srgbClr val="FFE175"/>
        </a:solidFill>
      </dgm:spPr>
      <dgm:t>
        <a:bodyPr/>
        <a:lstStyle/>
        <a:p>
          <a:endParaRPr lang="fr-FR"/>
        </a:p>
      </dgm:t>
    </dgm:pt>
    <dgm:pt modelId="{84384818-4189-4B38-B14F-E122AE283F5D}" type="parTrans" cxnId="{4CF8E5BB-619E-48D1-8214-D01C8348B7CD}">
      <dgm:prSet/>
      <dgm:spPr/>
      <dgm:t>
        <a:bodyPr/>
        <a:lstStyle/>
        <a:p>
          <a:pPr algn="ctr"/>
          <a:endParaRPr lang="fr-FR"/>
        </a:p>
      </dgm:t>
    </dgm:pt>
    <dgm:pt modelId="{7DB63C90-CDCD-4F5A-87C3-2D3D0F875F76}" type="sibTrans" cxnId="{4CF8E5BB-619E-48D1-8214-D01C8348B7CD}">
      <dgm:prSet/>
      <dgm:spPr/>
      <dgm:t>
        <a:bodyPr/>
        <a:lstStyle/>
        <a:p>
          <a:pPr algn="ctr"/>
          <a:endParaRPr lang="fr-FR"/>
        </a:p>
      </dgm:t>
    </dgm:pt>
    <dgm:pt modelId="{EF5A7AD2-1EA0-414D-8A38-6EC42B28A379}">
      <dgm:prSet phldrT="[Texte]" custScaleX="34976" custScaleY="79833" custLinFactNeighborX="-11694" custLinFactNeighborY="-231"/>
      <dgm:spPr>
        <a:solidFill>
          <a:srgbClr val="FFE175"/>
        </a:solidFill>
      </dgm:spPr>
      <dgm:t>
        <a:bodyPr/>
        <a:lstStyle/>
        <a:p>
          <a:endParaRPr lang="fr-FR"/>
        </a:p>
      </dgm:t>
    </dgm:pt>
    <dgm:pt modelId="{7801AAF4-E1D0-4BAA-A702-28DE049A879C}" type="parTrans" cxnId="{B84E005C-737D-4938-B34B-4AC318C357FE}">
      <dgm:prSet/>
      <dgm:spPr/>
      <dgm:t>
        <a:bodyPr/>
        <a:lstStyle/>
        <a:p>
          <a:pPr algn="ctr"/>
          <a:endParaRPr lang="fr-FR"/>
        </a:p>
      </dgm:t>
    </dgm:pt>
    <dgm:pt modelId="{534E81A0-9A68-4ADB-BE78-3FD3DDFE533E}" type="sibTrans" cxnId="{B84E005C-737D-4938-B34B-4AC318C357FE}">
      <dgm:prSet/>
      <dgm:spPr/>
      <dgm:t>
        <a:bodyPr/>
        <a:lstStyle/>
        <a:p>
          <a:pPr algn="ctr"/>
          <a:endParaRPr lang="fr-FR"/>
        </a:p>
      </dgm:t>
    </dgm:pt>
    <dgm:pt modelId="{22346E3E-2EA2-4A14-B132-F870C438FF3C}">
      <dgm:prSet phldrT="[Texte]" custScaleX="34976" custScaleY="79833" custLinFactNeighborX="-11085" custLinFactNeighborY="-231"/>
      <dgm:spPr>
        <a:solidFill>
          <a:srgbClr val="FFE175"/>
        </a:solidFill>
      </dgm:spPr>
      <dgm:t>
        <a:bodyPr/>
        <a:lstStyle/>
        <a:p>
          <a:endParaRPr lang="fr-FR"/>
        </a:p>
      </dgm:t>
    </dgm:pt>
    <dgm:pt modelId="{540DAF0D-EB8F-4BF5-9125-2FC9A6F6997E}" type="parTrans" cxnId="{FE121175-7749-4B30-B9A5-C3243D7B4DCC}">
      <dgm:prSet/>
      <dgm:spPr/>
      <dgm:t>
        <a:bodyPr/>
        <a:lstStyle/>
        <a:p>
          <a:pPr algn="ctr"/>
          <a:endParaRPr lang="fr-FR"/>
        </a:p>
      </dgm:t>
    </dgm:pt>
    <dgm:pt modelId="{F272595C-688C-4915-A89B-45B1FC4892E0}" type="sibTrans" cxnId="{FE121175-7749-4B30-B9A5-C3243D7B4DCC}">
      <dgm:prSet/>
      <dgm:spPr/>
      <dgm:t>
        <a:bodyPr/>
        <a:lstStyle/>
        <a:p>
          <a:pPr algn="ctr"/>
          <a:endParaRPr lang="fr-FR"/>
        </a:p>
      </dgm:t>
    </dgm:pt>
    <dgm:pt modelId="{2939F90C-F681-4AC3-8E50-FC7372C3824C}">
      <dgm:prSet phldrT="[Texte]" custScaleX="34976" custScaleY="79833" custLinFactNeighborX="-11085" custLinFactNeighborY="-231"/>
      <dgm:spPr>
        <a:solidFill>
          <a:srgbClr val="FFE175"/>
        </a:solidFill>
      </dgm:spPr>
      <dgm:t>
        <a:bodyPr/>
        <a:lstStyle/>
        <a:p>
          <a:endParaRPr lang="fr-FR"/>
        </a:p>
      </dgm:t>
    </dgm:pt>
    <dgm:pt modelId="{FEF40807-A06E-4FBD-AD3C-53FA04A46D4A}" type="parTrans" cxnId="{697453D0-DDAE-436A-8F70-EAE90343D7D1}">
      <dgm:prSet/>
      <dgm:spPr/>
      <dgm:t>
        <a:bodyPr/>
        <a:lstStyle/>
        <a:p>
          <a:pPr algn="ctr"/>
          <a:endParaRPr lang="fr-FR"/>
        </a:p>
      </dgm:t>
    </dgm:pt>
    <dgm:pt modelId="{B413CB59-E9CE-4867-8E52-B156DB87694A}" type="sibTrans" cxnId="{697453D0-DDAE-436A-8F70-EAE90343D7D1}">
      <dgm:prSet/>
      <dgm:spPr/>
      <dgm:t>
        <a:bodyPr/>
        <a:lstStyle/>
        <a:p>
          <a:pPr algn="ctr"/>
          <a:endParaRPr lang="fr-FR"/>
        </a:p>
      </dgm:t>
    </dgm:pt>
    <dgm:pt modelId="{C30DB48A-4727-4FD4-9351-83BEBB216F7D}">
      <dgm:prSet phldrT="[Texte]" custScaleX="34976" custScaleY="79833" custLinFactNeighborX="-11085" custLinFactNeighborY="-231"/>
      <dgm:spPr>
        <a:solidFill>
          <a:srgbClr val="FFE175"/>
        </a:solidFill>
      </dgm:spPr>
      <dgm:t>
        <a:bodyPr/>
        <a:lstStyle/>
        <a:p>
          <a:endParaRPr lang="fr-FR"/>
        </a:p>
      </dgm:t>
    </dgm:pt>
    <dgm:pt modelId="{589A8223-B1B3-47ED-9AF5-F244000E6255}" type="parTrans" cxnId="{D787CBE8-7E67-4D1F-9C72-090C2BECADB2}">
      <dgm:prSet/>
      <dgm:spPr/>
      <dgm:t>
        <a:bodyPr/>
        <a:lstStyle/>
        <a:p>
          <a:pPr algn="ctr"/>
          <a:endParaRPr lang="fr-FR"/>
        </a:p>
      </dgm:t>
    </dgm:pt>
    <dgm:pt modelId="{8D11C028-4C19-4176-8429-7FADD5384126}" type="sibTrans" cxnId="{D787CBE8-7E67-4D1F-9C72-090C2BECADB2}">
      <dgm:prSet/>
      <dgm:spPr/>
      <dgm:t>
        <a:bodyPr/>
        <a:lstStyle/>
        <a:p>
          <a:pPr algn="ctr"/>
          <a:endParaRPr lang="fr-FR"/>
        </a:p>
      </dgm:t>
    </dgm:pt>
    <dgm:pt modelId="{7FCCE579-1591-47DD-9A23-28F6C803C904}">
      <dgm:prSet phldrT="[Texte]" custScaleX="24343" custScaleY="77723" custLinFactNeighborX="-12060" custLinFactNeighborY="-322"/>
      <dgm:spPr>
        <a:solidFill>
          <a:srgbClr val="FFE175"/>
        </a:solidFill>
      </dgm:spPr>
      <dgm:t>
        <a:bodyPr/>
        <a:lstStyle/>
        <a:p>
          <a:endParaRPr lang="fr-FR"/>
        </a:p>
      </dgm:t>
    </dgm:pt>
    <dgm:pt modelId="{85CC3A82-800C-4477-8FAA-849309B36E0C}" type="parTrans" cxnId="{C7515ED5-FFA0-4197-A025-384CEC60FF92}">
      <dgm:prSet/>
      <dgm:spPr/>
      <dgm:t>
        <a:bodyPr/>
        <a:lstStyle/>
        <a:p>
          <a:pPr algn="ctr"/>
          <a:endParaRPr lang="fr-FR"/>
        </a:p>
      </dgm:t>
    </dgm:pt>
    <dgm:pt modelId="{0BEAFCBE-0F02-4C77-87C0-745BEE4F0A59}" type="sibTrans" cxnId="{C7515ED5-FFA0-4197-A025-384CEC60FF92}">
      <dgm:prSet/>
      <dgm:spPr/>
      <dgm:t>
        <a:bodyPr/>
        <a:lstStyle/>
        <a:p>
          <a:pPr algn="ctr"/>
          <a:endParaRPr lang="fr-FR"/>
        </a:p>
      </dgm:t>
    </dgm:pt>
    <dgm:pt modelId="{6461818B-9373-45D9-ADC6-8D394FABE1EC}">
      <dgm:prSet phldrT="[Texte]" custScaleX="24343" custScaleY="77723" custLinFactNeighborX="-12060" custLinFactNeighborY="-322"/>
      <dgm:spPr>
        <a:solidFill>
          <a:srgbClr val="FFE175"/>
        </a:solidFill>
      </dgm:spPr>
      <dgm:t>
        <a:bodyPr/>
        <a:lstStyle/>
        <a:p>
          <a:endParaRPr lang="fr-FR"/>
        </a:p>
      </dgm:t>
    </dgm:pt>
    <dgm:pt modelId="{4CA81600-38A5-4593-A67C-FA14D5299B36}" type="parTrans" cxnId="{1AFE58F7-4137-43E6-8216-42AE75CAA3CD}">
      <dgm:prSet/>
      <dgm:spPr/>
      <dgm:t>
        <a:bodyPr/>
        <a:lstStyle/>
        <a:p>
          <a:pPr algn="ctr"/>
          <a:endParaRPr lang="fr-FR"/>
        </a:p>
      </dgm:t>
    </dgm:pt>
    <dgm:pt modelId="{755CA402-BE08-43A3-A514-BD944FAC9FF9}" type="sibTrans" cxnId="{1AFE58F7-4137-43E6-8216-42AE75CAA3CD}">
      <dgm:prSet/>
      <dgm:spPr/>
      <dgm:t>
        <a:bodyPr/>
        <a:lstStyle/>
        <a:p>
          <a:pPr algn="ctr"/>
          <a:endParaRPr lang="fr-FR"/>
        </a:p>
      </dgm:t>
    </dgm:pt>
    <dgm:pt modelId="{878D0897-956C-4041-A7BB-34E3682DDA4B}" type="pres">
      <dgm:prSet presAssocID="{C2323D29-6818-4E4A-B8A7-3C7FF4DCD2D5}" presName="Name0" presStyleCnt="0">
        <dgm:presLayoutVars>
          <dgm:chMax val="1"/>
          <dgm:dir/>
          <dgm:animLvl val="ctr"/>
          <dgm:resizeHandles val="exact"/>
        </dgm:presLayoutVars>
      </dgm:prSet>
      <dgm:spPr/>
    </dgm:pt>
    <dgm:pt modelId="{A1F4BB14-FF9B-4161-AFD9-C330EBFD11F4}" type="pres">
      <dgm:prSet presAssocID="{7E6E6D7C-14E8-4828-97E1-59D0D2CD88DC}" presName="centerShape" presStyleLbl="node0" presStyleIdx="0" presStyleCnt="1" custScaleX="48177" custScaleY="79416" custLinFactNeighborX="-11053" custLinFactNeighborY="-522"/>
      <dgm:spPr/>
    </dgm:pt>
  </dgm:ptLst>
  <dgm:cxnLst>
    <dgm:cxn modelId="{B6AB4500-C2F7-43D9-A654-CB9E2FCB1014}" srcId="{C2323D29-6818-4E4A-B8A7-3C7FF4DCD2D5}" destId="{7E6E6D7C-14E8-4828-97E1-59D0D2CD88DC}" srcOrd="0" destOrd="0" parTransId="{03A34376-C6C7-4B4E-B9A7-BEB889DFDACC}" sibTransId="{4B80E23A-9499-4E32-9B72-1561AD251D3D}"/>
    <dgm:cxn modelId="{B84E005C-737D-4938-B34B-4AC318C357FE}" srcId="{C2323D29-6818-4E4A-B8A7-3C7FF4DCD2D5}" destId="{EF5A7AD2-1EA0-414D-8A38-6EC42B28A379}" srcOrd="2" destOrd="0" parTransId="{7801AAF4-E1D0-4BAA-A702-28DE049A879C}" sibTransId="{534E81A0-9A68-4ADB-BE78-3FD3DDFE533E}"/>
    <dgm:cxn modelId="{CC43666E-CC76-4C30-9507-1A64057BB247}" type="presOf" srcId="{C2323D29-6818-4E4A-B8A7-3C7FF4DCD2D5}" destId="{878D0897-956C-4041-A7BB-34E3682DDA4B}" srcOrd="0" destOrd="0" presId="urn:microsoft.com/office/officeart/2005/8/layout/radial5"/>
    <dgm:cxn modelId="{FE121175-7749-4B30-B9A5-C3243D7B4DCC}" srcId="{C2323D29-6818-4E4A-B8A7-3C7FF4DCD2D5}" destId="{22346E3E-2EA2-4A14-B132-F870C438FF3C}" srcOrd="4" destOrd="0" parTransId="{540DAF0D-EB8F-4BF5-9125-2FC9A6F6997E}" sibTransId="{F272595C-688C-4915-A89B-45B1FC4892E0}"/>
    <dgm:cxn modelId="{4CF8E5BB-619E-48D1-8214-D01C8348B7CD}" srcId="{C2323D29-6818-4E4A-B8A7-3C7FF4DCD2D5}" destId="{22365FCB-1F05-4BFA-95A8-581F87D93700}" srcOrd="3" destOrd="0" parTransId="{84384818-4189-4B38-B14F-E122AE283F5D}" sibTransId="{7DB63C90-CDCD-4F5A-87C3-2D3D0F875F76}"/>
    <dgm:cxn modelId="{697453D0-DDAE-436A-8F70-EAE90343D7D1}" srcId="{C2323D29-6818-4E4A-B8A7-3C7FF4DCD2D5}" destId="{2939F90C-F681-4AC3-8E50-FC7372C3824C}" srcOrd="5" destOrd="0" parTransId="{FEF40807-A06E-4FBD-AD3C-53FA04A46D4A}" sibTransId="{B413CB59-E9CE-4867-8E52-B156DB87694A}"/>
    <dgm:cxn modelId="{C7515ED5-FFA0-4197-A025-384CEC60FF92}" srcId="{C2323D29-6818-4E4A-B8A7-3C7FF4DCD2D5}" destId="{7FCCE579-1591-47DD-9A23-28F6C803C904}" srcOrd="6" destOrd="0" parTransId="{85CC3A82-800C-4477-8FAA-849309B36E0C}" sibTransId="{0BEAFCBE-0F02-4C77-87C0-745BEE4F0A59}"/>
    <dgm:cxn modelId="{74E464E1-96BB-4E25-BF44-70A5C0893ADC}" type="presOf" srcId="{7E6E6D7C-14E8-4828-97E1-59D0D2CD88DC}" destId="{A1F4BB14-FF9B-4161-AFD9-C330EBFD11F4}" srcOrd="0" destOrd="0" presId="urn:microsoft.com/office/officeart/2005/8/layout/radial5"/>
    <dgm:cxn modelId="{D787CBE8-7E67-4D1F-9C72-090C2BECADB2}" srcId="{C2323D29-6818-4E4A-B8A7-3C7FF4DCD2D5}" destId="{C30DB48A-4727-4FD4-9351-83BEBB216F7D}" srcOrd="1" destOrd="0" parTransId="{589A8223-B1B3-47ED-9AF5-F244000E6255}" sibTransId="{8D11C028-4C19-4176-8429-7FADD5384126}"/>
    <dgm:cxn modelId="{1AFE58F7-4137-43E6-8216-42AE75CAA3CD}" srcId="{C2323D29-6818-4E4A-B8A7-3C7FF4DCD2D5}" destId="{6461818B-9373-45D9-ADC6-8D394FABE1EC}" srcOrd="7" destOrd="0" parTransId="{4CA81600-38A5-4593-A67C-FA14D5299B36}" sibTransId="{755CA402-BE08-43A3-A514-BD944FAC9FF9}"/>
    <dgm:cxn modelId="{935FC0D0-B6D5-4E02-85BE-9F15376A13EF}" type="presParOf" srcId="{878D0897-956C-4041-A7BB-34E3682DDA4B}" destId="{A1F4BB14-FF9B-4161-AFD9-C330EBFD11F4}" srcOrd="0" destOrd="0" presId="urn:microsoft.com/office/officeart/2005/8/layout/radial5"/>
  </dgm:cxnLst>
  <dgm:bg>
    <a:solidFill>
      <a:srgbClr val="ADCFCE"/>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F66F8E-DA9B-4DDE-8764-A1E49061E5B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fr-FR"/>
        </a:p>
      </dgm:t>
    </dgm:pt>
    <dgm:pt modelId="{009C265B-6453-4C88-A38A-6E43B5C8C43F}">
      <dgm:prSet phldrT="[Texte]" custT="1"/>
      <dgm:spPr>
        <a:xfrm>
          <a:off x="1618144" y="2607564"/>
          <a:ext cx="1537740" cy="1738376"/>
        </a:xfrm>
        <a:prstGeom prst="rect">
          <a:avLst/>
        </a:prstGeom>
        <a:noFill/>
        <a:ln>
          <a:noFill/>
        </a:ln>
        <a:effectLst/>
      </dgm:spPr>
      <dgm:t>
        <a:bodyPr/>
        <a:lstStyle/>
        <a:p>
          <a:r>
            <a:rPr lang="fr-FR" sz="1600" b="1" dirty="0">
              <a:solidFill>
                <a:schemeClr val="tx2"/>
              </a:solidFill>
              <a:latin typeface="Arial" panose="020B0604020202020204" pitchFamily="34" charset="0"/>
              <a:ea typeface="+mn-ea"/>
              <a:cs typeface="Arial" panose="020B0604020202020204" pitchFamily="34" charset="0"/>
            </a:rPr>
            <a:t>Eté 2023</a:t>
          </a:r>
        </a:p>
        <a:p>
          <a:r>
            <a:rPr lang="fr-FR" sz="1600" b="0" dirty="0">
              <a:solidFill>
                <a:schemeClr val="tx2"/>
              </a:solidFill>
              <a:latin typeface="Arial" panose="020B0604020202020204" pitchFamily="34" charset="0"/>
              <a:ea typeface="+mn-ea"/>
              <a:cs typeface="Arial" panose="020B0604020202020204" pitchFamily="34" charset="0"/>
            </a:rPr>
            <a:t>- Validation des candidatures de CRMR par la DGOS, la DGS et la DGRI</a:t>
          </a:r>
        </a:p>
        <a:p>
          <a:r>
            <a:rPr lang="fr-FR" sz="1600" b="0" dirty="0">
              <a:solidFill>
                <a:schemeClr val="tx2"/>
              </a:solidFill>
              <a:latin typeface="Arial" panose="020B0604020202020204" pitchFamily="34" charset="0"/>
              <a:ea typeface="+mn-ea"/>
              <a:cs typeface="Arial" panose="020B0604020202020204" pitchFamily="34" charset="0"/>
            </a:rPr>
            <a:t>- Préparation et publication de l'arrêté de labellisation signé des ministres chargés de la santé, de l'enseignement supérieur et de la recherche</a:t>
          </a:r>
        </a:p>
      </dgm:t>
    </dgm:pt>
    <dgm:pt modelId="{F6802FFF-A44A-4170-8DB8-D5CA8A525D95}" type="parTrans" cxnId="{4F85D9F1-035B-4DF7-BAAA-B60016EB9CE3}">
      <dgm:prSet/>
      <dgm:spPr/>
      <dgm:t>
        <a:bodyPr/>
        <a:lstStyle/>
        <a:p>
          <a:endParaRPr lang="fr-FR" sz="4800"/>
        </a:p>
      </dgm:t>
    </dgm:pt>
    <dgm:pt modelId="{C3E4A09A-68A3-4563-A683-FBB21CF78D46}" type="sibTrans" cxnId="{4F85D9F1-035B-4DF7-BAAA-B60016EB9CE3}">
      <dgm:prSet/>
      <dgm:spPr/>
      <dgm:t>
        <a:bodyPr/>
        <a:lstStyle/>
        <a:p>
          <a:endParaRPr lang="fr-FR" sz="4800"/>
        </a:p>
      </dgm:t>
    </dgm:pt>
    <dgm:pt modelId="{D4BAAC88-B765-4EBC-AC05-30313B756B2E}">
      <dgm:prSet phldrT="[Texte]" custT="1"/>
      <dgm:spPr>
        <a:xfrm>
          <a:off x="4847400" y="2607564"/>
          <a:ext cx="1537740" cy="1738376"/>
        </a:xfrm>
        <a:noFill/>
        <a:ln>
          <a:noFill/>
        </a:ln>
        <a:effectLst/>
      </dgm:spPr>
      <dgm:t>
        <a:bodyPr/>
        <a:lstStyle/>
        <a:p>
          <a:r>
            <a:rPr lang="fr-FR" sz="1600" b="1" dirty="0">
              <a:solidFill>
                <a:schemeClr val="tx2"/>
              </a:solidFill>
              <a:latin typeface="Arial" panose="020B0604020202020204" pitchFamily="34" charset="0"/>
              <a:ea typeface="+mn-ea"/>
              <a:cs typeface="Arial" panose="020B0604020202020204" pitchFamily="34" charset="0"/>
            </a:rPr>
            <a:t>Dernier trimestre 2023</a:t>
          </a:r>
        </a:p>
        <a:p>
          <a:r>
            <a:rPr lang="fr-FR" sz="1600" b="0" dirty="0">
              <a:solidFill>
                <a:schemeClr val="tx2"/>
              </a:solidFill>
              <a:latin typeface="Arial" panose="020B0604020202020204" pitchFamily="34" charset="0"/>
              <a:ea typeface="+mn-ea"/>
              <a:cs typeface="Arial" panose="020B0604020202020204" pitchFamily="34" charset="0"/>
            </a:rPr>
            <a:t>- Priorisation d'une mesure nouvelle pour l’ONDAM 2024 pour revalorisation des MIG dédiées aux CRMR</a:t>
          </a:r>
        </a:p>
      </dgm:t>
    </dgm:pt>
    <dgm:pt modelId="{BF030CA5-2204-4EB4-98B4-01506A931067}" type="parTrans" cxnId="{D27E40C0-49C7-4549-9229-39B9DECD8541}">
      <dgm:prSet/>
      <dgm:spPr/>
      <dgm:t>
        <a:bodyPr/>
        <a:lstStyle/>
        <a:p>
          <a:endParaRPr lang="fr-FR" sz="4800"/>
        </a:p>
      </dgm:t>
    </dgm:pt>
    <dgm:pt modelId="{0DD7BA71-172C-44F1-96B8-128BA2E94E34}" type="sibTrans" cxnId="{D27E40C0-49C7-4549-9229-39B9DECD8541}">
      <dgm:prSet/>
      <dgm:spPr/>
      <dgm:t>
        <a:bodyPr/>
        <a:lstStyle/>
        <a:p>
          <a:endParaRPr lang="fr-FR" sz="4800"/>
        </a:p>
      </dgm:t>
    </dgm:pt>
    <dgm:pt modelId="{73F02B2A-43C4-493A-BFB5-B3830681A6C7}">
      <dgm:prSet custT="1"/>
      <dgm:spPr>
        <a:xfrm>
          <a:off x="6462028" y="0"/>
          <a:ext cx="1537740" cy="1738376"/>
        </a:xfrm>
        <a:noFill/>
        <a:ln>
          <a:noFill/>
        </a:ln>
        <a:effectLst/>
      </dgm:spPr>
      <dgm:t>
        <a:bodyPr/>
        <a:lstStyle/>
        <a:p>
          <a:r>
            <a:rPr lang="fr-FR" sz="1600" b="1" dirty="0">
              <a:solidFill>
                <a:schemeClr val="tx2"/>
              </a:solidFill>
              <a:latin typeface="Arial" panose="020B0604020202020204" pitchFamily="34" charset="0"/>
              <a:ea typeface="+mn-ea"/>
              <a:cs typeface="Arial" panose="020B0604020202020204" pitchFamily="34" charset="0"/>
            </a:rPr>
            <a:t>Début 2024</a:t>
          </a:r>
        </a:p>
        <a:p>
          <a:r>
            <a:rPr lang="fr-FR" sz="1600" b="0" i="0" dirty="0">
              <a:solidFill>
                <a:schemeClr val="tx2"/>
              </a:solidFill>
              <a:latin typeface="Arial" panose="020B0604020202020204" pitchFamily="34" charset="0"/>
              <a:ea typeface="+mn-ea"/>
              <a:cs typeface="Arial" panose="020B0604020202020204" pitchFamily="34" charset="0"/>
            </a:rPr>
            <a:t>- Financement des nouveaux CRMR et CRC labellisés en 2023 en </a:t>
          </a:r>
          <a:r>
            <a:rPr lang="fr-FR" sz="1600" b="0" i="0" dirty="0">
              <a:solidFill>
                <a:schemeClr val="bg2"/>
              </a:solidFill>
              <a:latin typeface="Arial" panose="020B0604020202020204" pitchFamily="34" charset="0"/>
              <a:ea typeface="+mn-ea"/>
              <a:cs typeface="Arial" panose="020B0604020202020204" pitchFamily="34" charset="0"/>
            </a:rPr>
            <a:t>C1 2024 avec </a:t>
          </a:r>
          <a:r>
            <a:rPr lang="fr-FR" sz="1600" b="0" i="0" dirty="0">
              <a:solidFill>
                <a:schemeClr val="tx2"/>
              </a:solidFill>
              <a:latin typeface="Arial" panose="020B0604020202020204" pitchFamily="34" charset="0"/>
              <a:ea typeface="+mn-ea"/>
              <a:cs typeface="Arial" panose="020B0604020202020204" pitchFamily="34" charset="0"/>
            </a:rPr>
            <a:t>application de la réforme de la part variable</a:t>
          </a:r>
        </a:p>
        <a:p>
          <a:r>
            <a:rPr lang="fr-FR" sz="1600" b="0" i="0" dirty="0">
              <a:solidFill>
                <a:schemeClr val="tx2"/>
              </a:solidFill>
              <a:latin typeface="Arial" panose="020B0604020202020204" pitchFamily="34" charset="0"/>
              <a:ea typeface="+mn-ea"/>
              <a:cs typeface="Arial" panose="020B0604020202020204" pitchFamily="34" charset="0"/>
            </a:rPr>
            <a:t>- </a:t>
          </a:r>
          <a:r>
            <a:rPr lang="fr-FR" sz="1600" b="0" i="1" dirty="0">
              <a:solidFill>
                <a:schemeClr val="tx2"/>
              </a:solidFill>
              <a:latin typeface="Arial" panose="020B0604020202020204" pitchFamily="34" charset="0"/>
              <a:ea typeface="+mn-ea"/>
              <a:cs typeface="Arial" panose="020B0604020202020204" pitchFamily="34" charset="0"/>
            </a:rPr>
            <a:t>Lancement du PNMR4</a:t>
          </a:r>
        </a:p>
      </dgm:t>
    </dgm:pt>
    <dgm:pt modelId="{353ECE42-D0F1-43EB-8537-D04AC648F7AF}" type="parTrans" cxnId="{6E3F1202-5A38-4ADD-B4CA-9FEDEE3716B1}">
      <dgm:prSet/>
      <dgm:spPr/>
      <dgm:t>
        <a:bodyPr/>
        <a:lstStyle/>
        <a:p>
          <a:endParaRPr lang="fr-FR" sz="4800"/>
        </a:p>
      </dgm:t>
    </dgm:pt>
    <dgm:pt modelId="{7971D60E-9F68-4F09-A204-30BDA8866DEE}" type="sibTrans" cxnId="{6E3F1202-5A38-4ADD-B4CA-9FEDEE3716B1}">
      <dgm:prSet/>
      <dgm:spPr/>
      <dgm:t>
        <a:bodyPr/>
        <a:lstStyle/>
        <a:p>
          <a:endParaRPr lang="fr-FR" sz="4800"/>
        </a:p>
      </dgm:t>
    </dgm:pt>
    <dgm:pt modelId="{EB618F51-8D29-4583-8D45-6577127DD454}">
      <dgm:prSet custT="1"/>
      <dgm:spPr>
        <a:xfrm>
          <a:off x="3517" y="0"/>
          <a:ext cx="1537740" cy="1738376"/>
        </a:xfrm>
        <a:prstGeom prst="rect">
          <a:avLst/>
        </a:prstGeom>
        <a:noFill/>
        <a:ln>
          <a:noFill/>
        </a:ln>
        <a:effectLst/>
      </dgm:spPr>
      <dgm:t>
        <a:bodyPr/>
        <a:lstStyle/>
        <a:p>
          <a:r>
            <a:rPr lang="fr-FR" sz="1600" b="1" dirty="0">
              <a:solidFill>
                <a:schemeClr val="tx2"/>
              </a:solidFill>
              <a:latin typeface="Arial" panose="020B0604020202020204" pitchFamily="34" charset="0"/>
              <a:ea typeface="+mn-ea"/>
              <a:cs typeface="Arial" panose="020B0604020202020204" pitchFamily="34" charset="0"/>
            </a:rPr>
            <a:t>Mars 2023</a:t>
          </a:r>
        </a:p>
        <a:p>
          <a:r>
            <a:rPr lang="fr-FR" sz="1600" b="0" dirty="0">
              <a:solidFill>
                <a:schemeClr val="tx2"/>
              </a:solidFill>
              <a:latin typeface="Arial" panose="020B0604020202020204" pitchFamily="34" charset="0"/>
              <a:ea typeface="+mn-ea"/>
              <a:cs typeface="Arial" panose="020B0604020202020204" pitchFamily="34" charset="0"/>
            </a:rPr>
            <a:t>- Financement des CRMR et CRC labellisés </a:t>
          </a:r>
          <a:r>
            <a:rPr lang="fr-FR" sz="1600" b="0" dirty="0">
              <a:solidFill>
                <a:schemeClr val="bg2"/>
              </a:solidFill>
              <a:latin typeface="Arial" panose="020B0604020202020204" pitchFamily="34" charset="0"/>
              <a:ea typeface="+mn-ea"/>
              <a:cs typeface="Arial" panose="020B0604020202020204" pitchFamily="34" charset="0"/>
            </a:rPr>
            <a:t>en 2017 en C1 2023</a:t>
          </a:r>
        </a:p>
        <a:p>
          <a:r>
            <a:rPr lang="fr-FR" sz="1600" dirty="0">
              <a:solidFill>
                <a:schemeClr val="tx2"/>
              </a:solidFill>
              <a:latin typeface="Arial" panose="020B0604020202020204" pitchFamily="34" charset="0"/>
              <a:ea typeface="+mn-ea"/>
              <a:cs typeface="Arial" panose="020B0604020202020204" pitchFamily="34" charset="0"/>
            </a:rPr>
            <a:t>- Décision finale du jury de labellisation sur les candidatures retenues fin mars 2023</a:t>
          </a:r>
        </a:p>
      </dgm:t>
    </dgm:pt>
    <dgm:pt modelId="{0A051B18-3ED5-459E-BFAA-B922814035A1}" type="parTrans" cxnId="{3668896E-F0B4-41D1-8556-FDF33A6A3E0C}">
      <dgm:prSet/>
      <dgm:spPr/>
      <dgm:t>
        <a:bodyPr/>
        <a:lstStyle/>
        <a:p>
          <a:endParaRPr lang="fr-FR" sz="4400"/>
        </a:p>
      </dgm:t>
    </dgm:pt>
    <dgm:pt modelId="{406E5614-6DE6-4AFB-8B97-7D011A98CDEC}" type="sibTrans" cxnId="{3668896E-F0B4-41D1-8556-FDF33A6A3E0C}">
      <dgm:prSet/>
      <dgm:spPr/>
      <dgm:t>
        <a:bodyPr/>
        <a:lstStyle/>
        <a:p>
          <a:endParaRPr lang="fr-FR" sz="4400"/>
        </a:p>
      </dgm:t>
    </dgm:pt>
    <dgm:pt modelId="{12A52861-BBD2-409B-960F-89D0E6FDC5C8}" type="pres">
      <dgm:prSet presAssocID="{28F66F8E-DA9B-4DDE-8764-A1E49061E5BC}" presName="Name0" presStyleCnt="0">
        <dgm:presLayoutVars>
          <dgm:dir/>
          <dgm:resizeHandles val="exact"/>
        </dgm:presLayoutVars>
      </dgm:prSet>
      <dgm:spPr/>
    </dgm:pt>
    <dgm:pt modelId="{E85B9173-EBF1-4260-BC79-7C268F6A37B7}" type="pres">
      <dgm:prSet presAssocID="{28F66F8E-DA9B-4DDE-8764-A1E49061E5BC}" presName="arrow" presStyleLbl="bgShp" presStyleIdx="0" presStyleCnt="1"/>
      <dgm:spPr>
        <a:xfrm>
          <a:off x="0" y="1303782"/>
          <a:ext cx="8892540" cy="1738376"/>
        </a:xfrm>
        <a:prstGeom prst="notchedRightArrow">
          <a:avLst/>
        </a:prstGeom>
        <a:solidFill>
          <a:srgbClr val="5B9BD5">
            <a:tint val="40000"/>
            <a:hueOff val="0"/>
            <a:satOff val="0"/>
            <a:lumOff val="0"/>
            <a:alphaOff val="0"/>
          </a:srgbClr>
        </a:solidFill>
        <a:ln>
          <a:noFill/>
        </a:ln>
        <a:effectLst/>
      </dgm:spPr>
    </dgm:pt>
    <dgm:pt modelId="{875C8686-F9C0-485F-9964-A39FB7716AB0}" type="pres">
      <dgm:prSet presAssocID="{28F66F8E-DA9B-4DDE-8764-A1E49061E5BC}" presName="points" presStyleCnt="0"/>
      <dgm:spPr/>
    </dgm:pt>
    <dgm:pt modelId="{00D3B245-EC39-4B64-9BC4-E4C7F9FA040E}" type="pres">
      <dgm:prSet presAssocID="{EB618F51-8D29-4583-8D45-6577127DD454}" presName="compositeA" presStyleCnt="0"/>
      <dgm:spPr/>
    </dgm:pt>
    <dgm:pt modelId="{38ECFA27-F315-4ED2-9B93-F96B8798E918}" type="pres">
      <dgm:prSet presAssocID="{EB618F51-8D29-4583-8D45-6577127DD454}" presName="textA" presStyleLbl="revTx" presStyleIdx="0" presStyleCnt="4">
        <dgm:presLayoutVars>
          <dgm:bulletEnabled val="1"/>
        </dgm:presLayoutVars>
      </dgm:prSet>
      <dgm:spPr/>
    </dgm:pt>
    <dgm:pt modelId="{F18993AB-9F6E-448C-97D9-1FB48D5BC6E3}" type="pres">
      <dgm:prSet presAssocID="{EB618F51-8D29-4583-8D45-6577127DD454}" presName="circleA" presStyleLbl="node1" presStyleIdx="0" presStyleCnt="4"/>
      <dgm:spPr>
        <a:xfrm>
          <a:off x="555090" y="1955672"/>
          <a:ext cx="434594" cy="434594"/>
        </a:xfrm>
        <a:prstGeom prst="ellipse">
          <a:avLst/>
        </a:prstGeom>
        <a:solidFill>
          <a:srgbClr val="00B050"/>
        </a:solidFill>
        <a:ln w="28575" cap="flat" cmpd="sng" algn="ctr">
          <a:solidFill>
            <a:sysClr val="window" lastClr="FFFFFF">
              <a:hueOff val="0"/>
              <a:satOff val="0"/>
              <a:lumOff val="0"/>
              <a:alphaOff val="0"/>
            </a:sysClr>
          </a:solidFill>
          <a:prstDash val="solid"/>
          <a:miter lim="800000"/>
        </a:ln>
        <a:effectLst/>
      </dgm:spPr>
    </dgm:pt>
    <dgm:pt modelId="{8A4B42EC-2F13-4773-8C10-AC757E656654}" type="pres">
      <dgm:prSet presAssocID="{EB618F51-8D29-4583-8D45-6577127DD454}" presName="spaceA" presStyleCnt="0"/>
      <dgm:spPr/>
    </dgm:pt>
    <dgm:pt modelId="{905CE3AD-09DD-4085-9409-2BC750CA2E89}" type="pres">
      <dgm:prSet presAssocID="{406E5614-6DE6-4AFB-8B97-7D011A98CDEC}" presName="space" presStyleCnt="0"/>
      <dgm:spPr/>
    </dgm:pt>
    <dgm:pt modelId="{2ADA0757-1CC9-4DA9-A14D-4323F85444DB}" type="pres">
      <dgm:prSet presAssocID="{009C265B-6453-4C88-A38A-6E43B5C8C43F}" presName="compositeB" presStyleCnt="0"/>
      <dgm:spPr/>
    </dgm:pt>
    <dgm:pt modelId="{A74F435E-5F72-455A-92D2-57E03B43FF73}" type="pres">
      <dgm:prSet presAssocID="{009C265B-6453-4C88-A38A-6E43B5C8C43F}" presName="textB" presStyleLbl="revTx" presStyleIdx="1" presStyleCnt="4" custScaleX="148315">
        <dgm:presLayoutVars>
          <dgm:bulletEnabled val="1"/>
        </dgm:presLayoutVars>
      </dgm:prSet>
      <dgm:spPr/>
    </dgm:pt>
    <dgm:pt modelId="{25F68412-02FB-4131-8569-1A7E08EBD2F1}" type="pres">
      <dgm:prSet presAssocID="{009C265B-6453-4C88-A38A-6E43B5C8C43F}" presName="circleB" presStyleLbl="node1" presStyleIdx="1" presStyleCnt="4"/>
      <dgm:spPr>
        <a:xfrm>
          <a:off x="2169718" y="1955672"/>
          <a:ext cx="434594" cy="434594"/>
        </a:xfrm>
        <a:prstGeom prst="ellipse">
          <a:avLst/>
        </a:prstGeom>
        <a:solidFill>
          <a:srgbClr val="00B050"/>
        </a:solidFill>
        <a:ln w="28575" cap="flat" cmpd="sng" algn="ctr">
          <a:solidFill>
            <a:sysClr val="window" lastClr="FFFFFF">
              <a:hueOff val="0"/>
              <a:satOff val="0"/>
              <a:lumOff val="0"/>
              <a:alphaOff val="0"/>
            </a:sysClr>
          </a:solidFill>
          <a:prstDash val="solid"/>
          <a:miter lim="800000"/>
        </a:ln>
        <a:effectLst/>
      </dgm:spPr>
    </dgm:pt>
    <dgm:pt modelId="{F81B3847-F298-4C3C-A1E2-C97CB78B32A8}" type="pres">
      <dgm:prSet presAssocID="{009C265B-6453-4C88-A38A-6E43B5C8C43F}" presName="spaceB" presStyleCnt="0"/>
      <dgm:spPr/>
    </dgm:pt>
    <dgm:pt modelId="{5EE2F42D-9433-4EA1-B0A6-6A1F82F58B2B}" type="pres">
      <dgm:prSet presAssocID="{C3E4A09A-68A3-4563-A683-FBB21CF78D46}" presName="space" presStyleCnt="0"/>
      <dgm:spPr/>
    </dgm:pt>
    <dgm:pt modelId="{15C278EE-3328-4EDB-AF4C-9EE0A792BBBC}" type="pres">
      <dgm:prSet presAssocID="{D4BAAC88-B765-4EBC-AC05-30313B756B2E}" presName="compositeA" presStyleCnt="0"/>
      <dgm:spPr/>
    </dgm:pt>
    <dgm:pt modelId="{A1813622-8DC2-4E83-9353-00EB2439E9E7}" type="pres">
      <dgm:prSet presAssocID="{D4BAAC88-B765-4EBC-AC05-30313B756B2E}" presName="textA" presStyleLbl="revTx" presStyleIdx="2" presStyleCnt="4">
        <dgm:presLayoutVars>
          <dgm:bulletEnabled val="1"/>
        </dgm:presLayoutVars>
      </dgm:prSet>
      <dgm:spPr>
        <a:prstGeom prst="rect">
          <a:avLst/>
        </a:prstGeom>
      </dgm:spPr>
    </dgm:pt>
    <dgm:pt modelId="{AEF53546-7AFA-4655-9A38-ACF4B5B8288F}" type="pres">
      <dgm:prSet presAssocID="{D4BAAC88-B765-4EBC-AC05-30313B756B2E}" presName="circleA" presStyleLbl="node1" presStyleIdx="2" presStyleCnt="4"/>
      <dgm:spPr>
        <a:solidFill>
          <a:srgbClr val="00B050"/>
        </a:solidFill>
      </dgm:spPr>
    </dgm:pt>
    <dgm:pt modelId="{F0CB1610-6E3A-4D1F-9FD9-8FF9207CB1F8}" type="pres">
      <dgm:prSet presAssocID="{D4BAAC88-B765-4EBC-AC05-30313B756B2E}" presName="spaceA" presStyleCnt="0"/>
      <dgm:spPr/>
    </dgm:pt>
    <dgm:pt modelId="{7487E2EA-23CC-4EAF-8A68-8EE32CD37D8C}" type="pres">
      <dgm:prSet presAssocID="{0DD7BA71-172C-44F1-96B8-128BA2E94E34}" presName="space" presStyleCnt="0"/>
      <dgm:spPr/>
    </dgm:pt>
    <dgm:pt modelId="{0CA0620A-DAAC-4A82-9C8B-2BD16A3416D4}" type="pres">
      <dgm:prSet presAssocID="{73F02B2A-43C4-493A-BFB5-B3830681A6C7}" presName="compositeB" presStyleCnt="0"/>
      <dgm:spPr/>
    </dgm:pt>
    <dgm:pt modelId="{084CB9A2-5132-410D-A9FD-37D260C190CE}" type="pres">
      <dgm:prSet presAssocID="{73F02B2A-43C4-493A-BFB5-B3830681A6C7}" presName="textB" presStyleLbl="revTx" presStyleIdx="3" presStyleCnt="4" custScaleX="116143">
        <dgm:presLayoutVars>
          <dgm:bulletEnabled val="1"/>
        </dgm:presLayoutVars>
      </dgm:prSet>
      <dgm:spPr>
        <a:prstGeom prst="rect">
          <a:avLst/>
        </a:prstGeom>
      </dgm:spPr>
    </dgm:pt>
    <dgm:pt modelId="{80319ABD-64B5-43B6-B988-F374E11240C8}" type="pres">
      <dgm:prSet presAssocID="{73F02B2A-43C4-493A-BFB5-B3830681A6C7}" presName="circleB" presStyleLbl="node1" presStyleIdx="3" presStyleCnt="4" custLinFactNeighborX="0"/>
      <dgm:spPr>
        <a:solidFill>
          <a:srgbClr val="00B050"/>
        </a:solidFill>
      </dgm:spPr>
    </dgm:pt>
    <dgm:pt modelId="{DE92EA1C-45D3-4A89-B056-1ECF1F726BDD}" type="pres">
      <dgm:prSet presAssocID="{73F02B2A-43C4-493A-BFB5-B3830681A6C7}" presName="spaceB" presStyleCnt="0"/>
      <dgm:spPr/>
    </dgm:pt>
  </dgm:ptLst>
  <dgm:cxnLst>
    <dgm:cxn modelId="{6E3F1202-5A38-4ADD-B4CA-9FEDEE3716B1}" srcId="{28F66F8E-DA9B-4DDE-8764-A1E49061E5BC}" destId="{73F02B2A-43C4-493A-BFB5-B3830681A6C7}" srcOrd="3" destOrd="0" parTransId="{353ECE42-D0F1-43EB-8537-D04AC648F7AF}" sibTransId="{7971D60E-9F68-4F09-A204-30BDA8866DEE}"/>
    <dgm:cxn modelId="{05B4F402-FEAD-47CC-8197-53E486978BB8}" type="presOf" srcId="{73F02B2A-43C4-493A-BFB5-B3830681A6C7}" destId="{084CB9A2-5132-410D-A9FD-37D260C190CE}" srcOrd="0" destOrd="0" presId="urn:microsoft.com/office/officeart/2005/8/layout/hProcess11"/>
    <dgm:cxn modelId="{CE3EE46B-7D91-413A-AEC0-263F9080DEFD}" type="presOf" srcId="{28F66F8E-DA9B-4DDE-8764-A1E49061E5BC}" destId="{12A52861-BBD2-409B-960F-89D0E6FDC5C8}" srcOrd="0" destOrd="0" presId="urn:microsoft.com/office/officeart/2005/8/layout/hProcess11"/>
    <dgm:cxn modelId="{3668896E-F0B4-41D1-8556-FDF33A6A3E0C}" srcId="{28F66F8E-DA9B-4DDE-8764-A1E49061E5BC}" destId="{EB618F51-8D29-4583-8D45-6577127DD454}" srcOrd="0" destOrd="0" parTransId="{0A051B18-3ED5-459E-BFAA-B922814035A1}" sibTransId="{406E5614-6DE6-4AFB-8B97-7D011A98CDEC}"/>
    <dgm:cxn modelId="{A3D05D7B-2A8F-41CB-A055-0F0013F6D3F9}" type="presOf" srcId="{009C265B-6453-4C88-A38A-6E43B5C8C43F}" destId="{A74F435E-5F72-455A-92D2-57E03B43FF73}" srcOrd="0" destOrd="0" presId="urn:microsoft.com/office/officeart/2005/8/layout/hProcess11"/>
    <dgm:cxn modelId="{D9285CBA-0D2D-4FF9-9992-F2042FF926FC}" type="presOf" srcId="{D4BAAC88-B765-4EBC-AC05-30313B756B2E}" destId="{A1813622-8DC2-4E83-9353-00EB2439E9E7}" srcOrd="0" destOrd="0" presId="urn:microsoft.com/office/officeart/2005/8/layout/hProcess11"/>
    <dgm:cxn modelId="{D27E40C0-49C7-4549-9229-39B9DECD8541}" srcId="{28F66F8E-DA9B-4DDE-8764-A1E49061E5BC}" destId="{D4BAAC88-B765-4EBC-AC05-30313B756B2E}" srcOrd="2" destOrd="0" parTransId="{BF030CA5-2204-4EB4-98B4-01506A931067}" sibTransId="{0DD7BA71-172C-44F1-96B8-128BA2E94E34}"/>
    <dgm:cxn modelId="{07DC89D0-237C-46BE-906C-AD4183F60D13}" type="presOf" srcId="{EB618F51-8D29-4583-8D45-6577127DD454}" destId="{38ECFA27-F315-4ED2-9B93-F96B8798E918}" srcOrd="0" destOrd="0" presId="urn:microsoft.com/office/officeart/2005/8/layout/hProcess11"/>
    <dgm:cxn modelId="{4F85D9F1-035B-4DF7-BAAA-B60016EB9CE3}" srcId="{28F66F8E-DA9B-4DDE-8764-A1E49061E5BC}" destId="{009C265B-6453-4C88-A38A-6E43B5C8C43F}" srcOrd="1" destOrd="0" parTransId="{F6802FFF-A44A-4170-8DB8-D5CA8A525D95}" sibTransId="{C3E4A09A-68A3-4563-A683-FBB21CF78D46}"/>
    <dgm:cxn modelId="{049FC8D3-7C43-40C2-96B2-9DF8AB6A6112}" type="presParOf" srcId="{12A52861-BBD2-409B-960F-89D0E6FDC5C8}" destId="{E85B9173-EBF1-4260-BC79-7C268F6A37B7}" srcOrd="0" destOrd="0" presId="urn:microsoft.com/office/officeart/2005/8/layout/hProcess11"/>
    <dgm:cxn modelId="{F1993563-AFE3-4CDA-B19E-BC5CDC1FD7EE}" type="presParOf" srcId="{12A52861-BBD2-409B-960F-89D0E6FDC5C8}" destId="{875C8686-F9C0-485F-9964-A39FB7716AB0}" srcOrd="1" destOrd="0" presId="urn:microsoft.com/office/officeart/2005/8/layout/hProcess11"/>
    <dgm:cxn modelId="{DD888654-7067-4AFF-B484-CB0322E74506}" type="presParOf" srcId="{875C8686-F9C0-485F-9964-A39FB7716AB0}" destId="{00D3B245-EC39-4B64-9BC4-E4C7F9FA040E}" srcOrd="0" destOrd="0" presId="urn:microsoft.com/office/officeart/2005/8/layout/hProcess11"/>
    <dgm:cxn modelId="{2DDEB6A4-B415-48F7-AFDB-1F0B97E25C73}" type="presParOf" srcId="{00D3B245-EC39-4B64-9BC4-E4C7F9FA040E}" destId="{38ECFA27-F315-4ED2-9B93-F96B8798E918}" srcOrd="0" destOrd="0" presId="urn:microsoft.com/office/officeart/2005/8/layout/hProcess11"/>
    <dgm:cxn modelId="{A3F3FCCE-3E60-4006-AF07-F478E7C6493D}" type="presParOf" srcId="{00D3B245-EC39-4B64-9BC4-E4C7F9FA040E}" destId="{F18993AB-9F6E-448C-97D9-1FB48D5BC6E3}" srcOrd="1" destOrd="0" presId="urn:microsoft.com/office/officeart/2005/8/layout/hProcess11"/>
    <dgm:cxn modelId="{A7221BF5-3A52-4D31-B5D9-595D8BF03A05}" type="presParOf" srcId="{00D3B245-EC39-4B64-9BC4-E4C7F9FA040E}" destId="{8A4B42EC-2F13-4773-8C10-AC757E656654}" srcOrd="2" destOrd="0" presId="urn:microsoft.com/office/officeart/2005/8/layout/hProcess11"/>
    <dgm:cxn modelId="{1286A559-E182-4FBC-97A9-77D940DE8B4C}" type="presParOf" srcId="{875C8686-F9C0-485F-9964-A39FB7716AB0}" destId="{905CE3AD-09DD-4085-9409-2BC750CA2E89}" srcOrd="1" destOrd="0" presId="urn:microsoft.com/office/officeart/2005/8/layout/hProcess11"/>
    <dgm:cxn modelId="{078F9838-9DF3-47A3-9C86-828963B326BA}" type="presParOf" srcId="{875C8686-F9C0-485F-9964-A39FB7716AB0}" destId="{2ADA0757-1CC9-4DA9-A14D-4323F85444DB}" srcOrd="2" destOrd="0" presId="urn:microsoft.com/office/officeart/2005/8/layout/hProcess11"/>
    <dgm:cxn modelId="{FED1E25D-CA0E-4F4E-B441-36056401FEE0}" type="presParOf" srcId="{2ADA0757-1CC9-4DA9-A14D-4323F85444DB}" destId="{A74F435E-5F72-455A-92D2-57E03B43FF73}" srcOrd="0" destOrd="0" presId="urn:microsoft.com/office/officeart/2005/8/layout/hProcess11"/>
    <dgm:cxn modelId="{0EE38B84-F123-44A2-858E-17A8F1B92DCD}" type="presParOf" srcId="{2ADA0757-1CC9-4DA9-A14D-4323F85444DB}" destId="{25F68412-02FB-4131-8569-1A7E08EBD2F1}" srcOrd="1" destOrd="0" presId="urn:microsoft.com/office/officeart/2005/8/layout/hProcess11"/>
    <dgm:cxn modelId="{74F84A03-804A-409A-A80F-B157EABDDD72}" type="presParOf" srcId="{2ADA0757-1CC9-4DA9-A14D-4323F85444DB}" destId="{F81B3847-F298-4C3C-A1E2-C97CB78B32A8}" srcOrd="2" destOrd="0" presId="urn:microsoft.com/office/officeart/2005/8/layout/hProcess11"/>
    <dgm:cxn modelId="{5EA7483B-3F4C-4E5C-AD20-19E0284BD05E}" type="presParOf" srcId="{875C8686-F9C0-485F-9964-A39FB7716AB0}" destId="{5EE2F42D-9433-4EA1-B0A6-6A1F82F58B2B}" srcOrd="3" destOrd="0" presId="urn:microsoft.com/office/officeart/2005/8/layout/hProcess11"/>
    <dgm:cxn modelId="{B35533EA-CB39-4262-A96D-6762EBDC34E6}" type="presParOf" srcId="{875C8686-F9C0-485F-9964-A39FB7716AB0}" destId="{15C278EE-3328-4EDB-AF4C-9EE0A792BBBC}" srcOrd="4" destOrd="0" presId="urn:microsoft.com/office/officeart/2005/8/layout/hProcess11"/>
    <dgm:cxn modelId="{FAB2E52A-A874-4FFE-AFF2-7D05A2E7454A}" type="presParOf" srcId="{15C278EE-3328-4EDB-AF4C-9EE0A792BBBC}" destId="{A1813622-8DC2-4E83-9353-00EB2439E9E7}" srcOrd="0" destOrd="0" presId="urn:microsoft.com/office/officeart/2005/8/layout/hProcess11"/>
    <dgm:cxn modelId="{10F91CE3-C1EA-45BD-9E1E-B4A1018D5075}" type="presParOf" srcId="{15C278EE-3328-4EDB-AF4C-9EE0A792BBBC}" destId="{AEF53546-7AFA-4655-9A38-ACF4B5B8288F}" srcOrd="1" destOrd="0" presId="urn:microsoft.com/office/officeart/2005/8/layout/hProcess11"/>
    <dgm:cxn modelId="{47476803-141A-4F9D-8E50-8E9393988FB1}" type="presParOf" srcId="{15C278EE-3328-4EDB-AF4C-9EE0A792BBBC}" destId="{F0CB1610-6E3A-4D1F-9FD9-8FF9207CB1F8}" srcOrd="2" destOrd="0" presId="urn:microsoft.com/office/officeart/2005/8/layout/hProcess11"/>
    <dgm:cxn modelId="{E3BAA9B3-69E1-4EC4-8F3F-EFF6B054DFC3}" type="presParOf" srcId="{875C8686-F9C0-485F-9964-A39FB7716AB0}" destId="{7487E2EA-23CC-4EAF-8A68-8EE32CD37D8C}" srcOrd="5" destOrd="0" presId="urn:microsoft.com/office/officeart/2005/8/layout/hProcess11"/>
    <dgm:cxn modelId="{EAD6D7E2-87B2-4B75-9D09-9248A02BDBF3}" type="presParOf" srcId="{875C8686-F9C0-485F-9964-A39FB7716AB0}" destId="{0CA0620A-DAAC-4A82-9C8B-2BD16A3416D4}" srcOrd="6" destOrd="0" presId="urn:microsoft.com/office/officeart/2005/8/layout/hProcess11"/>
    <dgm:cxn modelId="{60C74D06-654A-46D4-8040-AC6FB22AE680}" type="presParOf" srcId="{0CA0620A-DAAC-4A82-9C8B-2BD16A3416D4}" destId="{084CB9A2-5132-410D-A9FD-37D260C190CE}" srcOrd="0" destOrd="0" presId="urn:microsoft.com/office/officeart/2005/8/layout/hProcess11"/>
    <dgm:cxn modelId="{5A089948-547D-4873-851F-709B362A338E}" type="presParOf" srcId="{0CA0620A-DAAC-4A82-9C8B-2BD16A3416D4}" destId="{80319ABD-64B5-43B6-B988-F374E11240C8}" srcOrd="1" destOrd="0" presId="urn:microsoft.com/office/officeart/2005/8/layout/hProcess11"/>
    <dgm:cxn modelId="{F10ECA21-63F5-4B36-AFBC-AB79AAEFFB44}" type="presParOf" srcId="{0CA0620A-DAAC-4A82-9C8B-2BD16A3416D4}" destId="{DE92EA1C-45D3-4A89-B056-1ECF1F726BDD}"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47A1F5-21C9-400F-9106-86C8A30B6785}" type="doc">
      <dgm:prSet loTypeId="urn:microsoft.com/office/officeart/2005/8/layout/venn1" loCatId="relationship" qsTypeId="urn:microsoft.com/office/officeart/2005/8/quickstyle/simple1" qsCatId="simple" csTypeId="urn:microsoft.com/office/officeart/2005/8/colors/colorful2" csCatId="colorful" phldr="1"/>
      <dgm:spPr/>
    </dgm:pt>
    <dgm:pt modelId="{54D7EAC4-4038-4DDD-B6CF-150AFC1452F7}">
      <dgm:prSet phldrT="[Texte]"/>
      <dgm:spPr/>
      <dgm:t>
        <a:bodyPr/>
        <a:lstStyle/>
        <a:p>
          <a:r>
            <a:rPr lang="fr-FR" b="1" dirty="0"/>
            <a:t>Recherche</a:t>
          </a:r>
        </a:p>
      </dgm:t>
    </dgm:pt>
    <dgm:pt modelId="{AC0D4779-3668-43A2-B494-8FD2EFAE8F40}" type="parTrans" cxnId="{960B3BDC-9C87-430E-94D5-3CC27722E66C}">
      <dgm:prSet/>
      <dgm:spPr/>
      <dgm:t>
        <a:bodyPr/>
        <a:lstStyle/>
        <a:p>
          <a:endParaRPr lang="fr-FR" b="1"/>
        </a:p>
      </dgm:t>
    </dgm:pt>
    <dgm:pt modelId="{100FBFE4-8961-401F-9828-66E7DD727EC7}" type="sibTrans" cxnId="{960B3BDC-9C87-430E-94D5-3CC27722E66C}">
      <dgm:prSet/>
      <dgm:spPr/>
      <dgm:t>
        <a:bodyPr/>
        <a:lstStyle/>
        <a:p>
          <a:endParaRPr lang="fr-FR" b="1"/>
        </a:p>
      </dgm:t>
    </dgm:pt>
    <dgm:pt modelId="{BE932789-25D2-4CE9-A5D8-D8D8E4D378C5}">
      <dgm:prSet phldrT="[Texte]"/>
      <dgm:spPr/>
      <dgm:t>
        <a:bodyPr/>
        <a:lstStyle/>
        <a:p>
          <a:r>
            <a:rPr lang="fr-FR" b="1" dirty="0"/>
            <a:t>Territoires et Europe</a:t>
          </a:r>
        </a:p>
      </dgm:t>
    </dgm:pt>
    <dgm:pt modelId="{2CD5AAF8-7460-4C49-BB0E-EAD6F9B66EC5}" type="parTrans" cxnId="{9F22655D-AF15-4145-9D3F-FEB50A4BE82C}">
      <dgm:prSet/>
      <dgm:spPr/>
      <dgm:t>
        <a:bodyPr/>
        <a:lstStyle/>
        <a:p>
          <a:endParaRPr lang="fr-FR" b="1"/>
        </a:p>
      </dgm:t>
    </dgm:pt>
    <dgm:pt modelId="{7D084975-C040-4B77-89DB-4543C5ACDCF2}" type="sibTrans" cxnId="{9F22655D-AF15-4145-9D3F-FEB50A4BE82C}">
      <dgm:prSet/>
      <dgm:spPr/>
      <dgm:t>
        <a:bodyPr/>
        <a:lstStyle/>
        <a:p>
          <a:endParaRPr lang="fr-FR" b="1"/>
        </a:p>
      </dgm:t>
    </dgm:pt>
    <dgm:pt modelId="{7F7E6906-5438-48AC-B231-7E20DE6AEC9B}">
      <dgm:prSet phldrT="[Texte]"/>
      <dgm:spPr/>
      <dgm:t>
        <a:bodyPr/>
        <a:lstStyle/>
        <a:p>
          <a:r>
            <a:rPr lang="fr-FR" b="1" dirty="0"/>
            <a:t>Soins</a:t>
          </a:r>
        </a:p>
      </dgm:t>
    </dgm:pt>
    <dgm:pt modelId="{EA7A68A0-257C-4591-8447-A00DA15ABB54}" type="parTrans" cxnId="{4050F79E-BFAF-429B-9998-FE798E41F4D7}">
      <dgm:prSet/>
      <dgm:spPr/>
      <dgm:t>
        <a:bodyPr/>
        <a:lstStyle/>
        <a:p>
          <a:endParaRPr lang="fr-FR" b="1"/>
        </a:p>
      </dgm:t>
    </dgm:pt>
    <dgm:pt modelId="{024BAEF3-18DB-4CB7-BDE9-3D012ACBE522}" type="sibTrans" cxnId="{4050F79E-BFAF-429B-9998-FE798E41F4D7}">
      <dgm:prSet/>
      <dgm:spPr/>
      <dgm:t>
        <a:bodyPr/>
        <a:lstStyle/>
        <a:p>
          <a:endParaRPr lang="fr-FR" b="1"/>
        </a:p>
      </dgm:t>
    </dgm:pt>
    <dgm:pt modelId="{56A6522A-BA03-4E5F-9E22-D827551A1F80}">
      <dgm:prSet/>
      <dgm:spPr/>
      <dgm:t>
        <a:bodyPr/>
        <a:lstStyle/>
        <a:p>
          <a:r>
            <a:rPr lang="fr-FR" b="1" dirty="0"/>
            <a:t>Datas</a:t>
          </a:r>
        </a:p>
      </dgm:t>
    </dgm:pt>
    <dgm:pt modelId="{55810A8A-469A-47F1-928A-DEF8F4193BC2}" type="parTrans" cxnId="{6137AD4D-C079-484C-868E-DE84F8F8EC6F}">
      <dgm:prSet/>
      <dgm:spPr/>
      <dgm:t>
        <a:bodyPr/>
        <a:lstStyle/>
        <a:p>
          <a:endParaRPr lang="fr-FR" b="1"/>
        </a:p>
      </dgm:t>
    </dgm:pt>
    <dgm:pt modelId="{C39232A6-271E-450C-A313-11C19D12BA23}" type="sibTrans" cxnId="{6137AD4D-C079-484C-868E-DE84F8F8EC6F}">
      <dgm:prSet/>
      <dgm:spPr/>
      <dgm:t>
        <a:bodyPr/>
        <a:lstStyle/>
        <a:p>
          <a:endParaRPr lang="fr-FR" b="1"/>
        </a:p>
      </dgm:t>
    </dgm:pt>
    <dgm:pt modelId="{4192A7B2-1DA9-46BE-84BF-CC9F04B03940}" type="pres">
      <dgm:prSet presAssocID="{1047A1F5-21C9-400F-9106-86C8A30B6785}" presName="compositeShape" presStyleCnt="0">
        <dgm:presLayoutVars>
          <dgm:chMax val="7"/>
          <dgm:dir/>
          <dgm:resizeHandles val="exact"/>
        </dgm:presLayoutVars>
      </dgm:prSet>
      <dgm:spPr/>
    </dgm:pt>
    <dgm:pt modelId="{07BE499D-FD4D-42C2-B4BB-E5B2E199DFBF}" type="pres">
      <dgm:prSet presAssocID="{54D7EAC4-4038-4DDD-B6CF-150AFC1452F7}" presName="circ1" presStyleLbl="vennNode1" presStyleIdx="0" presStyleCnt="4"/>
      <dgm:spPr/>
    </dgm:pt>
    <dgm:pt modelId="{A40228C9-E827-4CA8-AD8A-DC94203C57C3}" type="pres">
      <dgm:prSet presAssocID="{54D7EAC4-4038-4DDD-B6CF-150AFC1452F7}" presName="circ1Tx" presStyleLbl="revTx" presStyleIdx="0" presStyleCnt="0">
        <dgm:presLayoutVars>
          <dgm:chMax val="0"/>
          <dgm:chPref val="0"/>
          <dgm:bulletEnabled val="1"/>
        </dgm:presLayoutVars>
      </dgm:prSet>
      <dgm:spPr/>
    </dgm:pt>
    <dgm:pt modelId="{984470DC-538E-4415-9AFD-AB4F8BCD702E}" type="pres">
      <dgm:prSet presAssocID="{56A6522A-BA03-4E5F-9E22-D827551A1F80}" presName="circ2" presStyleLbl="vennNode1" presStyleIdx="1" presStyleCnt="4"/>
      <dgm:spPr/>
    </dgm:pt>
    <dgm:pt modelId="{55927837-4C2F-4B56-A80F-F50D93DA10CD}" type="pres">
      <dgm:prSet presAssocID="{56A6522A-BA03-4E5F-9E22-D827551A1F80}" presName="circ2Tx" presStyleLbl="revTx" presStyleIdx="0" presStyleCnt="0">
        <dgm:presLayoutVars>
          <dgm:chMax val="0"/>
          <dgm:chPref val="0"/>
          <dgm:bulletEnabled val="1"/>
        </dgm:presLayoutVars>
      </dgm:prSet>
      <dgm:spPr/>
    </dgm:pt>
    <dgm:pt modelId="{DDF6EA99-3EA4-46D9-BEC2-6090178BF4FD}" type="pres">
      <dgm:prSet presAssocID="{BE932789-25D2-4CE9-A5D8-D8D8E4D378C5}" presName="circ3" presStyleLbl="vennNode1" presStyleIdx="2" presStyleCnt="4"/>
      <dgm:spPr/>
    </dgm:pt>
    <dgm:pt modelId="{C0EEB166-A506-4BE0-8DB0-6C44D3D3E92D}" type="pres">
      <dgm:prSet presAssocID="{BE932789-25D2-4CE9-A5D8-D8D8E4D378C5}" presName="circ3Tx" presStyleLbl="revTx" presStyleIdx="0" presStyleCnt="0">
        <dgm:presLayoutVars>
          <dgm:chMax val="0"/>
          <dgm:chPref val="0"/>
          <dgm:bulletEnabled val="1"/>
        </dgm:presLayoutVars>
      </dgm:prSet>
      <dgm:spPr/>
    </dgm:pt>
    <dgm:pt modelId="{4BFAF974-5F57-435C-992A-79E8E88C95DC}" type="pres">
      <dgm:prSet presAssocID="{7F7E6906-5438-48AC-B231-7E20DE6AEC9B}" presName="circ4" presStyleLbl="vennNode1" presStyleIdx="3" presStyleCnt="4"/>
      <dgm:spPr/>
    </dgm:pt>
    <dgm:pt modelId="{01D5AE50-D802-415C-AD5F-74CA1AE13493}" type="pres">
      <dgm:prSet presAssocID="{7F7E6906-5438-48AC-B231-7E20DE6AEC9B}" presName="circ4Tx" presStyleLbl="revTx" presStyleIdx="0" presStyleCnt="0">
        <dgm:presLayoutVars>
          <dgm:chMax val="0"/>
          <dgm:chPref val="0"/>
          <dgm:bulletEnabled val="1"/>
        </dgm:presLayoutVars>
      </dgm:prSet>
      <dgm:spPr/>
    </dgm:pt>
  </dgm:ptLst>
  <dgm:cxnLst>
    <dgm:cxn modelId="{12124509-3B7F-4524-8BDD-1AB610197764}" type="presOf" srcId="{BE932789-25D2-4CE9-A5D8-D8D8E4D378C5}" destId="{C0EEB166-A506-4BE0-8DB0-6C44D3D3E92D}" srcOrd="1" destOrd="0" presId="urn:microsoft.com/office/officeart/2005/8/layout/venn1"/>
    <dgm:cxn modelId="{BE15280A-357E-4D64-BE53-A7A4896E3787}" type="presOf" srcId="{54D7EAC4-4038-4DDD-B6CF-150AFC1452F7}" destId="{07BE499D-FD4D-42C2-B4BB-E5B2E199DFBF}" srcOrd="0" destOrd="0" presId="urn:microsoft.com/office/officeart/2005/8/layout/venn1"/>
    <dgm:cxn modelId="{97A60816-2CFC-4465-A954-67E32ACF3048}" type="presOf" srcId="{56A6522A-BA03-4E5F-9E22-D827551A1F80}" destId="{984470DC-538E-4415-9AFD-AB4F8BCD702E}" srcOrd="0" destOrd="0" presId="urn:microsoft.com/office/officeart/2005/8/layout/venn1"/>
    <dgm:cxn modelId="{681FDB18-55AC-420D-9EC4-E248F8271C54}" type="presOf" srcId="{56A6522A-BA03-4E5F-9E22-D827551A1F80}" destId="{55927837-4C2F-4B56-A80F-F50D93DA10CD}" srcOrd="1" destOrd="0" presId="urn:microsoft.com/office/officeart/2005/8/layout/venn1"/>
    <dgm:cxn modelId="{9F22655D-AF15-4145-9D3F-FEB50A4BE82C}" srcId="{1047A1F5-21C9-400F-9106-86C8A30B6785}" destId="{BE932789-25D2-4CE9-A5D8-D8D8E4D378C5}" srcOrd="2" destOrd="0" parTransId="{2CD5AAF8-7460-4C49-BB0E-EAD6F9B66EC5}" sibTransId="{7D084975-C040-4B77-89DB-4543C5ACDCF2}"/>
    <dgm:cxn modelId="{273F8765-A463-4B2E-83BC-FDDAFA9F8063}" type="presOf" srcId="{BE932789-25D2-4CE9-A5D8-D8D8E4D378C5}" destId="{DDF6EA99-3EA4-46D9-BEC2-6090178BF4FD}" srcOrd="0" destOrd="0" presId="urn:microsoft.com/office/officeart/2005/8/layout/venn1"/>
    <dgm:cxn modelId="{6137AD4D-C079-484C-868E-DE84F8F8EC6F}" srcId="{1047A1F5-21C9-400F-9106-86C8A30B6785}" destId="{56A6522A-BA03-4E5F-9E22-D827551A1F80}" srcOrd="1" destOrd="0" parTransId="{55810A8A-469A-47F1-928A-DEF8F4193BC2}" sibTransId="{C39232A6-271E-450C-A313-11C19D12BA23}"/>
    <dgm:cxn modelId="{9E313B73-79C6-4061-84B3-284AC5A11182}" type="presOf" srcId="{7F7E6906-5438-48AC-B231-7E20DE6AEC9B}" destId="{4BFAF974-5F57-435C-992A-79E8E88C95DC}" srcOrd="0" destOrd="0" presId="urn:microsoft.com/office/officeart/2005/8/layout/venn1"/>
    <dgm:cxn modelId="{60F19F74-6E33-49B0-A735-219DD86A67D5}" type="presOf" srcId="{54D7EAC4-4038-4DDD-B6CF-150AFC1452F7}" destId="{A40228C9-E827-4CA8-AD8A-DC94203C57C3}" srcOrd="1" destOrd="0" presId="urn:microsoft.com/office/officeart/2005/8/layout/venn1"/>
    <dgm:cxn modelId="{0A8D7A85-E3E1-4ECC-87D4-550BF71C6496}" type="presOf" srcId="{7F7E6906-5438-48AC-B231-7E20DE6AEC9B}" destId="{01D5AE50-D802-415C-AD5F-74CA1AE13493}" srcOrd="1" destOrd="0" presId="urn:microsoft.com/office/officeart/2005/8/layout/venn1"/>
    <dgm:cxn modelId="{4050F79E-BFAF-429B-9998-FE798E41F4D7}" srcId="{1047A1F5-21C9-400F-9106-86C8A30B6785}" destId="{7F7E6906-5438-48AC-B231-7E20DE6AEC9B}" srcOrd="3" destOrd="0" parTransId="{EA7A68A0-257C-4591-8447-A00DA15ABB54}" sibTransId="{024BAEF3-18DB-4CB7-BDE9-3D012ACBE522}"/>
    <dgm:cxn modelId="{ECD921D3-2807-44C5-8663-6ED63056A346}" type="presOf" srcId="{1047A1F5-21C9-400F-9106-86C8A30B6785}" destId="{4192A7B2-1DA9-46BE-84BF-CC9F04B03940}" srcOrd="0" destOrd="0" presId="urn:microsoft.com/office/officeart/2005/8/layout/venn1"/>
    <dgm:cxn modelId="{960B3BDC-9C87-430E-94D5-3CC27722E66C}" srcId="{1047A1F5-21C9-400F-9106-86C8A30B6785}" destId="{54D7EAC4-4038-4DDD-B6CF-150AFC1452F7}" srcOrd="0" destOrd="0" parTransId="{AC0D4779-3668-43A2-B494-8FD2EFAE8F40}" sibTransId="{100FBFE4-8961-401F-9828-66E7DD727EC7}"/>
    <dgm:cxn modelId="{269BF9D3-DFDF-4CBF-8E62-D56B5F75CB01}" type="presParOf" srcId="{4192A7B2-1DA9-46BE-84BF-CC9F04B03940}" destId="{07BE499D-FD4D-42C2-B4BB-E5B2E199DFBF}" srcOrd="0" destOrd="0" presId="urn:microsoft.com/office/officeart/2005/8/layout/venn1"/>
    <dgm:cxn modelId="{CE0EBBBE-4658-4A05-B08B-FF7ABE7ABB5B}" type="presParOf" srcId="{4192A7B2-1DA9-46BE-84BF-CC9F04B03940}" destId="{A40228C9-E827-4CA8-AD8A-DC94203C57C3}" srcOrd="1" destOrd="0" presId="urn:microsoft.com/office/officeart/2005/8/layout/venn1"/>
    <dgm:cxn modelId="{B66A3B98-767B-4CEC-A322-BBE35AB7C101}" type="presParOf" srcId="{4192A7B2-1DA9-46BE-84BF-CC9F04B03940}" destId="{984470DC-538E-4415-9AFD-AB4F8BCD702E}" srcOrd="2" destOrd="0" presId="urn:microsoft.com/office/officeart/2005/8/layout/venn1"/>
    <dgm:cxn modelId="{7016FCAE-DFF3-450C-8F48-4245FAAAE020}" type="presParOf" srcId="{4192A7B2-1DA9-46BE-84BF-CC9F04B03940}" destId="{55927837-4C2F-4B56-A80F-F50D93DA10CD}" srcOrd="3" destOrd="0" presId="urn:microsoft.com/office/officeart/2005/8/layout/venn1"/>
    <dgm:cxn modelId="{DCE25E52-2606-4DE3-8064-3FE74CDBEBD7}" type="presParOf" srcId="{4192A7B2-1DA9-46BE-84BF-CC9F04B03940}" destId="{DDF6EA99-3EA4-46D9-BEC2-6090178BF4FD}" srcOrd="4" destOrd="0" presId="urn:microsoft.com/office/officeart/2005/8/layout/venn1"/>
    <dgm:cxn modelId="{2F2B060E-3A4B-4A88-9FF3-4CECC72E9DB8}" type="presParOf" srcId="{4192A7B2-1DA9-46BE-84BF-CC9F04B03940}" destId="{C0EEB166-A506-4BE0-8DB0-6C44D3D3E92D}" srcOrd="5" destOrd="0" presId="urn:microsoft.com/office/officeart/2005/8/layout/venn1"/>
    <dgm:cxn modelId="{9050F8AA-6CB3-4ED4-92F7-8B087FE6B8E3}" type="presParOf" srcId="{4192A7B2-1DA9-46BE-84BF-CC9F04B03940}" destId="{4BFAF974-5F57-435C-992A-79E8E88C95DC}" srcOrd="6" destOrd="0" presId="urn:microsoft.com/office/officeart/2005/8/layout/venn1"/>
    <dgm:cxn modelId="{854B391B-1AE7-4B6A-83E8-334B1AF92665}" type="presParOf" srcId="{4192A7B2-1DA9-46BE-84BF-CC9F04B03940}" destId="{01D5AE50-D802-415C-AD5F-74CA1AE13493}" srcOrd="7"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3B75E9-8E07-4249-838D-83537E4208CC}"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fr-FR"/>
        </a:p>
      </dgm:t>
    </dgm:pt>
    <dgm:pt modelId="{57A5E8CE-EF29-4E14-A869-A8D84CDA615C}">
      <dgm:prSet phldrT="[Texte]" custT="1"/>
      <dgm:spPr>
        <a:xfrm>
          <a:off x="1402570" y="218186"/>
          <a:ext cx="2911140" cy="909731"/>
        </a:xfrm>
        <a:prstGeom prst="rect">
          <a:avLst/>
        </a:prstGeom>
        <a:solidFill>
          <a:sysClr val="window" lastClr="FFFFFF">
            <a:alpha val="40000"/>
            <a:hueOff val="0"/>
            <a:satOff val="0"/>
            <a:lumOff val="0"/>
            <a:alphaOff val="0"/>
          </a:sysClr>
        </a:solidFill>
        <a:ln w="6350" cap="flat" cmpd="sng" algn="ctr">
          <a:solidFill>
            <a:srgbClr val="FFC000">
              <a:lumMod val="60000"/>
              <a:lumOff val="40000"/>
            </a:srgbClr>
          </a:solidFill>
          <a:prstDash val="solid"/>
          <a:miter lim="800000"/>
        </a:ln>
        <a:effectLst/>
      </dgm:spPr>
      <dgm:t>
        <a:bodyPr/>
        <a:lstStyle/>
        <a:p>
          <a:r>
            <a:rPr lang="fr-FR" sz="2400" dirty="0">
              <a:solidFill>
                <a:schemeClr val="tx2"/>
              </a:solidFill>
              <a:latin typeface="Calibri" panose="020F0502020204030204"/>
              <a:ea typeface="+mn-ea"/>
              <a:cs typeface="+mn-cs"/>
            </a:rPr>
            <a:t>S’assurer d’une cohérence des pratiques et de la prise en compte des innovations diagnostiques dans la prise en charge des personnes en s’appuyant sur une veille scientifique, technologique, clinique, réglementaire et éthique</a:t>
          </a:r>
        </a:p>
      </dgm:t>
    </dgm:pt>
    <dgm:pt modelId="{8022014A-330C-49A9-A41A-C8D5778F89E3}" type="parTrans" cxnId="{8B75FDDD-D72A-4ADD-A8ED-6D226C09046C}">
      <dgm:prSet/>
      <dgm:spPr/>
      <dgm:t>
        <a:bodyPr/>
        <a:lstStyle/>
        <a:p>
          <a:endParaRPr lang="fr-FR" sz="2400"/>
        </a:p>
      </dgm:t>
    </dgm:pt>
    <dgm:pt modelId="{8E68503F-BF4A-4583-8607-AF8F4902BB8E}" type="sibTrans" cxnId="{8B75FDDD-D72A-4ADD-A8ED-6D226C09046C}">
      <dgm:prSet/>
      <dgm:spPr/>
      <dgm:t>
        <a:bodyPr/>
        <a:lstStyle/>
        <a:p>
          <a:endParaRPr lang="fr-FR" sz="2400"/>
        </a:p>
      </dgm:t>
    </dgm:pt>
    <dgm:pt modelId="{A9F1920E-A070-4AEC-BBF2-7BB5A3BBB730}">
      <dgm:prSet phldrT="[Texte]" custT="1"/>
      <dgm:spPr>
        <a:xfrm>
          <a:off x="1402570" y="1363437"/>
          <a:ext cx="2911140" cy="909731"/>
        </a:xfrm>
        <a:prstGeom prst="rect">
          <a:avLst/>
        </a:prstGeom>
        <a:solidFill>
          <a:sysClr val="window" lastClr="FFFFFF">
            <a:alpha val="40000"/>
            <a:hueOff val="0"/>
            <a:satOff val="0"/>
            <a:lumOff val="0"/>
            <a:alphaOff val="0"/>
          </a:sysClr>
        </a:solidFill>
        <a:ln w="6350" cap="flat" cmpd="sng" algn="ctr">
          <a:solidFill>
            <a:srgbClr val="ED7D31">
              <a:lumMod val="60000"/>
              <a:lumOff val="40000"/>
            </a:srgbClr>
          </a:solidFill>
          <a:prstDash val="solid"/>
          <a:miter lim="800000"/>
        </a:ln>
        <a:effectLst/>
      </dgm:spPr>
      <dgm:t>
        <a:bodyPr/>
        <a:lstStyle/>
        <a:p>
          <a:r>
            <a:rPr lang="fr-FR" sz="2400" dirty="0">
              <a:solidFill>
                <a:schemeClr val="tx2"/>
              </a:solidFill>
              <a:latin typeface="Calibri" panose="020F0502020204030204"/>
              <a:ea typeface="+mn-ea"/>
              <a:cs typeface="+mn-cs"/>
            </a:rPr>
            <a:t>Permettre de produire des tableaux de bord annuels rendant compte notamment de l’évolution de l’errance et de l’impasse diagnostiques en France en s’appuyant sur la banque nationale de données maladies rares (BNDMR)</a:t>
          </a:r>
        </a:p>
      </dgm:t>
    </dgm:pt>
    <dgm:pt modelId="{055D005E-E572-4E66-8B61-F557DDACE0A7}" type="sibTrans" cxnId="{8C819CB8-F650-449D-9485-A5CB6DB11A5C}">
      <dgm:prSet/>
      <dgm:spPr/>
      <dgm:t>
        <a:bodyPr/>
        <a:lstStyle/>
        <a:p>
          <a:endParaRPr lang="fr-FR" sz="2400"/>
        </a:p>
      </dgm:t>
    </dgm:pt>
    <dgm:pt modelId="{BEDCFF78-88D7-4E72-BA1C-BC28C38B4038}" type="parTrans" cxnId="{8C819CB8-F650-449D-9485-A5CB6DB11A5C}">
      <dgm:prSet/>
      <dgm:spPr/>
      <dgm:t>
        <a:bodyPr/>
        <a:lstStyle/>
        <a:p>
          <a:endParaRPr lang="fr-FR" sz="2400"/>
        </a:p>
      </dgm:t>
    </dgm:pt>
    <dgm:pt modelId="{C6DC39BD-3703-48C8-8867-9325C3DB1D07}">
      <dgm:prSet phldrT="[Texte]" custT="1"/>
      <dgm:spPr>
        <a:xfrm>
          <a:off x="1402570" y="2508687"/>
          <a:ext cx="2911140" cy="909731"/>
        </a:xfrm>
        <a:prstGeom prst="rect">
          <a:avLst/>
        </a:prstGeom>
        <a:solidFill>
          <a:sysClr val="window" lastClr="FFFFFF">
            <a:alpha val="40000"/>
            <a:hueOff val="0"/>
            <a:satOff val="0"/>
            <a:lumOff val="0"/>
            <a:alphaOff val="0"/>
          </a:sysClr>
        </a:solidFill>
        <a:ln w="6350" cap="flat" cmpd="sng" algn="ctr">
          <a:solidFill>
            <a:srgbClr val="70AD47">
              <a:lumMod val="60000"/>
              <a:lumOff val="40000"/>
            </a:srgbClr>
          </a:solidFill>
          <a:prstDash val="solid"/>
          <a:miter lim="800000"/>
        </a:ln>
        <a:effectLst/>
      </dgm:spPr>
      <dgm:t>
        <a:bodyPr/>
        <a:lstStyle/>
        <a:p>
          <a:r>
            <a:rPr lang="fr-FR" sz="2400" dirty="0">
              <a:solidFill>
                <a:schemeClr val="tx2"/>
              </a:solidFill>
              <a:latin typeface="Calibri" panose="020F0502020204030204"/>
              <a:ea typeface="+mn-ea"/>
              <a:cs typeface="+mn-cs"/>
            </a:rPr>
            <a:t>Interagir avec les instances du PFMG 2025 et y être représenté</a:t>
          </a:r>
        </a:p>
      </dgm:t>
    </dgm:pt>
    <dgm:pt modelId="{DFF58CE4-C796-4580-95D1-57290B3FEFC7}" type="sibTrans" cxnId="{D1BA643B-B809-44ED-B0F7-2C51D5D84F7A}">
      <dgm:prSet/>
      <dgm:spPr/>
      <dgm:t>
        <a:bodyPr/>
        <a:lstStyle/>
        <a:p>
          <a:endParaRPr lang="fr-FR" sz="2400"/>
        </a:p>
      </dgm:t>
    </dgm:pt>
    <dgm:pt modelId="{58D02D77-C073-4D7F-865F-AF2C1387119E}" type="parTrans" cxnId="{D1BA643B-B809-44ED-B0F7-2C51D5D84F7A}">
      <dgm:prSet/>
      <dgm:spPr/>
      <dgm:t>
        <a:bodyPr/>
        <a:lstStyle/>
        <a:p>
          <a:endParaRPr lang="fr-FR" sz="2400"/>
        </a:p>
      </dgm:t>
    </dgm:pt>
    <dgm:pt modelId="{838D5F2B-555B-4EF9-A466-E40B95751F6C}" type="pres">
      <dgm:prSet presAssocID="{CD3B75E9-8E07-4249-838D-83537E4208CC}" presName="Name0" presStyleCnt="0">
        <dgm:presLayoutVars>
          <dgm:dir/>
          <dgm:resizeHandles val="exact"/>
        </dgm:presLayoutVars>
      </dgm:prSet>
      <dgm:spPr/>
    </dgm:pt>
    <dgm:pt modelId="{7AA48F9E-41EF-4666-A9E8-7F91BE4C2D9B}" type="pres">
      <dgm:prSet presAssocID="{57A5E8CE-EF29-4E14-A869-A8D84CDA615C}" presName="composite" presStyleCnt="0"/>
      <dgm:spPr/>
    </dgm:pt>
    <dgm:pt modelId="{F6002ACC-F7CD-4324-9190-A7736679C791}" type="pres">
      <dgm:prSet presAssocID="{57A5E8CE-EF29-4E14-A869-A8D84CDA615C}" presName="rect1" presStyleLbl="trAlignAcc1" presStyleIdx="0" presStyleCnt="3" custScaleY="220005">
        <dgm:presLayoutVars>
          <dgm:bulletEnabled val="1"/>
        </dgm:presLayoutVars>
      </dgm:prSet>
      <dgm:spPr/>
    </dgm:pt>
    <dgm:pt modelId="{6991BD73-0D6C-434A-86A1-52E984015F3E}" type="pres">
      <dgm:prSet presAssocID="{57A5E8CE-EF29-4E14-A869-A8D84CDA615C}" presName="rect2" presStyleLbl="fgImgPlace1" presStyleIdx="0" presStyleCnt="3"/>
      <dgm:spPr>
        <a:xfrm>
          <a:off x="1281273" y="86780"/>
          <a:ext cx="636812" cy="955218"/>
        </a:xfrm>
        <a:prstGeom prst="rect">
          <a:avLst/>
        </a:prstGeom>
        <a:solidFill>
          <a:srgbClr val="FFC000">
            <a:lumMod val="40000"/>
            <a:lumOff val="60000"/>
          </a:srgbClr>
        </a:solidFill>
        <a:ln w="12700" cap="flat" cmpd="sng" algn="ctr">
          <a:solidFill>
            <a:sysClr val="window" lastClr="FFFFFF">
              <a:hueOff val="0"/>
              <a:satOff val="0"/>
              <a:lumOff val="0"/>
              <a:alphaOff val="0"/>
            </a:sysClr>
          </a:solidFill>
          <a:prstDash val="solid"/>
          <a:miter lim="800000"/>
        </a:ln>
        <a:effectLst/>
      </dgm:spPr>
    </dgm:pt>
    <dgm:pt modelId="{0EDCB699-ED62-40BA-8CC9-A1DF73F9C537}" type="pres">
      <dgm:prSet presAssocID="{8E68503F-BF4A-4583-8607-AF8F4902BB8E}" presName="sibTrans" presStyleCnt="0"/>
      <dgm:spPr/>
    </dgm:pt>
    <dgm:pt modelId="{C7CEE452-8F36-48F4-AAD2-4064B51015E4}" type="pres">
      <dgm:prSet presAssocID="{A9F1920E-A070-4AEC-BBF2-7BB5A3BBB730}" presName="composite" presStyleCnt="0"/>
      <dgm:spPr/>
    </dgm:pt>
    <dgm:pt modelId="{25D4DB08-DC6A-44BA-AB3C-C424240F57C8}" type="pres">
      <dgm:prSet presAssocID="{A9F1920E-A070-4AEC-BBF2-7BB5A3BBB730}" presName="rect1" presStyleLbl="trAlignAcc1" presStyleIdx="1" presStyleCnt="3" custScaleY="208636">
        <dgm:presLayoutVars>
          <dgm:bulletEnabled val="1"/>
        </dgm:presLayoutVars>
      </dgm:prSet>
      <dgm:spPr/>
    </dgm:pt>
    <dgm:pt modelId="{C1228021-3AB4-49D0-BDDF-3A1E3CA5C641}" type="pres">
      <dgm:prSet presAssocID="{A9F1920E-A070-4AEC-BBF2-7BB5A3BBB730}" presName="rect2" presStyleLbl="fgImgPlace1" presStyleIdx="1" presStyleCnt="3"/>
      <dgm:spPr>
        <a:xfrm>
          <a:off x="1281273" y="1232031"/>
          <a:ext cx="636812" cy="955218"/>
        </a:xfrm>
        <a:prstGeom prst="rect">
          <a:avLst/>
        </a:prstGeom>
        <a:solidFill>
          <a:srgbClr val="ED7D31">
            <a:lumMod val="60000"/>
            <a:lumOff val="40000"/>
          </a:srgbClr>
        </a:solidFill>
        <a:ln w="12700" cap="flat" cmpd="sng" algn="ctr">
          <a:solidFill>
            <a:sysClr val="window" lastClr="FFFFFF">
              <a:hueOff val="0"/>
              <a:satOff val="0"/>
              <a:lumOff val="0"/>
              <a:alphaOff val="0"/>
            </a:sysClr>
          </a:solidFill>
          <a:prstDash val="solid"/>
          <a:miter lim="800000"/>
        </a:ln>
        <a:effectLst/>
      </dgm:spPr>
    </dgm:pt>
    <dgm:pt modelId="{59415493-CB02-40C9-929E-524A71FD9F36}" type="pres">
      <dgm:prSet presAssocID="{055D005E-E572-4E66-8B61-F557DDACE0A7}" presName="sibTrans" presStyleCnt="0"/>
      <dgm:spPr/>
    </dgm:pt>
    <dgm:pt modelId="{5E66899B-08DF-4E49-B6C8-DFD14F04133D}" type="pres">
      <dgm:prSet presAssocID="{C6DC39BD-3703-48C8-8867-9325C3DB1D07}" presName="composite" presStyleCnt="0"/>
      <dgm:spPr/>
    </dgm:pt>
    <dgm:pt modelId="{E7F4C7FB-D23A-47D4-A0D1-E343F486F87A}" type="pres">
      <dgm:prSet presAssocID="{C6DC39BD-3703-48C8-8867-9325C3DB1D07}" presName="rect1" presStyleLbl="trAlignAcc1" presStyleIdx="2" presStyleCnt="3">
        <dgm:presLayoutVars>
          <dgm:bulletEnabled val="1"/>
        </dgm:presLayoutVars>
      </dgm:prSet>
      <dgm:spPr/>
    </dgm:pt>
    <dgm:pt modelId="{C31EBB70-1DCA-484F-8D88-5968DBF4E641}" type="pres">
      <dgm:prSet presAssocID="{C6DC39BD-3703-48C8-8867-9325C3DB1D07}" presName="rect2" presStyleLbl="fgImgPlace1" presStyleIdx="2" presStyleCnt="3"/>
      <dgm:spPr>
        <a:xfrm>
          <a:off x="1281273" y="2377282"/>
          <a:ext cx="636812" cy="955218"/>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gm:spPr>
    </dgm:pt>
  </dgm:ptLst>
  <dgm:cxnLst>
    <dgm:cxn modelId="{3B06CE25-A40B-4F2F-A0D7-2A3E67D39C21}" type="presOf" srcId="{57A5E8CE-EF29-4E14-A869-A8D84CDA615C}" destId="{F6002ACC-F7CD-4324-9190-A7736679C791}" srcOrd="0" destOrd="0" presId="urn:microsoft.com/office/officeart/2008/layout/PictureStrips"/>
    <dgm:cxn modelId="{D1BA643B-B809-44ED-B0F7-2C51D5D84F7A}" srcId="{CD3B75E9-8E07-4249-838D-83537E4208CC}" destId="{C6DC39BD-3703-48C8-8867-9325C3DB1D07}" srcOrd="2" destOrd="0" parTransId="{58D02D77-C073-4D7F-865F-AF2C1387119E}" sibTransId="{DFF58CE4-C796-4580-95D1-57290B3FEFC7}"/>
    <dgm:cxn modelId="{D2C90743-905E-4427-B1DA-2268EF25BCF4}" type="presOf" srcId="{C6DC39BD-3703-48C8-8867-9325C3DB1D07}" destId="{E7F4C7FB-D23A-47D4-A0D1-E343F486F87A}" srcOrd="0" destOrd="0" presId="urn:microsoft.com/office/officeart/2008/layout/PictureStrips"/>
    <dgm:cxn modelId="{0D194058-290B-4B6D-90C5-C78C920A5BCC}" type="presOf" srcId="{A9F1920E-A070-4AEC-BBF2-7BB5A3BBB730}" destId="{25D4DB08-DC6A-44BA-AB3C-C424240F57C8}" srcOrd="0" destOrd="0" presId="urn:microsoft.com/office/officeart/2008/layout/PictureStrips"/>
    <dgm:cxn modelId="{3700A396-805F-44BD-AA75-8A18F46C628E}" type="presOf" srcId="{CD3B75E9-8E07-4249-838D-83537E4208CC}" destId="{838D5F2B-555B-4EF9-A466-E40B95751F6C}" srcOrd="0" destOrd="0" presId="urn:microsoft.com/office/officeart/2008/layout/PictureStrips"/>
    <dgm:cxn modelId="{8C819CB8-F650-449D-9485-A5CB6DB11A5C}" srcId="{CD3B75E9-8E07-4249-838D-83537E4208CC}" destId="{A9F1920E-A070-4AEC-BBF2-7BB5A3BBB730}" srcOrd="1" destOrd="0" parTransId="{BEDCFF78-88D7-4E72-BA1C-BC28C38B4038}" sibTransId="{055D005E-E572-4E66-8B61-F557DDACE0A7}"/>
    <dgm:cxn modelId="{8B75FDDD-D72A-4ADD-A8ED-6D226C09046C}" srcId="{CD3B75E9-8E07-4249-838D-83537E4208CC}" destId="{57A5E8CE-EF29-4E14-A869-A8D84CDA615C}" srcOrd="0" destOrd="0" parTransId="{8022014A-330C-49A9-A41A-C8D5778F89E3}" sibTransId="{8E68503F-BF4A-4583-8607-AF8F4902BB8E}"/>
    <dgm:cxn modelId="{F8BE2689-6A6B-4D37-9EE3-A59B6D97FA65}" type="presParOf" srcId="{838D5F2B-555B-4EF9-A466-E40B95751F6C}" destId="{7AA48F9E-41EF-4666-A9E8-7F91BE4C2D9B}" srcOrd="0" destOrd="0" presId="urn:microsoft.com/office/officeart/2008/layout/PictureStrips"/>
    <dgm:cxn modelId="{3F98E7CB-24ED-4D0B-B291-97BCC7D8179B}" type="presParOf" srcId="{7AA48F9E-41EF-4666-A9E8-7F91BE4C2D9B}" destId="{F6002ACC-F7CD-4324-9190-A7736679C791}" srcOrd="0" destOrd="0" presId="urn:microsoft.com/office/officeart/2008/layout/PictureStrips"/>
    <dgm:cxn modelId="{73430BC3-D0CB-4386-827C-EE2840B98CA6}" type="presParOf" srcId="{7AA48F9E-41EF-4666-A9E8-7F91BE4C2D9B}" destId="{6991BD73-0D6C-434A-86A1-52E984015F3E}" srcOrd="1" destOrd="0" presId="urn:microsoft.com/office/officeart/2008/layout/PictureStrips"/>
    <dgm:cxn modelId="{A416D649-918F-4E9E-9A3C-C41A22B607B3}" type="presParOf" srcId="{838D5F2B-555B-4EF9-A466-E40B95751F6C}" destId="{0EDCB699-ED62-40BA-8CC9-A1DF73F9C537}" srcOrd="1" destOrd="0" presId="urn:microsoft.com/office/officeart/2008/layout/PictureStrips"/>
    <dgm:cxn modelId="{65A4C630-05D9-4AB4-8414-F925BF41234C}" type="presParOf" srcId="{838D5F2B-555B-4EF9-A466-E40B95751F6C}" destId="{C7CEE452-8F36-48F4-AAD2-4064B51015E4}" srcOrd="2" destOrd="0" presId="urn:microsoft.com/office/officeart/2008/layout/PictureStrips"/>
    <dgm:cxn modelId="{15A0B78D-7AED-499E-A617-4F8D6EDD5200}" type="presParOf" srcId="{C7CEE452-8F36-48F4-AAD2-4064B51015E4}" destId="{25D4DB08-DC6A-44BA-AB3C-C424240F57C8}" srcOrd="0" destOrd="0" presId="urn:microsoft.com/office/officeart/2008/layout/PictureStrips"/>
    <dgm:cxn modelId="{D6765EF0-3243-44F8-B7BA-18A418406280}" type="presParOf" srcId="{C7CEE452-8F36-48F4-AAD2-4064B51015E4}" destId="{C1228021-3AB4-49D0-BDDF-3A1E3CA5C641}" srcOrd="1" destOrd="0" presId="urn:microsoft.com/office/officeart/2008/layout/PictureStrips"/>
    <dgm:cxn modelId="{5497B44A-F455-4C35-A49E-FD06C1E8E3AC}" type="presParOf" srcId="{838D5F2B-555B-4EF9-A466-E40B95751F6C}" destId="{59415493-CB02-40C9-929E-524A71FD9F36}" srcOrd="3" destOrd="0" presId="urn:microsoft.com/office/officeart/2008/layout/PictureStrips"/>
    <dgm:cxn modelId="{37399037-B176-4B07-9362-1BDA288E57C2}" type="presParOf" srcId="{838D5F2B-555B-4EF9-A466-E40B95751F6C}" destId="{5E66899B-08DF-4E49-B6C8-DFD14F04133D}" srcOrd="4" destOrd="0" presId="urn:microsoft.com/office/officeart/2008/layout/PictureStrips"/>
    <dgm:cxn modelId="{A4A280D7-9A92-4CE2-B9E5-4095A7CD2F3A}" type="presParOf" srcId="{5E66899B-08DF-4E49-B6C8-DFD14F04133D}" destId="{E7F4C7FB-D23A-47D4-A0D1-E343F486F87A}" srcOrd="0" destOrd="0" presId="urn:microsoft.com/office/officeart/2008/layout/PictureStrips"/>
    <dgm:cxn modelId="{26250879-2333-49B9-A361-F915D2E8D8C6}" type="presParOf" srcId="{5E66899B-08DF-4E49-B6C8-DFD14F04133D}" destId="{C31EBB70-1DCA-484F-8D88-5968DBF4E64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B9173-EBF1-4260-BC79-7C268F6A37B7}">
      <dsp:nvSpPr>
        <dsp:cNvPr id="0" name=""/>
        <dsp:cNvSpPr/>
      </dsp:nvSpPr>
      <dsp:spPr>
        <a:xfrm>
          <a:off x="0" y="1667809"/>
          <a:ext cx="11403846" cy="2223745"/>
        </a:xfrm>
        <a:prstGeom prst="notchedRightArrow">
          <a:avLst/>
        </a:prstGeom>
        <a:solidFill>
          <a:srgbClr val="5B9BD5">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8ECFA27-F315-4ED2-9B93-F96B8798E918}">
      <dsp:nvSpPr>
        <dsp:cNvPr id="0" name=""/>
        <dsp:cNvSpPr/>
      </dsp:nvSpPr>
      <dsp:spPr>
        <a:xfrm>
          <a:off x="5136" y="0"/>
          <a:ext cx="2470647" cy="2223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fr-FR" sz="1800" b="1" kern="1200" dirty="0">
              <a:solidFill>
                <a:schemeClr val="tx2"/>
              </a:solidFill>
              <a:latin typeface="Arial" panose="020B0604020202020204" pitchFamily="34" charset="0"/>
              <a:ea typeface="+mn-ea"/>
              <a:cs typeface="Arial" panose="020B0604020202020204" pitchFamily="34" charset="0"/>
            </a:rPr>
            <a:t>Novembre 2022</a:t>
          </a:r>
        </a:p>
        <a:p>
          <a:pPr marL="0" lvl="0" indent="0" algn="ctr" defTabSz="800100">
            <a:lnSpc>
              <a:spcPct val="90000"/>
            </a:lnSpc>
            <a:spcBef>
              <a:spcPct val="0"/>
            </a:spcBef>
            <a:spcAft>
              <a:spcPct val="35000"/>
            </a:spcAft>
            <a:buNone/>
          </a:pPr>
          <a:r>
            <a:rPr lang="fr-FR" sz="1800" b="0" kern="1200" dirty="0">
              <a:solidFill>
                <a:schemeClr val="tx2"/>
              </a:solidFill>
              <a:latin typeface="Arial" panose="020B0604020202020204" pitchFamily="34" charset="0"/>
              <a:ea typeface="+mn-ea"/>
              <a:cs typeface="Arial" panose="020B0604020202020204" pitchFamily="34" charset="0"/>
            </a:rPr>
            <a:t>- Saisine du HCSP et du HCERES pour évaluation du PNMR3</a:t>
          </a:r>
          <a:endParaRPr lang="fr-FR" sz="1800" kern="1200" dirty="0">
            <a:solidFill>
              <a:schemeClr val="tx2"/>
            </a:solidFill>
            <a:latin typeface="Arial" panose="020B0604020202020204" pitchFamily="34" charset="0"/>
            <a:ea typeface="+mn-ea"/>
            <a:cs typeface="Arial" panose="020B0604020202020204" pitchFamily="34" charset="0"/>
          </a:endParaRPr>
        </a:p>
      </dsp:txBody>
      <dsp:txXfrm>
        <a:off x="5136" y="0"/>
        <a:ext cx="2470647" cy="2223745"/>
      </dsp:txXfrm>
    </dsp:sp>
    <dsp:sp modelId="{F18993AB-9F6E-448C-97D9-1FB48D5BC6E3}">
      <dsp:nvSpPr>
        <dsp:cNvPr id="0" name=""/>
        <dsp:cNvSpPr/>
      </dsp:nvSpPr>
      <dsp:spPr>
        <a:xfrm>
          <a:off x="962492" y="2501713"/>
          <a:ext cx="555936" cy="555936"/>
        </a:xfrm>
        <a:prstGeom prst="ellipse">
          <a:avLst/>
        </a:prstGeom>
        <a:solidFill>
          <a:srgbClr val="00B050"/>
        </a:solidFill>
        <a:ln w="285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4F435E-5F72-455A-92D2-57E03B43FF73}">
      <dsp:nvSpPr>
        <dsp:cNvPr id="0" name=""/>
        <dsp:cNvSpPr/>
      </dsp:nvSpPr>
      <dsp:spPr>
        <a:xfrm>
          <a:off x="2599316" y="3335618"/>
          <a:ext cx="2470647" cy="2223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FR" sz="1600" b="1" kern="1200" dirty="0">
              <a:solidFill>
                <a:schemeClr val="tx2"/>
              </a:solidFill>
              <a:latin typeface="Arial" panose="020B0604020202020204" pitchFamily="34" charset="0"/>
              <a:ea typeface="+mn-ea"/>
              <a:cs typeface="Arial" panose="020B0604020202020204" pitchFamily="34" charset="0"/>
            </a:rPr>
            <a:t>Année 2023</a:t>
          </a:r>
        </a:p>
        <a:p>
          <a:pPr marL="0" lvl="0" indent="0" algn="ctr" defTabSz="711200">
            <a:lnSpc>
              <a:spcPct val="90000"/>
            </a:lnSpc>
            <a:spcBef>
              <a:spcPct val="0"/>
            </a:spcBef>
            <a:spcAft>
              <a:spcPct val="35000"/>
            </a:spcAft>
            <a:buNone/>
          </a:pPr>
          <a:r>
            <a:rPr lang="fr-FR" sz="1600" b="0" kern="1200" dirty="0">
              <a:solidFill>
                <a:schemeClr val="tx2"/>
              </a:solidFill>
              <a:latin typeface="Arial" panose="020B0604020202020204" pitchFamily="34" charset="0"/>
              <a:ea typeface="+mn-ea"/>
              <a:cs typeface="Arial" panose="020B0604020202020204" pitchFamily="34" charset="0"/>
            </a:rPr>
            <a:t>- Mise en place d’un comité mixte soin et recherches (experts) </a:t>
          </a:r>
        </a:p>
        <a:p>
          <a:pPr marL="0" lvl="0" indent="0" algn="ctr" defTabSz="711200">
            <a:lnSpc>
              <a:spcPct val="90000"/>
            </a:lnSpc>
            <a:spcBef>
              <a:spcPct val="0"/>
            </a:spcBef>
            <a:spcAft>
              <a:spcPct val="35000"/>
            </a:spcAft>
            <a:buNone/>
          </a:pPr>
          <a:r>
            <a:rPr lang="fr-FR" sz="1600" b="0" kern="1200" dirty="0">
              <a:solidFill>
                <a:schemeClr val="tx2"/>
              </a:solidFill>
              <a:latin typeface="Arial" panose="020B0604020202020204" pitchFamily="34" charset="0"/>
              <a:ea typeface="+mn-ea"/>
              <a:cs typeface="Arial" panose="020B0604020202020204" pitchFamily="34" charset="0"/>
            </a:rPr>
            <a:t>- Réunions des groupes de travail pour l’évaluation du PNMR3</a:t>
          </a:r>
        </a:p>
      </dsp:txBody>
      <dsp:txXfrm>
        <a:off x="2599316" y="3335618"/>
        <a:ext cx="2470647" cy="2223745"/>
      </dsp:txXfrm>
    </dsp:sp>
    <dsp:sp modelId="{25F68412-02FB-4131-8569-1A7E08EBD2F1}">
      <dsp:nvSpPr>
        <dsp:cNvPr id="0" name=""/>
        <dsp:cNvSpPr/>
      </dsp:nvSpPr>
      <dsp:spPr>
        <a:xfrm>
          <a:off x="3556672" y="2501713"/>
          <a:ext cx="555936" cy="555936"/>
        </a:xfrm>
        <a:prstGeom prst="ellipse">
          <a:avLst/>
        </a:prstGeom>
        <a:solidFill>
          <a:srgbClr val="00B050"/>
        </a:solidFill>
        <a:ln w="285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813622-8DC2-4E83-9353-00EB2439E9E7}">
      <dsp:nvSpPr>
        <dsp:cNvPr id="0" name=""/>
        <dsp:cNvSpPr/>
      </dsp:nvSpPr>
      <dsp:spPr>
        <a:xfrm>
          <a:off x="5193496" y="0"/>
          <a:ext cx="2470647" cy="2223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fr-FR" sz="1800" b="1" kern="1200" dirty="0">
              <a:solidFill>
                <a:schemeClr val="tx2"/>
              </a:solidFill>
              <a:latin typeface="Arial" panose="020B0604020202020204" pitchFamily="34" charset="0"/>
              <a:ea typeface="+mn-ea"/>
              <a:cs typeface="Arial" panose="020B0604020202020204" pitchFamily="34" charset="0"/>
            </a:rPr>
            <a:t>Dernier semestre 2023</a:t>
          </a:r>
        </a:p>
        <a:p>
          <a:pPr marL="0" lvl="0" indent="0" algn="ctr" defTabSz="800100">
            <a:lnSpc>
              <a:spcPct val="90000"/>
            </a:lnSpc>
            <a:spcBef>
              <a:spcPct val="0"/>
            </a:spcBef>
            <a:spcAft>
              <a:spcPct val="35000"/>
            </a:spcAft>
            <a:buNone/>
          </a:pPr>
          <a:r>
            <a:rPr lang="fr-FR" sz="1800" b="0" kern="1200" dirty="0">
              <a:solidFill>
                <a:schemeClr val="tx2"/>
              </a:solidFill>
              <a:latin typeface="Arial" panose="020B0604020202020204" pitchFamily="34" charset="0"/>
              <a:ea typeface="+mn-ea"/>
              <a:cs typeface="Arial" panose="020B0604020202020204" pitchFamily="34" charset="0"/>
            </a:rPr>
            <a:t>- Remise du rapport conjoint d’évaluation du PNMR3 par le HCSP et le HCERES</a:t>
          </a:r>
        </a:p>
      </dsp:txBody>
      <dsp:txXfrm>
        <a:off x="5193496" y="0"/>
        <a:ext cx="2470647" cy="2223745"/>
      </dsp:txXfrm>
    </dsp:sp>
    <dsp:sp modelId="{AEF53546-7AFA-4655-9A38-ACF4B5B8288F}">
      <dsp:nvSpPr>
        <dsp:cNvPr id="0" name=""/>
        <dsp:cNvSpPr/>
      </dsp:nvSpPr>
      <dsp:spPr>
        <a:xfrm>
          <a:off x="6150852" y="2501713"/>
          <a:ext cx="555936" cy="555936"/>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4CB9A2-5132-410D-A9FD-37D260C190CE}">
      <dsp:nvSpPr>
        <dsp:cNvPr id="0" name=""/>
        <dsp:cNvSpPr/>
      </dsp:nvSpPr>
      <dsp:spPr>
        <a:xfrm>
          <a:off x="7891370" y="3316049"/>
          <a:ext cx="2470647" cy="2223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fr-FR" sz="1800" b="1" kern="1200" dirty="0">
              <a:solidFill>
                <a:schemeClr val="tx2"/>
              </a:solidFill>
              <a:latin typeface="Arial" panose="020B0604020202020204" pitchFamily="34" charset="0"/>
              <a:ea typeface="+mn-ea"/>
              <a:cs typeface="Arial" panose="020B0604020202020204" pitchFamily="34" charset="0"/>
            </a:rPr>
            <a:t>Début 2024</a:t>
          </a:r>
        </a:p>
        <a:p>
          <a:pPr marL="0" lvl="0" indent="0" algn="ctr" defTabSz="800100">
            <a:lnSpc>
              <a:spcPct val="90000"/>
            </a:lnSpc>
            <a:spcBef>
              <a:spcPct val="0"/>
            </a:spcBef>
            <a:spcAft>
              <a:spcPct val="35000"/>
            </a:spcAft>
            <a:buNone/>
          </a:pPr>
          <a:r>
            <a:rPr lang="fr-FR" sz="1800" b="0" i="0" kern="1200" dirty="0">
              <a:solidFill>
                <a:schemeClr val="tx2"/>
              </a:solidFill>
              <a:latin typeface="Arial" panose="020B0604020202020204" pitchFamily="34" charset="0"/>
              <a:ea typeface="+mn-ea"/>
              <a:cs typeface="Arial" panose="020B0604020202020204" pitchFamily="34" charset="0"/>
            </a:rPr>
            <a:t>- </a:t>
          </a:r>
          <a:r>
            <a:rPr lang="fr-FR" sz="1800" b="0" i="1" kern="1200" dirty="0">
              <a:solidFill>
                <a:schemeClr val="tx2"/>
              </a:solidFill>
              <a:latin typeface="Arial" panose="020B0604020202020204" pitchFamily="34" charset="0"/>
              <a:ea typeface="+mn-ea"/>
              <a:cs typeface="Arial" panose="020B0604020202020204" pitchFamily="34" charset="0"/>
            </a:rPr>
            <a:t>Lancement du PNMR4</a:t>
          </a:r>
        </a:p>
      </dsp:txBody>
      <dsp:txXfrm>
        <a:off x="7891370" y="3316049"/>
        <a:ext cx="2470647" cy="2223745"/>
      </dsp:txXfrm>
    </dsp:sp>
    <dsp:sp modelId="{80319ABD-64B5-43B6-B988-F374E11240C8}">
      <dsp:nvSpPr>
        <dsp:cNvPr id="0" name=""/>
        <dsp:cNvSpPr/>
      </dsp:nvSpPr>
      <dsp:spPr>
        <a:xfrm>
          <a:off x="8745032" y="2501713"/>
          <a:ext cx="555936" cy="555936"/>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4BB14-FF9B-4161-AFD9-C330EBFD11F4}">
      <dsp:nvSpPr>
        <dsp:cNvPr id="0" name=""/>
        <dsp:cNvSpPr/>
      </dsp:nvSpPr>
      <dsp:spPr>
        <a:xfrm>
          <a:off x="927972" y="348505"/>
          <a:ext cx="2437695" cy="4018350"/>
        </a:xfrm>
        <a:prstGeom prst="ellipse">
          <a:avLst/>
        </a:prstGeom>
        <a:solidFill>
          <a:srgbClr val="FFE1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2"/>
              </a:solidFill>
            </a:rPr>
            <a:t>Rendre les parcours du diagnostic</a:t>
          </a:r>
        </a:p>
        <a:p>
          <a:pPr marL="0" lvl="0" indent="0" algn="ctr" defTabSz="889000">
            <a:lnSpc>
              <a:spcPct val="90000"/>
            </a:lnSpc>
            <a:spcBef>
              <a:spcPct val="0"/>
            </a:spcBef>
            <a:spcAft>
              <a:spcPct val="35000"/>
            </a:spcAft>
            <a:buNone/>
          </a:pPr>
          <a:r>
            <a:rPr lang="fr-FR" sz="2000" b="1" kern="1200" dirty="0">
              <a:solidFill>
                <a:schemeClr val="tx2"/>
              </a:solidFill>
            </a:rPr>
            <a:t>+ lisibles pour les personnes malades et leurs aidants</a:t>
          </a:r>
        </a:p>
      </dsp:txBody>
      <dsp:txXfrm>
        <a:off x="1284964" y="936979"/>
        <a:ext cx="1723711" cy="28414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B9173-EBF1-4260-BC79-7C268F6A37B7}">
      <dsp:nvSpPr>
        <dsp:cNvPr id="0" name=""/>
        <dsp:cNvSpPr/>
      </dsp:nvSpPr>
      <dsp:spPr>
        <a:xfrm>
          <a:off x="0" y="1688056"/>
          <a:ext cx="11458275" cy="2250742"/>
        </a:xfrm>
        <a:prstGeom prst="notchedRightArrow">
          <a:avLst/>
        </a:prstGeom>
        <a:solidFill>
          <a:srgbClr val="5B9BD5">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8ECFA27-F315-4ED2-9B93-F96B8798E918}">
      <dsp:nvSpPr>
        <dsp:cNvPr id="0" name=""/>
        <dsp:cNvSpPr/>
      </dsp:nvSpPr>
      <dsp:spPr>
        <a:xfrm>
          <a:off x="1798" y="0"/>
          <a:ext cx="2150105" cy="225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FR" sz="1600" b="1" kern="1200" dirty="0">
              <a:solidFill>
                <a:schemeClr val="tx2"/>
              </a:solidFill>
              <a:latin typeface="Arial" panose="020B0604020202020204" pitchFamily="34" charset="0"/>
              <a:ea typeface="+mn-ea"/>
              <a:cs typeface="Arial" panose="020B0604020202020204" pitchFamily="34" charset="0"/>
            </a:rPr>
            <a:t>Mars 2023</a:t>
          </a:r>
        </a:p>
        <a:p>
          <a:pPr marL="0" lvl="0" indent="0" algn="ctr" defTabSz="711200">
            <a:lnSpc>
              <a:spcPct val="90000"/>
            </a:lnSpc>
            <a:spcBef>
              <a:spcPct val="0"/>
            </a:spcBef>
            <a:spcAft>
              <a:spcPct val="35000"/>
            </a:spcAft>
            <a:buNone/>
          </a:pPr>
          <a:r>
            <a:rPr lang="fr-FR" sz="1600" b="0" kern="1200" dirty="0">
              <a:solidFill>
                <a:schemeClr val="tx2"/>
              </a:solidFill>
              <a:latin typeface="Arial" panose="020B0604020202020204" pitchFamily="34" charset="0"/>
              <a:ea typeface="+mn-ea"/>
              <a:cs typeface="Arial" panose="020B0604020202020204" pitchFamily="34" charset="0"/>
            </a:rPr>
            <a:t>- Financement des CRMR et CRC labellisés </a:t>
          </a:r>
          <a:r>
            <a:rPr lang="fr-FR" sz="1600" b="0" kern="1200" dirty="0">
              <a:solidFill>
                <a:schemeClr val="bg2"/>
              </a:solidFill>
              <a:latin typeface="Arial" panose="020B0604020202020204" pitchFamily="34" charset="0"/>
              <a:ea typeface="+mn-ea"/>
              <a:cs typeface="Arial" panose="020B0604020202020204" pitchFamily="34" charset="0"/>
            </a:rPr>
            <a:t>en 2017 en C1 2023</a:t>
          </a:r>
        </a:p>
        <a:p>
          <a:pPr marL="0" lvl="0" indent="0" algn="ctr" defTabSz="711200">
            <a:lnSpc>
              <a:spcPct val="90000"/>
            </a:lnSpc>
            <a:spcBef>
              <a:spcPct val="0"/>
            </a:spcBef>
            <a:spcAft>
              <a:spcPct val="35000"/>
            </a:spcAft>
            <a:buNone/>
          </a:pPr>
          <a:r>
            <a:rPr lang="fr-FR" sz="1600" kern="1200" dirty="0">
              <a:solidFill>
                <a:schemeClr val="tx2"/>
              </a:solidFill>
              <a:latin typeface="Arial" panose="020B0604020202020204" pitchFamily="34" charset="0"/>
              <a:ea typeface="+mn-ea"/>
              <a:cs typeface="Arial" panose="020B0604020202020204" pitchFamily="34" charset="0"/>
            </a:rPr>
            <a:t>- Décision finale du jury de labellisation sur les candidatures retenues fin mars 2023</a:t>
          </a:r>
        </a:p>
      </dsp:txBody>
      <dsp:txXfrm>
        <a:off x="1798" y="0"/>
        <a:ext cx="2150105" cy="2250742"/>
      </dsp:txXfrm>
    </dsp:sp>
    <dsp:sp modelId="{F18993AB-9F6E-448C-97D9-1FB48D5BC6E3}">
      <dsp:nvSpPr>
        <dsp:cNvPr id="0" name=""/>
        <dsp:cNvSpPr/>
      </dsp:nvSpPr>
      <dsp:spPr>
        <a:xfrm>
          <a:off x="795508" y="2532084"/>
          <a:ext cx="562685" cy="562685"/>
        </a:xfrm>
        <a:prstGeom prst="ellipse">
          <a:avLst/>
        </a:prstGeom>
        <a:solidFill>
          <a:srgbClr val="00B050"/>
        </a:solidFill>
        <a:ln w="285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4F435E-5F72-455A-92D2-57E03B43FF73}">
      <dsp:nvSpPr>
        <dsp:cNvPr id="0" name=""/>
        <dsp:cNvSpPr/>
      </dsp:nvSpPr>
      <dsp:spPr>
        <a:xfrm>
          <a:off x="2259408" y="3376112"/>
          <a:ext cx="3188928" cy="225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FR" sz="1600" b="1" kern="1200" dirty="0">
              <a:solidFill>
                <a:schemeClr val="tx2"/>
              </a:solidFill>
              <a:latin typeface="Arial" panose="020B0604020202020204" pitchFamily="34" charset="0"/>
              <a:ea typeface="+mn-ea"/>
              <a:cs typeface="Arial" panose="020B0604020202020204" pitchFamily="34" charset="0"/>
            </a:rPr>
            <a:t>Eté 2023</a:t>
          </a:r>
        </a:p>
        <a:p>
          <a:pPr marL="0" lvl="0" indent="0" algn="ctr" defTabSz="711200">
            <a:lnSpc>
              <a:spcPct val="90000"/>
            </a:lnSpc>
            <a:spcBef>
              <a:spcPct val="0"/>
            </a:spcBef>
            <a:spcAft>
              <a:spcPct val="35000"/>
            </a:spcAft>
            <a:buNone/>
          </a:pPr>
          <a:r>
            <a:rPr lang="fr-FR" sz="1600" b="0" kern="1200" dirty="0">
              <a:solidFill>
                <a:schemeClr val="tx2"/>
              </a:solidFill>
              <a:latin typeface="Arial" panose="020B0604020202020204" pitchFamily="34" charset="0"/>
              <a:ea typeface="+mn-ea"/>
              <a:cs typeface="Arial" panose="020B0604020202020204" pitchFamily="34" charset="0"/>
            </a:rPr>
            <a:t>- Validation des candidatures de CRMR par la DGOS, la DGS et la DGRI</a:t>
          </a:r>
        </a:p>
        <a:p>
          <a:pPr marL="0" lvl="0" indent="0" algn="ctr" defTabSz="711200">
            <a:lnSpc>
              <a:spcPct val="90000"/>
            </a:lnSpc>
            <a:spcBef>
              <a:spcPct val="0"/>
            </a:spcBef>
            <a:spcAft>
              <a:spcPct val="35000"/>
            </a:spcAft>
            <a:buNone/>
          </a:pPr>
          <a:r>
            <a:rPr lang="fr-FR" sz="1600" b="0" kern="1200" dirty="0">
              <a:solidFill>
                <a:schemeClr val="tx2"/>
              </a:solidFill>
              <a:latin typeface="Arial" panose="020B0604020202020204" pitchFamily="34" charset="0"/>
              <a:ea typeface="+mn-ea"/>
              <a:cs typeface="Arial" panose="020B0604020202020204" pitchFamily="34" charset="0"/>
            </a:rPr>
            <a:t>- Préparation et publication de l'arrêté de labellisation signé des ministres chargés de la santé, de l'enseignement supérieur et de la recherche</a:t>
          </a:r>
        </a:p>
      </dsp:txBody>
      <dsp:txXfrm>
        <a:off x="2259408" y="3376112"/>
        <a:ext cx="3188928" cy="2250742"/>
      </dsp:txXfrm>
    </dsp:sp>
    <dsp:sp modelId="{25F68412-02FB-4131-8569-1A7E08EBD2F1}">
      <dsp:nvSpPr>
        <dsp:cNvPr id="0" name=""/>
        <dsp:cNvSpPr/>
      </dsp:nvSpPr>
      <dsp:spPr>
        <a:xfrm>
          <a:off x="3572530" y="2532084"/>
          <a:ext cx="562685" cy="562685"/>
        </a:xfrm>
        <a:prstGeom prst="ellipse">
          <a:avLst/>
        </a:prstGeom>
        <a:solidFill>
          <a:srgbClr val="00B050"/>
        </a:solidFill>
        <a:ln w="285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813622-8DC2-4E83-9353-00EB2439E9E7}">
      <dsp:nvSpPr>
        <dsp:cNvPr id="0" name=""/>
        <dsp:cNvSpPr/>
      </dsp:nvSpPr>
      <dsp:spPr>
        <a:xfrm>
          <a:off x="5555842" y="0"/>
          <a:ext cx="2150105" cy="225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FR" sz="1600" b="1" kern="1200" dirty="0">
              <a:solidFill>
                <a:schemeClr val="tx2"/>
              </a:solidFill>
              <a:latin typeface="Arial" panose="020B0604020202020204" pitchFamily="34" charset="0"/>
              <a:ea typeface="+mn-ea"/>
              <a:cs typeface="Arial" panose="020B0604020202020204" pitchFamily="34" charset="0"/>
            </a:rPr>
            <a:t>Dernier trimestre 2023</a:t>
          </a:r>
        </a:p>
        <a:p>
          <a:pPr marL="0" lvl="0" indent="0" algn="ctr" defTabSz="711200">
            <a:lnSpc>
              <a:spcPct val="90000"/>
            </a:lnSpc>
            <a:spcBef>
              <a:spcPct val="0"/>
            </a:spcBef>
            <a:spcAft>
              <a:spcPct val="35000"/>
            </a:spcAft>
            <a:buNone/>
          </a:pPr>
          <a:r>
            <a:rPr lang="fr-FR" sz="1600" b="0" kern="1200" dirty="0">
              <a:solidFill>
                <a:schemeClr val="tx2"/>
              </a:solidFill>
              <a:latin typeface="Arial" panose="020B0604020202020204" pitchFamily="34" charset="0"/>
              <a:ea typeface="+mn-ea"/>
              <a:cs typeface="Arial" panose="020B0604020202020204" pitchFamily="34" charset="0"/>
            </a:rPr>
            <a:t>- Priorisation d'une mesure nouvelle pour l’ONDAM 2024 pour revalorisation des MIG dédiées aux CRMR</a:t>
          </a:r>
        </a:p>
      </dsp:txBody>
      <dsp:txXfrm>
        <a:off x="5555842" y="0"/>
        <a:ext cx="2150105" cy="2250742"/>
      </dsp:txXfrm>
    </dsp:sp>
    <dsp:sp modelId="{AEF53546-7AFA-4655-9A38-ACF4B5B8288F}">
      <dsp:nvSpPr>
        <dsp:cNvPr id="0" name=""/>
        <dsp:cNvSpPr/>
      </dsp:nvSpPr>
      <dsp:spPr>
        <a:xfrm>
          <a:off x="6349552" y="2532084"/>
          <a:ext cx="562685" cy="562685"/>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4CB9A2-5132-410D-A9FD-37D260C190CE}">
      <dsp:nvSpPr>
        <dsp:cNvPr id="0" name=""/>
        <dsp:cNvSpPr/>
      </dsp:nvSpPr>
      <dsp:spPr>
        <a:xfrm>
          <a:off x="7813452" y="3376112"/>
          <a:ext cx="2497196" cy="225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FR" sz="1600" b="1" kern="1200" dirty="0">
              <a:solidFill>
                <a:schemeClr val="tx2"/>
              </a:solidFill>
              <a:latin typeface="Arial" panose="020B0604020202020204" pitchFamily="34" charset="0"/>
              <a:ea typeface="+mn-ea"/>
              <a:cs typeface="Arial" panose="020B0604020202020204" pitchFamily="34" charset="0"/>
            </a:rPr>
            <a:t>Début 2024</a:t>
          </a:r>
        </a:p>
        <a:p>
          <a:pPr marL="0" lvl="0" indent="0" algn="ctr" defTabSz="711200">
            <a:lnSpc>
              <a:spcPct val="90000"/>
            </a:lnSpc>
            <a:spcBef>
              <a:spcPct val="0"/>
            </a:spcBef>
            <a:spcAft>
              <a:spcPct val="35000"/>
            </a:spcAft>
            <a:buNone/>
          </a:pPr>
          <a:r>
            <a:rPr lang="fr-FR" sz="1600" b="0" i="0" kern="1200" dirty="0">
              <a:solidFill>
                <a:schemeClr val="tx2"/>
              </a:solidFill>
              <a:latin typeface="Arial" panose="020B0604020202020204" pitchFamily="34" charset="0"/>
              <a:ea typeface="+mn-ea"/>
              <a:cs typeface="Arial" panose="020B0604020202020204" pitchFamily="34" charset="0"/>
            </a:rPr>
            <a:t>- Financement des nouveaux CRMR et CRC labellisés en 2023 en </a:t>
          </a:r>
          <a:r>
            <a:rPr lang="fr-FR" sz="1600" b="0" i="0" kern="1200" dirty="0">
              <a:solidFill>
                <a:schemeClr val="bg2"/>
              </a:solidFill>
              <a:latin typeface="Arial" panose="020B0604020202020204" pitchFamily="34" charset="0"/>
              <a:ea typeface="+mn-ea"/>
              <a:cs typeface="Arial" panose="020B0604020202020204" pitchFamily="34" charset="0"/>
            </a:rPr>
            <a:t>C1 2024 avec </a:t>
          </a:r>
          <a:r>
            <a:rPr lang="fr-FR" sz="1600" b="0" i="0" kern="1200" dirty="0">
              <a:solidFill>
                <a:schemeClr val="tx2"/>
              </a:solidFill>
              <a:latin typeface="Arial" panose="020B0604020202020204" pitchFamily="34" charset="0"/>
              <a:ea typeface="+mn-ea"/>
              <a:cs typeface="Arial" panose="020B0604020202020204" pitchFamily="34" charset="0"/>
            </a:rPr>
            <a:t>application de la réforme de la part variable</a:t>
          </a:r>
        </a:p>
        <a:p>
          <a:pPr marL="0" lvl="0" indent="0" algn="ctr" defTabSz="711200">
            <a:lnSpc>
              <a:spcPct val="90000"/>
            </a:lnSpc>
            <a:spcBef>
              <a:spcPct val="0"/>
            </a:spcBef>
            <a:spcAft>
              <a:spcPct val="35000"/>
            </a:spcAft>
            <a:buNone/>
          </a:pPr>
          <a:r>
            <a:rPr lang="fr-FR" sz="1600" b="0" i="0" kern="1200" dirty="0">
              <a:solidFill>
                <a:schemeClr val="tx2"/>
              </a:solidFill>
              <a:latin typeface="Arial" panose="020B0604020202020204" pitchFamily="34" charset="0"/>
              <a:ea typeface="+mn-ea"/>
              <a:cs typeface="Arial" panose="020B0604020202020204" pitchFamily="34" charset="0"/>
            </a:rPr>
            <a:t>- </a:t>
          </a:r>
          <a:r>
            <a:rPr lang="fr-FR" sz="1600" b="0" i="1" kern="1200" dirty="0">
              <a:solidFill>
                <a:schemeClr val="tx2"/>
              </a:solidFill>
              <a:latin typeface="Arial" panose="020B0604020202020204" pitchFamily="34" charset="0"/>
              <a:ea typeface="+mn-ea"/>
              <a:cs typeface="Arial" panose="020B0604020202020204" pitchFamily="34" charset="0"/>
            </a:rPr>
            <a:t>Lancement du PNMR4</a:t>
          </a:r>
        </a:p>
      </dsp:txBody>
      <dsp:txXfrm>
        <a:off x="7813452" y="3376112"/>
        <a:ext cx="2497196" cy="2250742"/>
      </dsp:txXfrm>
    </dsp:sp>
    <dsp:sp modelId="{80319ABD-64B5-43B6-B988-F374E11240C8}">
      <dsp:nvSpPr>
        <dsp:cNvPr id="0" name=""/>
        <dsp:cNvSpPr/>
      </dsp:nvSpPr>
      <dsp:spPr>
        <a:xfrm>
          <a:off x="8780708" y="2532084"/>
          <a:ext cx="562685" cy="562685"/>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E499D-FD4D-42C2-B4BB-E5B2E199DFBF}">
      <dsp:nvSpPr>
        <dsp:cNvPr id="0" name=""/>
        <dsp:cNvSpPr/>
      </dsp:nvSpPr>
      <dsp:spPr>
        <a:xfrm>
          <a:off x="1260391" y="13792"/>
          <a:ext cx="717194" cy="717194"/>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fr-FR" sz="700" b="1" kern="1200" dirty="0"/>
            <a:t>Recherche</a:t>
          </a:r>
        </a:p>
      </dsp:txBody>
      <dsp:txXfrm>
        <a:off x="1343144" y="110337"/>
        <a:ext cx="551688" cy="227571"/>
      </dsp:txXfrm>
    </dsp:sp>
    <dsp:sp modelId="{984470DC-538E-4415-9AFD-AB4F8BCD702E}">
      <dsp:nvSpPr>
        <dsp:cNvPr id="0" name=""/>
        <dsp:cNvSpPr/>
      </dsp:nvSpPr>
      <dsp:spPr>
        <a:xfrm>
          <a:off x="1577611" y="331012"/>
          <a:ext cx="717194" cy="717194"/>
        </a:xfrm>
        <a:prstGeom prst="ellipse">
          <a:avLst/>
        </a:prstGeom>
        <a:solidFill>
          <a:schemeClr val="accent2">
            <a:alpha val="50000"/>
            <a:hueOff val="-3797645"/>
            <a:satOff val="17887"/>
            <a:lumOff val="8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fr-FR" sz="700" b="1" kern="1200" dirty="0"/>
            <a:t>Datas</a:t>
          </a:r>
        </a:p>
      </dsp:txBody>
      <dsp:txXfrm>
        <a:off x="1963793" y="413766"/>
        <a:ext cx="275844" cy="551688"/>
      </dsp:txXfrm>
    </dsp:sp>
    <dsp:sp modelId="{DDF6EA99-3EA4-46D9-BEC2-6090178BF4FD}">
      <dsp:nvSpPr>
        <dsp:cNvPr id="0" name=""/>
        <dsp:cNvSpPr/>
      </dsp:nvSpPr>
      <dsp:spPr>
        <a:xfrm>
          <a:off x="1260391" y="648233"/>
          <a:ext cx="717194" cy="717194"/>
        </a:xfrm>
        <a:prstGeom prst="ellipse">
          <a:avLst/>
        </a:prstGeom>
        <a:solidFill>
          <a:schemeClr val="accent2">
            <a:alpha val="50000"/>
            <a:hueOff val="-7595291"/>
            <a:satOff val="35774"/>
            <a:lumOff val="1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fr-FR" sz="700" b="1" kern="1200" dirty="0"/>
            <a:t>Territoires et Europe</a:t>
          </a:r>
        </a:p>
      </dsp:txBody>
      <dsp:txXfrm>
        <a:off x="1343144" y="1041311"/>
        <a:ext cx="551688" cy="227571"/>
      </dsp:txXfrm>
    </dsp:sp>
    <dsp:sp modelId="{4BFAF974-5F57-435C-992A-79E8E88C95DC}">
      <dsp:nvSpPr>
        <dsp:cNvPr id="0" name=""/>
        <dsp:cNvSpPr/>
      </dsp:nvSpPr>
      <dsp:spPr>
        <a:xfrm>
          <a:off x="943170" y="331012"/>
          <a:ext cx="717194" cy="717194"/>
        </a:xfrm>
        <a:prstGeom prst="ellipse">
          <a:avLst/>
        </a:prstGeom>
        <a:solidFill>
          <a:schemeClr val="accent2">
            <a:alpha val="50000"/>
            <a:hueOff val="-11392936"/>
            <a:satOff val="53661"/>
            <a:lumOff val="2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fr-FR" sz="700" b="1" kern="1200" dirty="0"/>
            <a:t>Soins</a:t>
          </a:r>
        </a:p>
      </dsp:txBody>
      <dsp:txXfrm>
        <a:off x="998339" y="413766"/>
        <a:ext cx="275844" cy="5516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02ACC-F7CD-4324-9190-A7736679C791}">
      <dsp:nvSpPr>
        <dsp:cNvPr id="0" name=""/>
        <dsp:cNvSpPr/>
      </dsp:nvSpPr>
      <dsp:spPr>
        <a:xfrm>
          <a:off x="208124" y="154533"/>
          <a:ext cx="4949910" cy="3403140"/>
        </a:xfrm>
        <a:prstGeom prst="rect">
          <a:avLst/>
        </a:prstGeom>
        <a:solidFill>
          <a:sysClr val="window" lastClr="FFFFFF">
            <a:alpha val="40000"/>
            <a:hueOff val="0"/>
            <a:satOff val="0"/>
            <a:lumOff val="0"/>
            <a:alphaOff val="0"/>
          </a:sysClr>
        </a:solidFill>
        <a:ln w="6350" cap="flat" cmpd="sng" algn="ctr">
          <a:solidFill>
            <a:srgbClr val="FFC000">
              <a:lumMod val="60000"/>
              <a:lumOff val="4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7731"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dirty="0">
              <a:solidFill>
                <a:schemeClr val="tx2"/>
              </a:solidFill>
              <a:latin typeface="Calibri" panose="020F0502020204030204"/>
              <a:ea typeface="+mn-ea"/>
              <a:cs typeface="+mn-cs"/>
            </a:rPr>
            <a:t>S’assurer d’une cohérence des pratiques et de la prise en compte des innovations diagnostiques dans la prise en charge des personnes en s’appuyant sur une veille scientifique, technologique, clinique, réglementaire et éthique</a:t>
          </a:r>
        </a:p>
      </dsp:txBody>
      <dsp:txXfrm>
        <a:off x="208124" y="154533"/>
        <a:ext cx="4949910" cy="3403140"/>
      </dsp:txXfrm>
    </dsp:sp>
    <dsp:sp modelId="{6991BD73-0D6C-434A-86A1-52E984015F3E}">
      <dsp:nvSpPr>
        <dsp:cNvPr id="0" name=""/>
        <dsp:cNvSpPr/>
      </dsp:nvSpPr>
      <dsp:spPr>
        <a:xfrm>
          <a:off x="1877" y="859246"/>
          <a:ext cx="1082792" cy="1624189"/>
        </a:xfrm>
        <a:prstGeom prst="rect">
          <a:avLst/>
        </a:prstGeom>
        <a:solidFill>
          <a:srgbClr val="FFC000">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5D4DB08-DC6A-44BA-AB3C-C424240F57C8}">
      <dsp:nvSpPr>
        <dsp:cNvPr id="0" name=""/>
        <dsp:cNvSpPr/>
      </dsp:nvSpPr>
      <dsp:spPr>
        <a:xfrm>
          <a:off x="5639794" y="242463"/>
          <a:ext cx="4949910" cy="3227279"/>
        </a:xfrm>
        <a:prstGeom prst="rect">
          <a:avLst/>
        </a:prstGeom>
        <a:solidFill>
          <a:sysClr val="window" lastClr="FFFFFF">
            <a:alpha val="40000"/>
            <a:hueOff val="0"/>
            <a:satOff val="0"/>
            <a:lumOff val="0"/>
            <a:alphaOff val="0"/>
          </a:sysClr>
        </a:solidFill>
        <a:ln w="6350" cap="flat" cmpd="sng" algn="ctr">
          <a:solidFill>
            <a:srgbClr val="ED7D31">
              <a:lumMod val="60000"/>
              <a:lumOff val="4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7731"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dirty="0">
              <a:solidFill>
                <a:schemeClr val="tx2"/>
              </a:solidFill>
              <a:latin typeface="Calibri" panose="020F0502020204030204"/>
              <a:ea typeface="+mn-ea"/>
              <a:cs typeface="+mn-cs"/>
            </a:rPr>
            <a:t>Permettre de produire des tableaux de bord annuels rendant compte notamment de l’évolution de l’errance et de l’impasse diagnostiques en France en s’appuyant sur la banque nationale de données maladies rares (BNDMR)</a:t>
          </a:r>
        </a:p>
      </dsp:txBody>
      <dsp:txXfrm>
        <a:off x="5639794" y="242463"/>
        <a:ext cx="4949910" cy="3227279"/>
      </dsp:txXfrm>
    </dsp:sp>
    <dsp:sp modelId="{C1228021-3AB4-49D0-BDDF-3A1E3CA5C641}">
      <dsp:nvSpPr>
        <dsp:cNvPr id="0" name=""/>
        <dsp:cNvSpPr/>
      </dsp:nvSpPr>
      <dsp:spPr>
        <a:xfrm>
          <a:off x="5433548" y="859246"/>
          <a:ext cx="1082792" cy="1624189"/>
        </a:xfrm>
        <a:prstGeom prst="rect">
          <a:avLst/>
        </a:prstGeom>
        <a:solidFill>
          <a:srgbClr val="ED7D31">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E7F4C7FB-D23A-47D4-A0D1-E343F486F87A}">
      <dsp:nvSpPr>
        <dsp:cNvPr id="0" name=""/>
        <dsp:cNvSpPr/>
      </dsp:nvSpPr>
      <dsp:spPr>
        <a:xfrm>
          <a:off x="2923959" y="3958135"/>
          <a:ext cx="4949910" cy="1546846"/>
        </a:xfrm>
        <a:prstGeom prst="rect">
          <a:avLst/>
        </a:prstGeom>
        <a:solidFill>
          <a:sysClr val="window" lastClr="FFFFFF">
            <a:alpha val="40000"/>
            <a:hueOff val="0"/>
            <a:satOff val="0"/>
            <a:lumOff val="0"/>
            <a:alphaOff val="0"/>
          </a:sysClr>
        </a:solidFill>
        <a:ln w="6350" cap="flat" cmpd="sng" algn="ctr">
          <a:solidFill>
            <a:srgbClr val="70AD47">
              <a:lumMod val="60000"/>
              <a:lumOff val="4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7731"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dirty="0">
              <a:solidFill>
                <a:schemeClr val="tx2"/>
              </a:solidFill>
              <a:latin typeface="Calibri" panose="020F0502020204030204"/>
              <a:ea typeface="+mn-ea"/>
              <a:cs typeface="+mn-cs"/>
            </a:rPr>
            <a:t>Interagir avec les instances du PFMG 2025 et y être représenté</a:t>
          </a:r>
        </a:p>
      </dsp:txBody>
      <dsp:txXfrm>
        <a:off x="2923959" y="3958135"/>
        <a:ext cx="4949910" cy="1546846"/>
      </dsp:txXfrm>
    </dsp:sp>
    <dsp:sp modelId="{C31EBB70-1DCA-484F-8D88-5968DBF4E641}">
      <dsp:nvSpPr>
        <dsp:cNvPr id="0" name=""/>
        <dsp:cNvSpPr/>
      </dsp:nvSpPr>
      <dsp:spPr>
        <a:xfrm>
          <a:off x="2717713" y="3734701"/>
          <a:ext cx="1082792" cy="1624189"/>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drawing1.xml><?xml version="1.0" encoding="utf-8"?>
<c:userShapes xmlns:c="http://schemas.openxmlformats.org/drawingml/2006/chart">
  <cdr:relSizeAnchor xmlns:cdr="http://schemas.openxmlformats.org/drawingml/2006/chartDrawing">
    <cdr:from>
      <cdr:x>0.1575</cdr:x>
      <cdr:y>0</cdr:y>
    </cdr:from>
    <cdr:to>
      <cdr:x>0.26923</cdr:x>
      <cdr:y>0.31976</cdr:y>
    </cdr:to>
    <cdr:pic>
      <cdr:nvPicPr>
        <cdr:cNvPr id="2" name="chart">
          <a:extLst xmlns:a="http://schemas.openxmlformats.org/drawingml/2006/main">
            <a:ext uri="{FF2B5EF4-FFF2-40B4-BE49-F238E27FC236}">
              <a16:creationId xmlns:a16="http://schemas.microsoft.com/office/drawing/2014/main" id="{8C5BCCAA-C4AC-44A4-91D8-35A10FE5670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920240" y="-976464"/>
          <a:ext cx="1362265" cy="1705213"/>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2D3998-EDA6-4561-984F-9EA57D42DD4E}" type="datetimeFigureOut">
              <a:rPr lang="fr-FR" smtClean="0"/>
              <a:t>19/10/2023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BABE2-7216-4020-B191-032125B21B4D}" type="slidenum">
              <a:rPr lang="fr-FR" smtClean="0"/>
              <a:t>‹N°›</a:t>
            </a:fld>
            <a:endParaRPr lang="fr-FR"/>
          </a:p>
        </p:txBody>
      </p:sp>
    </p:spTree>
    <p:extLst>
      <p:ext uri="{BB962C8B-B14F-4D97-AF65-F5344CB8AC3E}">
        <p14:creationId xmlns:p14="http://schemas.microsoft.com/office/powerpoint/2010/main" val="3293588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cap="all" dirty="0">
                <a:solidFill>
                  <a:schemeClr val="tx1"/>
                </a:solidFill>
                <a:effectLst/>
                <a:latin typeface="+mn-lt"/>
                <a:ea typeface="+mn-ea"/>
                <a:cs typeface="+mn-cs"/>
              </a:rPr>
              <a:t>3 PLANS NATIONAUX DÉDIÉS À LA STRUCTURATION DE LA PRISE EN CHARGE DES MALADIES RARES ONT ÉTÉ MIS EN PLACE SUCCESSIVEMENT EN FRANCE</a:t>
            </a:r>
          </a:p>
          <a:p>
            <a:endParaRPr lang="fr-FR" sz="1200" b="1" i="0" kern="1200" dirty="0">
              <a:solidFill>
                <a:schemeClr val="tx1"/>
              </a:solidFill>
              <a:effectLst/>
              <a:latin typeface="+mn-lt"/>
              <a:ea typeface="+mn-ea"/>
              <a:cs typeface="+mn-cs"/>
            </a:endParaRPr>
          </a:p>
          <a:p>
            <a:r>
              <a:rPr lang="fr-FR" sz="1200" b="1" i="0" kern="1200" dirty="0">
                <a:solidFill>
                  <a:schemeClr val="tx1"/>
                </a:solidFill>
                <a:effectLst/>
                <a:latin typeface="+mn-lt"/>
                <a:ea typeface="+mn-ea"/>
                <a:cs typeface="+mn-cs"/>
              </a:rPr>
              <a:t>PNMR1 : La création de centres experts maladies rares a été l’une des missions fixées au 1er Plan National Maladies Rares (PNMR) 2005-2008, adopté dans le cadre de la loi relative à la politique de santé publique du 9 août 2004.</a:t>
            </a:r>
          </a:p>
          <a:p>
            <a:r>
              <a:rPr lang="fr-FR" sz="1200" b="0" i="0" kern="1200" dirty="0">
                <a:solidFill>
                  <a:schemeClr val="tx1"/>
                </a:solidFill>
                <a:effectLst/>
                <a:latin typeface="+mn-lt"/>
                <a:ea typeface="+mn-ea"/>
                <a:cs typeface="+mn-cs"/>
              </a:rPr>
              <a:t>Il a permis la création de </a:t>
            </a:r>
            <a:r>
              <a:rPr lang="fr-FR" sz="1200" b="1" i="0" kern="1200" dirty="0">
                <a:solidFill>
                  <a:schemeClr val="tx1"/>
                </a:solidFill>
                <a:effectLst/>
                <a:latin typeface="+mn-lt"/>
                <a:ea typeface="+mn-ea"/>
                <a:cs typeface="+mn-cs"/>
              </a:rPr>
              <a:t>131 Centres de Références Maladies Rares (CRMR)</a:t>
            </a:r>
            <a:r>
              <a:rPr lang="fr-FR" sz="1200" b="0" i="0" kern="1200" dirty="0">
                <a:solidFill>
                  <a:schemeClr val="tx1"/>
                </a:solidFill>
                <a:effectLst/>
                <a:latin typeface="+mn-lt"/>
                <a:ea typeface="+mn-ea"/>
                <a:cs typeface="+mn-cs"/>
              </a:rPr>
              <a:t>. Ces centres experts spécialisés dans une ou plusieurs maladies rares permettent de mieux orienter les patients et leur famille ainsi que d’améliorer la prise en charge globale des maladies rares sur tout le territoire. Ce dispositif a été complété par l’</a:t>
            </a:r>
            <a:r>
              <a:rPr lang="fr-FR" sz="1200" b="1" i="0" kern="1200" dirty="0">
                <a:solidFill>
                  <a:schemeClr val="tx1"/>
                </a:solidFill>
                <a:effectLst/>
                <a:latin typeface="+mn-lt"/>
                <a:ea typeface="+mn-ea"/>
                <a:cs typeface="+mn-cs"/>
              </a:rPr>
              <a:t>identification de plus de 500 Centres de Compétence Maladies Rares (CCMR)</a:t>
            </a:r>
            <a:r>
              <a:rPr lang="fr-FR" sz="1200" b="0" i="0" kern="1200" dirty="0">
                <a:solidFill>
                  <a:schemeClr val="tx1"/>
                </a:solidFill>
                <a:effectLst/>
                <a:latin typeface="+mn-lt"/>
                <a:ea typeface="+mn-ea"/>
                <a:cs typeface="+mn-cs"/>
              </a:rPr>
              <a:t>, ne bénéficiant pas de financement dédié, ayant pour vocation d’assurer la prise en charge des patients, au plus proche de leur domicile. Une base de données nationale, dédiée aux maladies rares, a également été structurée. Les </a:t>
            </a:r>
            <a:r>
              <a:rPr lang="fr-FR" sz="1200" b="1" i="0" kern="1200" dirty="0">
                <a:solidFill>
                  <a:schemeClr val="tx1"/>
                </a:solidFill>
                <a:effectLst/>
                <a:latin typeface="+mn-lt"/>
                <a:ea typeface="+mn-ea"/>
                <a:cs typeface="+mn-cs"/>
              </a:rPr>
              <a:t>Centres de Ressources et de Compétences de la Mucoviscidose (CRCM), des maladies hémorragiques et de la sclérose latérale amyotrophique</a:t>
            </a:r>
            <a:r>
              <a:rPr lang="fr-FR" sz="1200" b="0" i="0" kern="1200" dirty="0">
                <a:solidFill>
                  <a:schemeClr val="tx1"/>
                </a:solidFill>
                <a:effectLst/>
                <a:latin typeface="+mn-lt"/>
                <a:ea typeface="+mn-ea"/>
                <a:cs typeface="+mn-cs"/>
              </a:rPr>
              <a:t>, labellisés avant la mise en place du PNMR1, </a:t>
            </a:r>
            <a:r>
              <a:rPr lang="fr-FR" sz="1200" b="1" i="0" kern="1200" dirty="0">
                <a:solidFill>
                  <a:schemeClr val="tx1"/>
                </a:solidFill>
                <a:effectLst/>
                <a:latin typeface="+mn-lt"/>
                <a:ea typeface="+mn-ea"/>
                <a:cs typeface="+mn-cs"/>
              </a:rPr>
              <a:t>ont rejoint le dispositif maladies rares</a:t>
            </a:r>
            <a:r>
              <a:rPr lang="fr-FR" sz="1200" b="0" i="0" kern="1200" dirty="0">
                <a:solidFill>
                  <a:schemeClr val="tx1"/>
                </a:solidFill>
                <a:effectLst/>
                <a:latin typeface="+mn-lt"/>
                <a:ea typeface="+mn-ea"/>
                <a:cs typeface="+mn-cs"/>
              </a:rPr>
              <a:t>.</a:t>
            </a:r>
          </a:p>
          <a:p>
            <a:endParaRPr lang="fr-FR" dirty="0"/>
          </a:p>
          <a:p>
            <a:endParaRPr lang="fr-FR" dirty="0"/>
          </a:p>
          <a:p>
            <a:r>
              <a:rPr lang="fr-FR" sz="1200" b="1" i="0" kern="1200" dirty="0">
                <a:solidFill>
                  <a:schemeClr val="tx1"/>
                </a:solidFill>
                <a:effectLst/>
                <a:latin typeface="+mn-lt"/>
                <a:ea typeface="+mn-ea"/>
                <a:cs typeface="+mn-cs"/>
              </a:rPr>
              <a:t>PNMR2 : Le 2ème Plan National (PNMR2 2011-2016) s’est inscrit dans la continuité en développant 23 Filières de Santé Maladies Rares (FSMR).</a:t>
            </a:r>
          </a:p>
          <a:p>
            <a:r>
              <a:rPr lang="fr-FR" sz="1200" b="0" i="0" kern="1200" dirty="0">
                <a:solidFill>
                  <a:schemeClr val="tx1"/>
                </a:solidFill>
                <a:effectLst/>
                <a:latin typeface="+mn-lt"/>
                <a:ea typeface="+mn-ea"/>
                <a:cs typeface="+mn-cs"/>
              </a:rPr>
              <a:t>Leur objectif est de rassembler différents CRMR, CCMR et CRC concernés par un ensemble cohérent de maladies, proches dans leur manifestation, leurs conséquences ou leur prise en charge. Elles réunissent également les laboratoires de diagnostic et de recherche, les sociétés savantes, les associations de malades. </a:t>
            </a:r>
            <a:r>
              <a:rPr lang="fr-FR" sz="1200" b="1" i="0" kern="1200" dirty="0">
                <a:solidFill>
                  <a:schemeClr val="tx1"/>
                </a:solidFill>
                <a:effectLst/>
                <a:latin typeface="+mn-lt"/>
                <a:ea typeface="+mn-ea"/>
                <a:cs typeface="+mn-cs"/>
              </a:rPr>
              <a:t>Les FSMR doivent concourir à l’amélioration de la prise en charge des patients, au développement de la formation et de l’information ainsi qu’à la coordination de la recherche. Le PNMR2 a également promu la mise en place de réseaux européens de référence (ERN)</a:t>
            </a:r>
            <a:r>
              <a:rPr lang="fr-FR" sz="1200" b="0" i="0" kern="1200" dirty="0">
                <a:solidFill>
                  <a:schemeClr val="tx1"/>
                </a:solidFill>
                <a:effectLst/>
                <a:latin typeface="+mn-lt"/>
                <a:ea typeface="+mn-ea"/>
                <a:cs typeface="+mn-cs"/>
              </a:rPr>
              <a:t>.</a:t>
            </a:r>
          </a:p>
          <a:p>
            <a:r>
              <a:rPr lang="fr-FR" sz="1200" b="0" i="0" kern="1200" dirty="0">
                <a:solidFill>
                  <a:schemeClr val="tx1"/>
                </a:solidFill>
                <a:effectLst/>
                <a:latin typeface="+mn-lt"/>
                <a:ea typeface="+mn-ea"/>
                <a:cs typeface="+mn-cs"/>
              </a:rPr>
              <a:t>Ces 2 plans nationaux ont fait de la France le 1er pays européen à développer de tels engagements concernant les maladies rares. Suite à la </a:t>
            </a:r>
            <a:r>
              <a:rPr lang="fr-FR" sz="1200" b="0" i="0" kern="1200" dirty="0" err="1">
                <a:solidFill>
                  <a:schemeClr val="tx1"/>
                </a:solidFill>
                <a:effectLst/>
                <a:latin typeface="+mn-lt"/>
                <a:ea typeface="+mn-ea"/>
                <a:cs typeface="+mn-cs"/>
              </a:rPr>
              <a:t>relabellisation</a:t>
            </a:r>
            <a:r>
              <a:rPr lang="fr-FR" sz="1200" b="0" i="0" kern="1200" dirty="0">
                <a:solidFill>
                  <a:schemeClr val="tx1"/>
                </a:solidFill>
                <a:effectLst/>
                <a:latin typeface="+mn-lt"/>
                <a:ea typeface="+mn-ea"/>
                <a:cs typeface="+mn-cs"/>
              </a:rPr>
              <a:t> des CRMR et CCMR, on dénombre maintenant </a:t>
            </a:r>
            <a:r>
              <a:rPr lang="fr-FR" sz="1200" b="1" i="0" kern="1200" dirty="0">
                <a:solidFill>
                  <a:schemeClr val="tx1"/>
                </a:solidFill>
                <a:effectLst/>
                <a:latin typeface="+mn-lt"/>
                <a:ea typeface="+mn-ea"/>
                <a:cs typeface="+mn-cs"/>
              </a:rPr>
              <a:t>387 CRMR et 1 800 CCMR</a:t>
            </a:r>
            <a:r>
              <a:rPr lang="fr-FR" sz="1200" b="0" i="0" kern="1200" dirty="0">
                <a:solidFill>
                  <a:schemeClr val="tx1"/>
                </a:solidFill>
                <a:effectLst/>
                <a:latin typeface="+mn-lt"/>
                <a:ea typeface="+mn-ea"/>
                <a:cs typeface="+mn-cs"/>
              </a:rPr>
              <a:t> sur tout le territoire Français.</a:t>
            </a:r>
          </a:p>
          <a:p>
            <a:endParaRPr lang="fr-FR" sz="1200" b="0" i="0" kern="1200" dirty="0">
              <a:solidFill>
                <a:schemeClr val="tx1"/>
              </a:solidFill>
              <a:effectLst/>
              <a:latin typeface="+mn-lt"/>
              <a:ea typeface="+mn-ea"/>
              <a:cs typeface="+mn-cs"/>
            </a:endParaRPr>
          </a:p>
          <a:p>
            <a:r>
              <a:rPr lang="fr-FR" sz="1200" b="1" i="0" kern="1200" dirty="0">
                <a:solidFill>
                  <a:schemeClr val="tx1"/>
                </a:solidFill>
                <a:effectLst/>
                <a:latin typeface="+mn-lt"/>
                <a:ea typeface="+mn-ea"/>
                <a:cs typeface="+mn-cs"/>
              </a:rPr>
              <a:t>PNMR3 : Le 3ème Plan National (PNMR3 2018-2022) s’articule autour de 5 ambitions :</a:t>
            </a:r>
          </a:p>
          <a:p>
            <a:r>
              <a:rPr lang="fr-FR" sz="1200" b="0" i="0" kern="1200" dirty="0">
                <a:solidFill>
                  <a:schemeClr val="tx1"/>
                </a:solidFill>
                <a:effectLst/>
                <a:latin typeface="+mn-lt"/>
                <a:ea typeface="+mn-ea"/>
                <a:cs typeface="+mn-cs"/>
              </a:rPr>
              <a:t>l’innovation et la recherche ;</a:t>
            </a:r>
          </a:p>
          <a:p>
            <a:r>
              <a:rPr lang="fr-FR" sz="1200" b="0" i="0" kern="1200" dirty="0">
                <a:solidFill>
                  <a:schemeClr val="tx1"/>
                </a:solidFill>
                <a:effectLst/>
                <a:latin typeface="+mn-lt"/>
                <a:ea typeface="+mn-ea"/>
                <a:cs typeface="+mn-cs"/>
              </a:rPr>
              <a:t>un diagnostic plus rapide pour réduire l’errance diagnostique ;</a:t>
            </a:r>
          </a:p>
          <a:p>
            <a:r>
              <a:rPr lang="fr-FR" sz="1200" b="0" i="0" kern="1200" dirty="0">
                <a:solidFill>
                  <a:schemeClr val="tx1"/>
                </a:solidFill>
                <a:effectLst/>
                <a:latin typeface="+mn-lt"/>
                <a:ea typeface="+mn-ea"/>
                <a:cs typeface="+mn-cs"/>
              </a:rPr>
              <a:t>l’amélioration de la qualité de vie des personnes atteintes ;</a:t>
            </a:r>
          </a:p>
          <a:p>
            <a:r>
              <a:rPr lang="fr-FR" sz="1200" b="0" i="0" kern="1200" dirty="0">
                <a:solidFill>
                  <a:schemeClr val="tx1"/>
                </a:solidFill>
                <a:effectLst/>
                <a:latin typeface="+mn-lt"/>
                <a:ea typeface="+mn-ea"/>
                <a:cs typeface="+mn-cs"/>
              </a:rPr>
              <a:t>la communication et la formation ;</a:t>
            </a:r>
          </a:p>
          <a:p>
            <a:r>
              <a:rPr lang="fr-FR" sz="1200" b="0" i="0" kern="1200" dirty="0">
                <a:solidFill>
                  <a:schemeClr val="tx1"/>
                </a:solidFill>
                <a:effectLst/>
                <a:latin typeface="+mn-lt"/>
                <a:ea typeface="+mn-ea"/>
                <a:cs typeface="+mn-cs"/>
              </a:rPr>
              <a:t>la modernisation des organisations et l’optimisation des financements.</a:t>
            </a:r>
          </a:p>
          <a:p>
            <a:r>
              <a:rPr lang="fr-FR" sz="1200" b="0" i="0" kern="1200" dirty="0">
                <a:solidFill>
                  <a:schemeClr val="tx1"/>
                </a:solidFill>
                <a:effectLst/>
                <a:latin typeface="+mn-lt"/>
                <a:ea typeface="+mn-ea"/>
                <a:cs typeface="+mn-cs"/>
              </a:rPr>
              <a:t>Les </a:t>
            </a:r>
            <a:r>
              <a:rPr lang="fr-FR" sz="1200" b="1" i="0" kern="1200" dirty="0">
                <a:solidFill>
                  <a:schemeClr val="tx1"/>
                </a:solidFill>
                <a:effectLst/>
                <a:latin typeface="+mn-lt"/>
                <a:ea typeface="+mn-ea"/>
                <a:cs typeface="+mn-cs"/>
              </a:rPr>
              <a:t>PEMR font partie des actions mises en place dans le cadre du PNMR3</a:t>
            </a:r>
            <a:endParaRPr lang="fr-FR" sz="1200" b="0" i="0" kern="1200" dirty="0">
              <a:solidFill>
                <a:schemeClr val="tx1"/>
              </a:solidFill>
              <a:effectLst/>
              <a:latin typeface="+mn-lt"/>
              <a:ea typeface="+mn-ea"/>
              <a:cs typeface="+mn-cs"/>
            </a:endParaRPr>
          </a:p>
          <a:p>
            <a:endParaRPr lang="fr-FR" sz="1200" b="1"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B09BABE2-7216-4020-B191-032125B21B4D}" type="slidenum">
              <a:rPr lang="fr-FR" smtClean="0"/>
              <a:t>2</a:t>
            </a:fld>
            <a:endParaRPr lang="fr-FR"/>
          </a:p>
        </p:txBody>
      </p:sp>
    </p:spTree>
    <p:extLst>
      <p:ext uri="{BB962C8B-B14F-4D97-AF65-F5344CB8AC3E}">
        <p14:creationId xmlns:p14="http://schemas.microsoft.com/office/powerpoint/2010/main" val="3457173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0663" y="812800"/>
            <a:ext cx="7105650" cy="39973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530678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sz="1200" b="0" i="0" kern="1200" dirty="0">
                <a:solidFill>
                  <a:schemeClr val="tx1"/>
                </a:solidFill>
                <a:effectLst/>
                <a:latin typeface="+mn-lt"/>
                <a:ea typeface="+mn-ea"/>
                <a:cs typeface="+mn-cs"/>
              </a:rPr>
              <a:t>Développer des solutions permettant une interopérabilité sémantique et technique entre les professionnels de santé pour les outils informatiques nationaux et européens ;</a:t>
            </a:r>
          </a:p>
          <a:p>
            <a:pPr marL="171450" indent="-171450">
              <a:buFontTx/>
              <a:buChar char="-"/>
            </a:pPr>
            <a:r>
              <a:rPr lang="fr-FR" sz="1200" b="0" i="0" kern="1200" dirty="0">
                <a:solidFill>
                  <a:schemeClr val="tx1"/>
                </a:solidFill>
                <a:effectLst/>
                <a:latin typeface="+mn-lt"/>
                <a:ea typeface="+mn-ea"/>
                <a:cs typeface="+mn-cs"/>
              </a:rPr>
              <a:t>Gérer la diversité au sein et entre les systèmes de santé nationaux et les ERN dès la conception ;</a:t>
            </a:r>
          </a:p>
          <a:p>
            <a:pPr marL="171450" indent="-171450">
              <a:buFontTx/>
              <a:buChar char="-"/>
            </a:pPr>
            <a:r>
              <a:rPr lang="fr-FR" sz="1200" b="0" i="0" kern="1200" dirty="0">
                <a:solidFill>
                  <a:schemeClr val="tx1"/>
                </a:solidFill>
                <a:effectLst/>
                <a:latin typeface="+mn-lt"/>
                <a:ea typeface="+mn-ea"/>
                <a:cs typeface="+mn-cs"/>
              </a:rPr>
              <a:t>Développer une solution pour décrire le système de santé pour les maladies rares et les structures ERN/NRN ;</a:t>
            </a:r>
          </a:p>
          <a:p>
            <a:pPr marL="171450" indent="-171450">
              <a:buFontTx/>
              <a:buChar char="-"/>
            </a:pPr>
            <a:r>
              <a:rPr lang="fr-FR" sz="1200" b="0" i="0" kern="1200" dirty="0">
                <a:solidFill>
                  <a:schemeClr val="tx1"/>
                </a:solidFill>
                <a:effectLst/>
                <a:latin typeface="+mn-lt"/>
                <a:ea typeface="+mn-ea"/>
                <a:cs typeface="+mn-cs"/>
              </a:rPr>
              <a:t>Développer des solutions pour surmonter les barrières organisationnelles et juridiques pour accéder aux données ;</a:t>
            </a:r>
          </a:p>
          <a:p>
            <a:pPr marL="171450" indent="-171450">
              <a:buFontTx/>
              <a:buChar char="-"/>
            </a:pPr>
            <a:r>
              <a:rPr lang="fr-FR" sz="1200" b="0" i="0" kern="1200" dirty="0">
                <a:solidFill>
                  <a:schemeClr val="tx1"/>
                </a:solidFill>
                <a:effectLst/>
                <a:latin typeface="+mn-lt"/>
                <a:ea typeface="+mn-ea"/>
                <a:cs typeface="+mn-cs"/>
              </a:rPr>
              <a:t>Démontrer ces solutions à travers un ensemble de cas d'utilisation.</a:t>
            </a:r>
            <a:endParaRPr lang="fr-FR" dirty="0"/>
          </a:p>
        </p:txBody>
      </p:sp>
      <p:sp>
        <p:nvSpPr>
          <p:cNvPr id="4" name="Espace réservé du numéro de diapositive 3"/>
          <p:cNvSpPr>
            <a:spLocks noGrp="1"/>
          </p:cNvSpPr>
          <p:nvPr>
            <p:ph type="sldNum" sz="quarter" idx="10"/>
          </p:nvPr>
        </p:nvSpPr>
        <p:spPr/>
        <p:txBody>
          <a:bodyPr/>
          <a:lstStyle/>
          <a:p>
            <a:fld id="{B09BABE2-7216-4020-B191-032125B21B4D}" type="slidenum">
              <a:rPr lang="fr-FR" smtClean="0"/>
              <a:t>34</a:t>
            </a:fld>
            <a:endParaRPr lang="fr-FR"/>
          </a:p>
        </p:txBody>
      </p:sp>
    </p:spTree>
    <p:extLst>
      <p:ext uri="{BB962C8B-B14F-4D97-AF65-F5344CB8AC3E}">
        <p14:creationId xmlns:p14="http://schemas.microsoft.com/office/powerpoint/2010/main" val="1729786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6876 : chiffres maladies + sous-types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E39A1-E0BB-4574-867B-F0D1C5C8BF8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25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sym typeface="Martel Sans Bold"/>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sym typeface="Martel Sans Bold"/>
            </a:endParaRPr>
          </a:p>
        </p:txBody>
      </p:sp>
    </p:spTree>
    <p:extLst>
      <p:ext uri="{BB962C8B-B14F-4D97-AF65-F5344CB8AC3E}">
        <p14:creationId xmlns:p14="http://schemas.microsoft.com/office/powerpoint/2010/main" val="223443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0663" y="812800"/>
            <a:ext cx="7105650" cy="39973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850333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333333"/>
                </a:solidFill>
                <a:latin typeface="Roboto"/>
              </a:rPr>
              <a:t>Les ERN sont des réseaux virtuels utilisant notamment une plate-forme informatique sur mesure et des outils de télémédecine pour examiner les cas de patients. Dans la mesure du possible, ils veillent à ce que l’information circule plutôt que le patient, afin d’assurer la meilleure prise en charge possible sans les inconvénients inhérents à un déplacement du patient. Les 24 premiers ERN ont été lancés en 2017 et concernent plus de 900 unités de soins de santé hautement spécialisées de plus de 300 hôpitaux dans 26 États membres.</a:t>
            </a:r>
            <a:endParaRPr lang="fr-FR" sz="1200"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229382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r>
              <a:rPr lang="fr-FR" dirty="0"/>
              <a:t>VV</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F3ECF-7E23-4419-99F8-4035A4AC72F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sym typeface="Martel Sans Bold"/>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sym typeface="Martel Sans Bold"/>
            </a:endParaRPr>
          </a:p>
        </p:txBody>
      </p:sp>
    </p:spTree>
    <p:extLst>
      <p:ext uri="{BB962C8B-B14F-4D97-AF65-F5344CB8AC3E}">
        <p14:creationId xmlns:p14="http://schemas.microsoft.com/office/powerpoint/2010/main" val="655098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VV</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sym typeface="Martel Sans Bold"/>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sym typeface="Martel Sans Bold"/>
            </a:endParaRPr>
          </a:p>
        </p:txBody>
      </p:sp>
    </p:spTree>
    <p:extLst>
      <p:ext uri="{BB962C8B-B14F-4D97-AF65-F5344CB8AC3E}">
        <p14:creationId xmlns:p14="http://schemas.microsoft.com/office/powerpoint/2010/main" val="2121564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ASL</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528522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0663" y="812800"/>
            <a:ext cx="7105650" cy="39973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079599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0663" y="812800"/>
            <a:ext cx="7105650" cy="39973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644235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0.xml"/><Relationship Id="rId5" Type="http://schemas.openxmlformats.org/officeDocument/2006/relationships/image" Target="../media/image21.png"/><Relationship Id="rId4" Type="http://schemas.openxmlformats.org/officeDocument/2006/relationships/image" Target="../media/image20.jpe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6"/>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812617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3"/>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7"/>
            <a:ext cx="11232819" cy="323935"/>
          </a:xfrm>
        </p:spPr>
        <p:txBody>
          <a:bodyPr/>
          <a:lstStyle>
            <a:lvl1pPr marL="12700" indent="1142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3"/>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6383641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6A9401A-F328-4045-AE14-72845B7F4C5C}"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340521B-15B0-41D9-8AB6-0B43ED8BE943}" type="slidenum">
              <a:rPr lang="fr-FR" smtClean="0"/>
              <a:t>‹N°›</a:t>
            </a:fld>
            <a:endParaRPr lang="fr-FR"/>
          </a:p>
        </p:txBody>
      </p:sp>
    </p:spTree>
    <p:extLst>
      <p:ext uri="{BB962C8B-B14F-4D97-AF65-F5344CB8AC3E}">
        <p14:creationId xmlns:p14="http://schemas.microsoft.com/office/powerpoint/2010/main" val="24189482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66A9401A-F328-4045-AE14-72845B7F4C5C}"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340521B-15B0-41D9-8AB6-0B43ED8BE943}" type="slidenum">
              <a:rPr lang="fr-FR" smtClean="0"/>
              <a:t>‹N°›</a:t>
            </a:fld>
            <a:endParaRPr lang="fr-FR"/>
          </a:p>
        </p:txBody>
      </p:sp>
    </p:spTree>
    <p:extLst>
      <p:ext uri="{BB962C8B-B14F-4D97-AF65-F5344CB8AC3E}">
        <p14:creationId xmlns:p14="http://schemas.microsoft.com/office/powerpoint/2010/main" val="25396435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6A9401A-F328-4045-AE14-72845B7F4C5C}" type="datetimeFigureOut">
              <a:rPr lang="fr-FR" smtClean="0"/>
              <a:t>19/10/2023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340521B-15B0-41D9-8AB6-0B43ED8BE943}" type="slidenum">
              <a:rPr lang="fr-FR" smtClean="0"/>
              <a:t>‹N°›</a:t>
            </a:fld>
            <a:endParaRPr lang="fr-FR"/>
          </a:p>
        </p:txBody>
      </p:sp>
    </p:spTree>
    <p:extLst>
      <p:ext uri="{BB962C8B-B14F-4D97-AF65-F5344CB8AC3E}">
        <p14:creationId xmlns:p14="http://schemas.microsoft.com/office/powerpoint/2010/main" val="9947004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6A9401A-F328-4045-AE14-72845B7F4C5C}" type="datetimeFigureOut">
              <a:rPr lang="fr-FR" smtClean="0"/>
              <a:t>19/10/2023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340521B-15B0-41D9-8AB6-0B43ED8BE943}" type="slidenum">
              <a:rPr lang="fr-FR" smtClean="0"/>
              <a:t>‹N°›</a:t>
            </a:fld>
            <a:endParaRPr lang="fr-FR"/>
          </a:p>
        </p:txBody>
      </p:sp>
    </p:spTree>
    <p:extLst>
      <p:ext uri="{BB962C8B-B14F-4D97-AF65-F5344CB8AC3E}">
        <p14:creationId xmlns:p14="http://schemas.microsoft.com/office/powerpoint/2010/main" val="22180996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6A9401A-F328-4045-AE14-72845B7F4C5C}" type="datetimeFigureOut">
              <a:rPr lang="fr-FR" smtClean="0"/>
              <a:t>19/10/2023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340521B-15B0-41D9-8AB6-0B43ED8BE943}" type="slidenum">
              <a:rPr lang="fr-FR" smtClean="0"/>
              <a:t>‹N°›</a:t>
            </a:fld>
            <a:endParaRPr lang="fr-FR"/>
          </a:p>
        </p:txBody>
      </p:sp>
    </p:spTree>
    <p:extLst>
      <p:ext uri="{BB962C8B-B14F-4D97-AF65-F5344CB8AC3E}">
        <p14:creationId xmlns:p14="http://schemas.microsoft.com/office/powerpoint/2010/main" val="17368147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6A9401A-F328-4045-AE14-72845B7F4C5C}" type="datetimeFigureOut">
              <a:rPr lang="fr-FR" smtClean="0"/>
              <a:t>19/10/2023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340521B-15B0-41D9-8AB6-0B43ED8BE943}" type="slidenum">
              <a:rPr lang="fr-FR" smtClean="0"/>
              <a:t>‹N°›</a:t>
            </a:fld>
            <a:endParaRPr lang="fr-FR"/>
          </a:p>
        </p:txBody>
      </p:sp>
    </p:spTree>
    <p:extLst>
      <p:ext uri="{BB962C8B-B14F-4D97-AF65-F5344CB8AC3E}">
        <p14:creationId xmlns:p14="http://schemas.microsoft.com/office/powerpoint/2010/main" val="12938099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6A9401A-F328-4045-AE14-72845B7F4C5C}" type="datetimeFigureOut">
              <a:rPr lang="fr-FR" smtClean="0"/>
              <a:t>19/10/2023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340521B-15B0-41D9-8AB6-0B43ED8BE943}" type="slidenum">
              <a:rPr lang="fr-FR" smtClean="0"/>
              <a:t>‹N°›</a:t>
            </a:fld>
            <a:endParaRPr lang="fr-FR"/>
          </a:p>
        </p:txBody>
      </p:sp>
    </p:spTree>
    <p:extLst>
      <p:ext uri="{BB962C8B-B14F-4D97-AF65-F5344CB8AC3E}">
        <p14:creationId xmlns:p14="http://schemas.microsoft.com/office/powerpoint/2010/main" val="6101215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6A9401A-F328-4045-AE14-72845B7F4C5C}" type="datetimeFigureOut">
              <a:rPr lang="fr-FR" smtClean="0"/>
              <a:t>19/10/2023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340521B-15B0-41D9-8AB6-0B43ED8BE943}" type="slidenum">
              <a:rPr lang="fr-FR" smtClean="0"/>
              <a:t>‹N°›</a:t>
            </a:fld>
            <a:endParaRPr lang="fr-FR"/>
          </a:p>
        </p:txBody>
      </p:sp>
    </p:spTree>
    <p:extLst>
      <p:ext uri="{BB962C8B-B14F-4D97-AF65-F5344CB8AC3E}">
        <p14:creationId xmlns:p14="http://schemas.microsoft.com/office/powerpoint/2010/main" val="26435807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6A9401A-F328-4045-AE14-72845B7F4C5C}"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340521B-15B0-41D9-8AB6-0B43ED8BE943}" type="slidenum">
              <a:rPr lang="fr-FR" smtClean="0"/>
              <a:t>‹N°›</a:t>
            </a:fld>
            <a:endParaRPr lang="fr-FR"/>
          </a:p>
        </p:txBody>
      </p:sp>
    </p:spTree>
    <p:extLst>
      <p:ext uri="{BB962C8B-B14F-4D97-AF65-F5344CB8AC3E}">
        <p14:creationId xmlns:p14="http://schemas.microsoft.com/office/powerpoint/2010/main" val="34183071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6"/>
            <a:ext cx="2628900" cy="5811839"/>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6"/>
            <a:ext cx="7734300" cy="5811839"/>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6A9401A-F328-4045-AE14-72845B7F4C5C}"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340521B-15B0-41D9-8AB6-0B43ED8BE943}" type="slidenum">
              <a:rPr lang="fr-FR" smtClean="0"/>
              <a:t>‹N°›</a:t>
            </a:fld>
            <a:endParaRPr lang="fr-FR"/>
          </a:p>
        </p:txBody>
      </p:sp>
    </p:spTree>
    <p:extLst>
      <p:ext uri="{BB962C8B-B14F-4D97-AF65-F5344CB8AC3E}">
        <p14:creationId xmlns:p14="http://schemas.microsoft.com/office/powerpoint/2010/main" val="1849396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2"/>
            <a:ext cx="3360000" cy="3840427"/>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2" y="910403"/>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6728401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3"/>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7"/>
            <a:ext cx="11232819" cy="323935"/>
          </a:xfrm>
        </p:spPr>
        <p:txBody>
          <a:bodyPr/>
          <a:lstStyle>
            <a:lvl1pPr marL="12700" indent="1142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3"/>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1456123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CF4559A2-CBBB-4CDE-B01D-B6F257F0AD8F}"/>
              </a:ext>
            </a:extLst>
          </p:cNvPr>
          <p:cNvSpPr>
            <a:spLocks noGrp="1"/>
          </p:cNvSpPr>
          <p:nvPr>
            <p:ph type="body" sz="quarter" idx="12"/>
          </p:nvPr>
        </p:nvSpPr>
        <p:spPr>
          <a:xfrm>
            <a:off x="838201" y="720000"/>
            <a:ext cx="10515600" cy="576000"/>
          </a:xfrm>
        </p:spPr>
        <p:txBody>
          <a:bodyPr>
            <a:normAutofit/>
          </a:bodyPr>
          <a:lstStyle>
            <a:lvl1pPr marL="0" indent="0" algn="ctr">
              <a:buNone/>
              <a:defRPr sz="2667"/>
            </a:lvl1pPr>
          </a:lstStyle>
          <a:p>
            <a:pPr lvl="0"/>
            <a:r>
              <a:rPr lang="en-US" dirty="0"/>
              <a:t>Edit Master text styles</a:t>
            </a:r>
          </a:p>
        </p:txBody>
      </p:sp>
      <p:sp>
        <p:nvSpPr>
          <p:cNvPr id="9" name="Text Placeholder 8">
            <a:extLst>
              <a:ext uri="{FF2B5EF4-FFF2-40B4-BE49-F238E27FC236}">
                <a16:creationId xmlns:a16="http://schemas.microsoft.com/office/drawing/2014/main" id="{1DE6ADE0-1218-4E7D-9F95-72FC5C9F889D}"/>
              </a:ext>
            </a:extLst>
          </p:cNvPr>
          <p:cNvSpPr>
            <a:spLocks noGrp="1"/>
          </p:cNvSpPr>
          <p:nvPr>
            <p:ph type="body" sz="quarter" idx="10"/>
          </p:nvPr>
        </p:nvSpPr>
        <p:spPr>
          <a:xfrm>
            <a:off x="859" y="6616012"/>
            <a:ext cx="7680000" cy="240130"/>
          </a:xfrm>
          <a:noFill/>
          <a:ln>
            <a:noFill/>
          </a:ln>
        </p:spPr>
        <p:txBody>
          <a:bodyPr anchor="b">
            <a:spAutoFit/>
          </a:bodyPr>
          <a:lstStyle>
            <a:lvl1pPr marL="0" indent="0">
              <a:spcBef>
                <a:spcPts val="0"/>
              </a:spcBef>
              <a:spcAft>
                <a:spcPts val="0"/>
              </a:spcAft>
              <a:buNone/>
              <a:defRPr sz="1067" spc="0" baseline="0">
                <a:solidFill>
                  <a:schemeClr val="tx1"/>
                </a:solidFill>
                <a:latin typeface="+mn-lt"/>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1830139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5"/>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9"/>
            <a:ext cx="11232819" cy="323935"/>
          </a:xfrm>
        </p:spPr>
        <p:txBody>
          <a:bodyPr/>
          <a:lstStyle>
            <a:lvl1pPr marL="12700" indent="114292">
              <a:spcBef>
                <a:spcPts val="533"/>
              </a:spcBef>
              <a:spcAft>
                <a:spcPts val="1067"/>
              </a:spcAft>
              <a:buFont typeface="+mj-lt"/>
              <a:buNone/>
              <a:tabLst/>
              <a:defRPr sz="2000" b="1">
                <a:solidFill>
                  <a:schemeClr val="tx1">
                    <a:lumMod val="50000"/>
                    <a:lumOff val="50000"/>
                  </a:schemeClr>
                </a:solidFill>
              </a:defRPr>
            </a:lvl1pPr>
            <a:lvl2pPr marL="431968" indent="-191986">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3"/>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41238418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3"/>
            <a:ext cx="3360000" cy="3840427"/>
          </a:xfrm>
        </p:spPr>
        <p:txBody>
          <a:bodyPr/>
          <a:lstStyle>
            <a:lvl1pPr marL="191986" indent="-191986">
              <a:spcBef>
                <a:spcPts val="533"/>
              </a:spcBef>
              <a:spcAft>
                <a:spcPts val="1067"/>
              </a:spcAft>
              <a:buFont typeface="+mj-lt"/>
              <a:buAutoNum type="arabicPeriod"/>
              <a:defRPr b="1"/>
            </a:lvl1pPr>
            <a:lvl2pPr marL="431968" indent="-191986">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86" indent="-191986">
              <a:spcBef>
                <a:spcPts val="533"/>
              </a:spcBef>
              <a:spcAft>
                <a:spcPts val="1067"/>
              </a:spcAft>
              <a:buFont typeface="+mj-lt"/>
              <a:buAutoNum type="arabicPeriod"/>
              <a:defRPr b="1"/>
            </a:lvl1pPr>
            <a:lvl2pPr marL="431968" indent="-191986">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86" indent="-191986">
              <a:spcBef>
                <a:spcPts val="533"/>
              </a:spcBef>
              <a:spcAft>
                <a:spcPts val="1067"/>
              </a:spcAft>
              <a:buFont typeface="+mj-lt"/>
              <a:buAutoNum type="arabicPeriod"/>
              <a:defRPr b="1"/>
            </a:lvl1pPr>
            <a:lvl2pPr marL="431968" indent="-191986">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4" y="6396845"/>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3" y="910403"/>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9175680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4" y="6396845"/>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664909"/>
            <a:ext cx="11232819" cy="323935"/>
          </a:xfrm>
        </p:spPr>
        <p:txBody>
          <a:bodyPr/>
          <a:lstStyle>
            <a:lvl1pPr marL="0" indent="126991">
              <a:spcBef>
                <a:spcPts val="533"/>
              </a:spcBef>
              <a:spcAft>
                <a:spcPts val="1067"/>
              </a:spcAft>
              <a:buFont typeface="+mj-lt"/>
              <a:buNone/>
              <a:tabLst/>
              <a:defRPr sz="2000" b="1">
                <a:solidFill>
                  <a:schemeClr val="tx1">
                    <a:lumMod val="50000"/>
                    <a:lumOff val="50000"/>
                  </a:schemeClr>
                </a:solidFill>
              </a:defRPr>
            </a:lvl1pPr>
            <a:lvl2pPr marL="431968" indent="-191986">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3" y="910403"/>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3"/>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5364431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4" y="6396845"/>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9"/>
            <a:ext cx="11232819" cy="323935"/>
          </a:xfrm>
        </p:spPr>
        <p:txBody>
          <a:bodyPr/>
          <a:lstStyle>
            <a:lvl1pPr marL="0" indent="126991">
              <a:spcBef>
                <a:spcPts val="533"/>
              </a:spcBef>
              <a:spcAft>
                <a:spcPts val="1067"/>
              </a:spcAft>
              <a:buFont typeface="+mj-lt"/>
              <a:buNone/>
              <a:tabLst/>
              <a:defRPr sz="2000" b="1">
                <a:solidFill>
                  <a:schemeClr val="tx1">
                    <a:lumMod val="50000"/>
                    <a:lumOff val="50000"/>
                  </a:schemeClr>
                </a:solidFill>
              </a:defRPr>
            </a:lvl1pPr>
            <a:lvl2pPr marL="431968" indent="-191986">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3" y="910403"/>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3"/>
            <a:ext cx="7488832" cy="3840427"/>
          </a:xfrm>
        </p:spPr>
        <p:txBody>
          <a:bodyPr/>
          <a:lstStyle/>
          <a:p>
            <a:r>
              <a:rPr lang="fr-FR"/>
              <a:t>Cliquez sur l'icône pour ajouter une image</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7849035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4" y="6396845"/>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9"/>
            <a:ext cx="11232819" cy="323935"/>
          </a:xfrm>
        </p:spPr>
        <p:txBody>
          <a:bodyPr/>
          <a:lstStyle>
            <a:lvl1pPr marL="0" indent="126991">
              <a:spcBef>
                <a:spcPts val="533"/>
              </a:spcBef>
              <a:spcAft>
                <a:spcPts val="1067"/>
              </a:spcAft>
              <a:buFont typeface="+mj-lt"/>
              <a:buNone/>
              <a:tabLst/>
              <a:defRPr sz="2000" b="1">
                <a:solidFill>
                  <a:schemeClr val="tx1">
                    <a:lumMod val="50000"/>
                    <a:lumOff val="50000"/>
                  </a:schemeClr>
                </a:solidFill>
              </a:defRPr>
            </a:lvl1pPr>
            <a:lvl2pPr marL="431968" indent="-191986">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3" y="910403"/>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6"/>
            <a:ext cx="7681384" cy="3839633"/>
          </a:xfrm>
        </p:spPr>
        <p:txBody>
          <a:bodyPr/>
          <a:lstStyle/>
          <a:p>
            <a:r>
              <a:rPr lang="fr-FR"/>
              <a:t>Cliquez sur l'icône pour ajouter un graphique</a:t>
            </a:r>
          </a:p>
        </p:txBody>
      </p:sp>
      <p:sp>
        <p:nvSpPr>
          <p:cNvPr id="9"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9484573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58"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1"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4" y="6396845"/>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9F578734-7B6B-B848-8F7C-20D24745BC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40003" y="260651"/>
            <a:ext cx="3186385" cy="2011487"/>
          </a:xfrm>
          <a:prstGeom prst="rect">
            <a:avLst/>
          </a:prstGeom>
        </p:spPr>
      </p:pic>
      <p:sp>
        <p:nvSpPr>
          <p:cNvPr id="8"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5918225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5"/>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60" indent="-527960">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1583816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19/10/2023</a:t>
            </a:fld>
            <a:endParaRPr lang="fr-FR" dirty="0"/>
          </a:p>
        </p:txBody>
      </p:sp>
      <p:sp>
        <p:nvSpPr>
          <p:cNvPr id="5" name="Espace réservé du pied de page 4"/>
          <p:cNvSpPr>
            <a:spLocks noGrp="1"/>
          </p:cNvSpPr>
          <p:nvPr>
            <p:ph type="ftr" sz="quarter" idx="11"/>
          </p:nvPr>
        </p:nvSpPr>
        <p:spPr bwMode="gray">
          <a:xfrm>
            <a:off x="960000" y="5829269"/>
            <a:ext cx="4320000" cy="597263"/>
          </a:xfrm>
        </p:spPr>
        <p:txBody>
          <a:bodyPr anchor="ctr" anchorCtr="0"/>
          <a:lstStyle>
            <a:lvl1pPr algn="l">
              <a:defRPr sz="1533"/>
            </a:lvl1pPr>
          </a:lstStyle>
          <a:p>
            <a:r>
              <a:rPr lang="fr-FR" dirty="0"/>
              <a:t>Direction générale </a:t>
            </a:r>
          </a:p>
          <a:p>
            <a:r>
              <a:rPr lang="fr-FR" dirty="0"/>
              <a:t>de l’offre de soins</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9" name="Image 8">
            <a:extLst>
              <a:ext uri="{FF2B5EF4-FFF2-40B4-BE49-F238E27FC236}">
                <a16:creationId xmlns:a16="http://schemas.microsoft.com/office/drawing/2014/main" id="{007764BE-02C7-D347-925A-71726A94B0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6536" y="611001"/>
            <a:ext cx="5528605" cy="3490075"/>
          </a:xfrm>
          <a:prstGeom prst="rect">
            <a:avLst/>
          </a:prstGeom>
        </p:spPr>
      </p:pic>
    </p:spTree>
    <p:extLst>
      <p:ext uri="{BB962C8B-B14F-4D97-AF65-F5344CB8AC3E}">
        <p14:creationId xmlns:p14="http://schemas.microsoft.com/office/powerpoint/2010/main" val="359757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664907"/>
            <a:ext cx="11232819"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2" y="910403"/>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3"/>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2540018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6F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4" name="Connecteur droit 3"/>
          <p:cNvCxnSpPr/>
          <p:nvPr userDrawn="1"/>
        </p:nvCxnSpPr>
        <p:spPr>
          <a:xfrm>
            <a:off x="0" y="1224000"/>
            <a:ext cx="2688448" cy="0"/>
          </a:xfrm>
          <a:prstGeom prst="line">
            <a:avLst/>
          </a:prstGeom>
          <a:ln w="50800">
            <a:solidFill>
              <a:srgbClr val="E10880"/>
            </a:solidFill>
          </a:ln>
        </p:spPr>
        <p:style>
          <a:lnRef idx="1">
            <a:schemeClr val="accent1"/>
          </a:lnRef>
          <a:fillRef idx="0">
            <a:schemeClr val="accent1"/>
          </a:fillRef>
          <a:effectRef idx="0">
            <a:schemeClr val="accent1"/>
          </a:effectRef>
          <a:fontRef idx="minor">
            <a:schemeClr val="tx1"/>
          </a:fontRef>
        </p:style>
      </p:cxnSp>
      <p:pic>
        <p:nvPicPr>
          <p:cNvPr id="5" name="Picture 2" descr="I:\SDSR\SDSR-DIRPRO\MALADIES RARES\NOUVELLE ARBORESCENCE\Communication\Logo maladie rare générique.jpg"/>
          <p:cNvPicPr>
            <a:picLocks noChangeAspect="1" noChangeArrowheads="1"/>
          </p:cNvPicPr>
          <p:nvPr userDrawn="1"/>
        </p:nvPicPr>
        <p:blipFill>
          <a:blip r:embed="rId2" cstate="print"/>
          <a:srcRect/>
          <a:stretch>
            <a:fillRect/>
          </a:stretch>
        </p:blipFill>
        <p:spPr bwMode="auto">
          <a:xfrm>
            <a:off x="143341" y="83847"/>
            <a:ext cx="1859363" cy="1008112"/>
          </a:xfrm>
          <a:prstGeom prst="rect">
            <a:avLst/>
          </a:prstGeom>
          <a:noFill/>
        </p:spPr>
      </p:pic>
    </p:spTree>
    <p:extLst>
      <p:ext uri="{BB962C8B-B14F-4D97-AF65-F5344CB8AC3E}">
        <p14:creationId xmlns:p14="http://schemas.microsoft.com/office/powerpoint/2010/main" val="6373586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CF4559A2-CBBB-4CDE-B01D-B6F257F0AD8F}"/>
              </a:ext>
            </a:extLst>
          </p:cNvPr>
          <p:cNvSpPr>
            <a:spLocks noGrp="1"/>
          </p:cNvSpPr>
          <p:nvPr>
            <p:ph type="body" sz="quarter" idx="12"/>
          </p:nvPr>
        </p:nvSpPr>
        <p:spPr>
          <a:xfrm>
            <a:off x="838200" y="720000"/>
            <a:ext cx="10515600" cy="576000"/>
          </a:xfrm>
        </p:spPr>
        <p:txBody>
          <a:bodyPr>
            <a:normAutofit/>
          </a:bodyPr>
          <a:lstStyle>
            <a:lvl1pPr marL="0" indent="0" algn="ctr">
              <a:buNone/>
              <a:defRPr sz="2667"/>
            </a:lvl1pPr>
          </a:lstStyle>
          <a:p>
            <a:pPr lvl="0"/>
            <a:r>
              <a:rPr lang="en-US" dirty="0"/>
              <a:t>Edit Master text styles</a:t>
            </a:r>
          </a:p>
        </p:txBody>
      </p:sp>
      <p:sp>
        <p:nvSpPr>
          <p:cNvPr id="9" name="Text Placeholder 8">
            <a:extLst>
              <a:ext uri="{FF2B5EF4-FFF2-40B4-BE49-F238E27FC236}">
                <a16:creationId xmlns:a16="http://schemas.microsoft.com/office/drawing/2014/main" id="{1DE6ADE0-1218-4E7D-9F95-72FC5C9F889D}"/>
              </a:ext>
            </a:extLst>
          </p:cNvPr>
          <p:cNvSpPr>
            <a:spLocks noGrp="1"/>
          </p:cNvSpPr>
          <p:nvPr>
            <p:ph type="body" sz="quarter" idx="10" hasCustomPrompt="1"/>
          </p:nvPr>
        </p:nvSpPr>
        <p:spPr>
          <a:xfrm>
            <a:off x="859" y="6691930"/>
            <a:ext cx="7680000" cy="164212"/>
          </a:xfrm>
          <a:noFill/>
          <a:ln>
            <a:noFill/>
          </a:ln>
        </p:spPr>
        <p:txBody>
          <a:bodyPr anchor="b">
            <a:spAutoFit/>
          </a:bodyPr>
          <a:lstStyle>
            <a:lvl1pPr marL="0" indent="0">
              <a:spcBef>
                <a:spcPts val="0"/>
              </a:spcBef>
              <a:spcAft>
                <a:spcPts val="0"/>
              </a:spcAft>
              <a:buNone/>
              <a:defRPr sz="1067" spc="0" baseline="0">
                <a:solidFill>
                  <a:schemeClr val="tx1"/>
                </a:solidFill>
                <a:latin typeface="+mn-lt"/>
                <a:cs typeface="Arial" panose="020B0604020202020204" pitchFamily="34" charset="0"/>
              </a:defRPr>
            </a:lvl1pPr>
          </a:lstStyle>
          <a:p>
            <a:pPr lvl="0"/>
            <a:r>
              <a:rPr lang="en-US" dirty="0"/>
              <a:t>DGOS/PF/MMR</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03327" y="191319"/>
            <a:ext cx="923255" cy="433480"/>
          </a:xfrm>
          <a:prstGeom prst="rect">
            <a:avLst/>
          </a:prstGeom>
        </p:spPr>
      </p:pic>
      <p:sp>
        <p:nvSpPr>
          <p:cNvPr id="3" name="Espace réservé de la date 2"/>
          <p:cNvSpPr>
            <a:spLocks noGrp="1"/>
          </p:cNvSpPr>
          <p:nvPr>
            <p:ph type="dt" sz="half" idx="13"/>
          </p:nvPr>
        </p:nvSpPr>
        <p:spPr/>
        <p:txBody>
          <a:bodyPr/>
          <a:lstStyle/>
          <a:p>
            <a:endParaRPr lang="fr-FR" cap="all" dirty="0"/>
          </a:p>
        </p:txBody>
      </p:sp>
      <p:sp>
        <p:nvSpPr>
          <p:cNvPr id="6" name="Espace réservé du pied de page 5"/>
          <p:cNvSpPr>
            <a:spLocks noGrp="1"/>
          </p:cNvSpPr>
          <p:nvPr>
            <p:ph type="ftr" sz="quarter" idx="14"/>
          </p:nvPr>
        </p:nvSpPr>
        <p:spPr/>
        <p:txBody>
          <a:bodyPr/>
          <a:lstStyle/>
          <a:p>
            <a:r>
              <a:rPr lang="fr-FR"/>
              <a:t>DGOS/PF/MMR</a:t>
            </a:r>
            <a:endParaRPr lang="fr-FR" dirty="0"/>
          </a:p>
        </p:txBody>
      </p:sp>
      <p:sp>
        <p:nvSpPr>
          <p:cNvPr id="7" name="Espace réservé du numéro de diapositive 6"/>
          <p:cNvSpPr>
            <a:spLocks noGrp="1"/>
          </p:cNvSpPr>
          <p:nvPr>
            <p:ph type="sldNum" sz="quarter" idx="15"/>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40523383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1D7CF9-EB61-F582-895A-5C433DD93CF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D388B75-A855-DFBA-A429-FD3655BD7C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7E8DCE4-7D38-BF5F-0F32-64A1817E034E}"/>
              </a:ext>
            </a:extLst>
          </p:cNvPr>
          <p:cNvSpPr>
            <a:spLocks noGrp="1"/>
          </p:cNvSpPr>
          <p:nvPr>
            <p:ph type="dt" sz="half" idx="10"/>
          </p:nvPr>
        </p:nvSpPr>
        <p:spPr/>
        <p:txBody>
          <a:bodyPr/>
          <a:lstStyle/>
          <a:p>
            <a:fld id="{32F02B09-7779-5A41-8A83-643DBCB4F966}"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7F2A0504-22D5-1A5D-E58F-C871F14B64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436180B-2A28-60AB-463F-D89B68D6F550}"/>
              </a:ext>
            </a:extLst>
          </p:cNvPr>
          <p:cNvSpPr>
            <a:spLocks noGrp="1"/>
          </p:cNvSpPr>
          <p:nvPr>
            <p:ph type="sldNum" sz="quarter" idx="12"/>
          </p:nvPr>
        </p:nvSpPr>
        <p:spPr/>
        <p:txBody>
          <a:bodyPr/>
          <a:lstStyle/>
          <a:p>
            <a:fld id="{1441814F-7B3D-4E40-A14C-3B5C1BCEA6B4}" type="slidenum">
              <a:rPr lang="fr-FR" smtClean="0"/>
              <a:t>‹N°›</a:t>
            </a:fld>
            <a:endParaRPr lang="fr-FR"/>
          </a:p>
        </p:txBody>
      </p:sp>
    </p:spTree>
    <p:extLst>
      <p:ext uri="{BB962C8B-B14F-4D97-AF65-F5344CB8AC3E}">
        <p14:creationId xmlns:p14="http://schemas.microsoft.com/office/powerpoint/2010/main" val="23531372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CF4559A2-CBBB-4CDE-B01D-B6F257F0AD8F}"/>
              </a:ext>
            </a:extLst>
          </p:cNvPr>
          <p:cNvSpPr>
            <a:spLocks noGrp="1"/>
          </p:cNvSpPr>
          <p:nvPr>
            <p:ph type="body" sz="quarter" idx="12"/>
          </p:nvPr>
        </p:nvSpPr>
        <p:spPr>
          <a:xfrm>
            <a:off x="838200" y="720000"/>
            <a:ext cx="10515600" cy="576000"/>
          </a:xfrm>
        </p:spPr>
        <p:txBody>
          <a:bodyPr>
            <a:normAutofit/>
          </a:bodyPr>
          <a:lstStyle>
            <a:lvl1pPr marL="0" indent="0" algn="ctr">
              <a:buNone/>
              <a:defRPr sz="2667"/>
            </a:lvl1pPr>
          </a:lstStyle>
          <a:p>
            <a:pPr lvl="0"/>
            <a:r>
              <a:rPr lang="en-US" dirty="0"/>
              <a:t>Edit Master text styles</a:t>
            </a:r>
          </a:p>
        </p:txBody>
      </p:sp>
      <p:sp>
        <p:nvSpPr>
          <p:cNvPr id="9" name="Text Placeholder 8">
            <a:extLst>
              <a:ext uri="{FF2B5EF4-FFF2-40B4-BE49-F238E27FC236}">
                <a16:creationId xmlns:a16="http://schemas.microsoft.com/office/drawing/2014/main" id="{1DE6ADE0-1218-4E7D-9F95-72FC5C9F889D}"/>
              </a:ext>
            </a:extLst>
          </p:cNvPr>
          <p:cNvSpPr>
            <a:spLocks noGrp="1"/>
          </p:cNvSpPr>
          <p:nvPr>
            <p:ph type="body" sz="quarter" idx="10" hasCustomPrompt="1"/>
          </p:nvPr>
        </p:nvSpPr>
        <p:spPr>
          <a:xfrm>
            <a:off x="859" y="6691933"/>
            <a:ext cx="7680000" cy="164212"/>
          </a:xfrm>
          <a:noFill/>
          <a:ln>
            <a:noFill/>
          </a:ln>
        </p:spPr>
        <p:txBody>
          <a:bodyPr anchor="b">
            <a:spAutoFit/>
          </a:bodyPr>
          <a:lstStyle>
            <a:lvl1pPr marL="0" indent="0">
              <a:spcBef>
                <a:spcPts val="0"/>
              </a:spcBef>
              <a:spcAft>
                <a:spcPts val="0"/>
              </a:spcAft>
              <a:buNone/>
              <a:defRPr sz="1067" spc="0" baseline="0">
                <a:solidFill>
                  <a:schemeClr val="tx1"/>
                </a:solidFill>
                <a:latin typeface="+mn-lt"/>
                <a:cs typeface="Arial" panose="020B0604020202020204" pitchFamily="34" charset="0"/>
              </a:defRPr>
            </a:lvl1pPr>
          </a:lstStyle>
          <a:p>
            <a:pPr lvl="0"/>
            <a:r>
              <a:rPr lang="en-US" dirty="0"/>
              <a:t>DGOS/PF/MMR</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03330" y="191319"/>
            <a:ext cx="923255" cy="433480"/>
          </a:xfrm>
          <a:prstGeom prst="rect">
            <a:avLst/>
          </a:prstGeom>
        </p:spPr>
      </p:pic>
      <p:sp>
        <p:nvSpPr>
          <p:cNvPr id="3" name="Espace réservé de la date 2"/>
          <p:cNvSpPr>
            <a:spLocks noGrp="1"/>
          </p:cNvSpPr>
          <p:nvPr>
            <p:ph type="dt" sz="half" idx="13"/>
          </p:nvPr>
        </p:nvSpPr>
        <p:spPr/>
        <p:txBody>
          <a:bodyPr/>
          <a:lstStyle/>
          <a:p>
            <a:pPr defTabSz="1219156"/>
            <a:endParaRPr lang="fr-FR" cap="all" dirty="0">
              <a:solidFill>
                <a:srgbClr val="000000"/>
              </a:solidFill>
            </a:endParaRPr>
          </a:p>
        </p:txBody>
      </p:sp>
      <p:sp>
        <p:nvSpPr>
          <p:cNvPr id="6" name="Espace réservé du pied de page 5"/>
          <p:cNvSpPr>
            <a:spLocks noGrp="1"/>
          </p:cNvSpPr>
          <p:nvPr>
            <p:ph type="ftr" sz="quarter" idx="14"/>
          </p:nvPr>
        </p:nvSpPr>
        <p:spPr/>
        <p:txBody>
          <a:bodyPr/>
          <a:lstStyle/>
          <a:p>
            <a:pPr defTabSz="1219156"/>
            <a:r>
              <a:rPr lang="fr-FR">
                <a:solidFill>
                  <a:srgbClr val="000000"/>
                </a:solidFill>
              </a:rPr>
              <a:t>DGOS/PF/MMR</a:t>
            </a:r>
            <a:endParaRPr lang="fr-FR" dirty="0">
              <a:solidFill>
                <a:srgbClr val="000000"/>
              </a:solidFill>
            </a:endParaRPr>
          </a:p>
        </p:txBody>
      </p:sp>
      <p:sp>
        <p:nvSpPr>
          <p:cNvPr id="7" name="Espace réservé du numéro de diapositive 6"/>
          <p:cNvSpPr>
            <a:spLocks noGrp="1"/>
          </p:cNvSpPr>
          <p:nvPr>
            <p:ph type="sldNum" sz="quarter" idx="15"/>
          </p:nvPr>
        </p:nvSpPr>
        <p:spPr/>
        <p:txBody>
          <a:bodyPr/>
          <a:lstStyle/>
          <a:p>
            <a:pPr defTabSz="1219156"/>
            <a:fld id="{733122C9-A0B9-462F-8757-0847AD287B63}" type="slidenum">
              <a:rPr lang="fr-FR" smtClean="0">
                <a:solidFill>
                  <a:srgbClr val="000000"/>
                </a:solidFill>
              </a:rPr>
              <a:pPr defTabSz="1219156"/>
              <a:t>‹N°›</a:t>
            </a:fld>
            <a:endParaRPr lang="fr-FR" dirty="0">
              <a:solidFill>
                <a:srgbClr val="000000"/>
              </a:solidFill>
            </a:endParaRPr>
          </a:p>
        </p:txBody>
      </p:sp>
    </p:spTree>
    <p:extLst>
      <p:ext uri="{BB962C8B-B14F-4D97-AF65-F5344CB8AC3E}">
        <p14:creationId xmlns:p14="http://schemas.microsoft.com/office/powerpoint/2010/main" val="39080966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5"/>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9"/>
            <a:ext cx="11232819" cy="323935"/>
          </a:xfrm>
        </p:spPr>
        <p:txBody>
          <a:bodyPr/>
          <a:lstStyle>
            <a:lvl1pPr marL="12700" indent="114296">
              <a:spcBef>
                <a:spcPts val="533"/>
              </a:spcBef>
              <a:spcAft>
                <a:spcPts val="1067"/>
              </a:spcAft>
              <a:buFont typeface="+mj-lt"/>
              <a:buNone/>
              <a:tabLst/>
              <a:defRPr sz="2000" b="1">
                <a:solidFill>
                  <a:schemeClr val="tx1">
                    <a:lumMod val="50000"/>
                    <a:lumOff val="50000"/>
                  </a:schemeClr>
                </a:solidFill>
              </a:defRPr>
            </a:lvl1pPr>
            <a:lvl2pPr marL="431984" indent="-191993">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3"/>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2273408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8" indent="-191998">
              <a:spcBef>
                <a:spcPts val="533"/>
              </a:spcBef>
              <a:spcAft>
                <a:spcPts val="1067"/>
              </a:spcAft>
              <a:buFont typeface="+mj-lt"/>
              <a:buAutoNum type="arabicPeriod"/>
              <a:defRPr b="1"/>
            </a:lvl1pPr>
            <a:lvl2pPr marL="431995" indent="-191998">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8" indent="-191998">
              <a:spcBef>
                <a:spcPts val="533"/>
              </a:spcBef>
              <a:spcAft>
                <a:spcPts val="1067"/>
              </a:spcAft>
              <a:buFont typeface="+mj-lt"/>
              <a:buAutoNum type="arabicPeriod"/>
              <a:defRPr b="1"/>
            </a:lvl1pPr>
            <a:lvl2pPr marL="431995" indent="-191998">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8" indent="-191998">
              <a:spcBef>
                <a:spcPts val="533"/>
              </a:spcBef>
              <a:spcAft>
                <a:spcPts val="1067"/>
              </a:spcAft>
              <a:buFont typeface="+mj-lt"/>
              <a:buAutoNum type="arabicPeriod"/>
              <a:defRPr b="1"/>
            </a:lvl1pPr>
            <a:lvl2pPr marL="431995" indent="-191998">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2" y="910403"/>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0579883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6"/>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4810374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910402"/>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4270278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1" y="910402"/>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0931336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242293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7"/>
            <a:ext cx="11232819"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3"/>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3"/>
            <a:ext cx="7488832" cy="3840427"/>
          </a:xfrm>
        </p:spPr>
        <p:txBody>
          <a:bodyPr/>
          <a:lstStyle/>
          <a:p>
            <a:r>
              <a:rPr lang="fr-FR"/>
              <a:t>Cliquez sur l'icône pour ajouter une image</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5799988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3"/>
            <a:ext cx="7681384" cy="3839633"/>
          </a:xfrm>
        </p:spPr>
        <p:txBody>
          <a:bodyPr/>
          <a:lstStyle/>
          <a:p>
            <a:r>
              <a:rPr lang="fr-FR"/>
              <a:t>Cliquez sur l'icône pour ajouter un graphique</a:t>
            </a:r>
          </a:p>
        </p:txBody>
      </p:sp>
      <p:sp>
        <p:nvSpPr>
          <p:cNvPr id="9"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6711375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64"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9F578734-7B6B-B848-8F7C-20D24745BC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40001" y="164637"/>
            <a:ext cx="2687647" cy="2092672"/>
          </a:xfrm>
          <a:prstGeom prst="rect">
            <a:avLst/>
          </a:prstGeom>
        </p:spPr>
      </p:pic>
      <p:sp>
        <p:nvSpPr>
          <p:cNvPr id="8"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3196178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3668418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19/10/2023</a:t>
            </a:fld>
            <a:endParaRPr lang="fr-FR" dirty="0"/>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r>
              <a:rPr lang="fr-FR" dirty="0"/>
              <a:t>Direction générale </a:t>
            </a:r>
          </a:p>
          <a:p>
            <a:r>
              <a:rPr lang="fr-FR" dirty="0"/>
              <a:t>de l’offre de soins</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9" name="Image 8">
            <a:extLst>
              <a:ext uri="{FF2B5EF4-FFF2-40B4-BE49-F238E27FC236}">
                <a16:creationId xmlns:a16="http://schemas.microsoft.com/office/drawing/2014/main" id="{007764BE-02C7-D347-925A-71726A94B0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6534" y="260649"/>
            <a:ext cx="4755369" cy="3702655"/>
          </a:xfrm>
          <a:prstGeom prst="rect">
            <a:avLst/>
          </a:prstGeom>
        </p:spPr>
      </p:pic>
    </p:spTree>
    <p:extLst>
      <p:ext uri="{BB962C8B-B14F-4D97-AF65-F5344CB8AC3E}">
        <p14:creationId xmlns:p14="http://schemas.microsoft.com/office/powerpoint/2010/main" val="39020052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CF4559A2-CBBB-4CDE-B01D-B6F257F0AD8F}"/>
              </a:ext>
            </a:extLst>
          </p:cNvPr>
          <p:cNvSpPr>
            <a:spLocks noGrp="1"/>
          </p:cNvSpPr>
          <p:nvPr>
            <p:ph type="body" sz="quarter" idx="12"/>
          </p:nvPr>
        </p:nvSpPr>
        <p:spPr>
          <a:xfrm>
            <a:off x="838200" y="720000"/>
            <a:ext cx="10515600" cy="576000"/>
          </a:xfrm>
        </p:spPr>
        <p:txBody>
          <a:bodyPr>
            <a:normAutofit/>
          </a:bodyPr>
          <a:lstStyle>
            <a:lvl1pPr marL="0" indent="0" algn="ctr">
              <a:buNone/>
              <a:defRPr sz="2667"/>
            </a:lvl1pPr>
          </a:lstStyle>
          <a:p>
            <a:pPr lvl="0"/>
            <a:r>
              <a:rPr lang="en-US" dirty="0"/>
              <a:t>Edit Master text styles</a:t>
            </a:r>
          </a:p>
        </p:txBody>
      </p:sp>
      <p:sp>
        <p:nvSpPr>
          <p:cNvPr id="9" name="Text Placeholder 8">
            <a:extLst>
              <a:ext uri="{FF2B5EF4-FFF2-40B4-BE49-F238E27FC236}">
                <a16:creationId xmlns:a16="http://schemas.microsoft.com/office/drawing/2014/main" id="{1DE6ADE0-1218-4E7D-9F95-72FC5C9F889D}"/>
              </a:ext>
            </a:extLst>
          </p:cNvPr>
          <p:cNvSpPr>
            <a:spLocks noGrp="1"/>
          </p:cNvSpPr>
          <p:nvPr>
            <p:ph type="body" sz="quarter" idx="10"/>
          </p:nvPr>
        </p:nvSpPr>
        <p:spPr>
          <a:xfrm>
            <a:off x="859" y="6691928"/>
            <a:ext cx="7680000" cy="164212"/>
          </a:xfrm>
          <a:noFill/>
          <a:ln>
            <a:noFill/>
          </a:ln>
        </p:spPr>
        <p:txBody>
          <a:bodyPr anchor="b">
            <a:spAutoFit/>
          </a:bodyPr>
          <a:lstStyle>
            <a:lvl1pPr marL="0" indent="0">
              <a:spcBef>
                <a:spcPts val="0"/>
              </a:spcBef>
              <a:spcAft>
                <a:spcPts val="0"/>
              </a:spcAft>
              <a:buNone/>
              <a:defRPr sz="1067" spc="0" baseline="0">
                <a:solidFill>
                  <a:schemeClr val="tx1"/>
                </a:solidFill>
                <a:latin typeface="+mn-lt"/>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33759733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1" y="6396846"/>
            <a:ext cx="1560000" cy="461159"/>
          </a:xfrm>
          <a:prstGeom prst="rect">
            <a:avLst/>
          </a:prstGeom>
        </p:spPr>
        <p:txBody>
          <a:bodyPr vert="horz" lIns="0" tIns="0" rIns="0" bIns="0" rtlCol="0" anchor="ctr" anchorCtr="0">
            <a:noAutofit/>
          </a:bodyPr>
          <a:lstStyle>
            <a:lvl1pPr algn="l">
              <a:defRPr sz="1001"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3" y="1664910"/>
            <a:ext cx="11232820" cy="323935"/>
          </a:xfrm>
        </p:spPr>
        <p:txBody>
          <a:bodyPr/>
          <a:lstStyle>
            <a:lvl1pPr marL="12700" indent="114296">
              <a:spcBef>
                <a:spcPts val="533"/>
              </a:spcBef>
              <a:spcAft>
                <a:spcPts val="1067"/>
              </a:spcAft>
              <a:buFont typeface="+mj-lt"/>
              <a:buNone/>
              <a:tabLst/>
              <a:defRPr sz="2000" b="1">
                <a:solidFill>
                  <a:schemeClr val="tx1">
                    <a:lumMod val="50000"/>
                    <a:lumOff val="50000"/>
                  </a:schemeClr>
                </a:solidFill>
              </a:defRPr>
            </a:lvl1pPr>
            <a:lvl2pPr marL="431984" indent="-191993">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2" y="2276872"/>
            <a:ext cx="11232447"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2277217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3" indent="-191993">
              <a:spcBef>
                <a:spcPts val="533"/>
              </a:spcBef>
              <a:spcAft>
                <a:spcPts val="1067"/>
              </a:spcAft>
              <a:buFont typeface="+mj-lt"/>
              <a:buAutoNum type="arabicPeriod"/>
              <a:defRPr b="1"/>
            </a:lvl1pPr>
            <a:lvl2pPr marL="431984" indent="-191993">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3" indent="-191993">
              <a:spcBef>
                <a:spcPts val="533"/>
              </a:spcBef>
              <a:spcAft>
                <a:spcPts val="1067"/>
              </a:spcAft>
              <a:buFont typeface="+mj-lt"/>
              <a:buAutoNum type="arabicPeriod"/>
              <a:defRPr b="1"/>
            </a:lvl1pPr>
            <a:lvl2pPr marL="431984" indent="-191993">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3" indent="-191993">
              <a:spcBef>
                <a:spcPts val="533"/>
              </a:spcBef>
              <a:spcAft>
                <a:spcPts val="1067"/>
              </a:spcAft>
              <a:buFont typeface="+mj-lt"/>
              <a:buAutoNum type="arabicPeriod"/>
              <a:defRPr b="1"/>
            </a:lvl1pPr>
            <a:lvl2pPr marL="431984" indent="-191993">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4" y="6396846"/>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3" y="910405"/>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8014522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4" y="6396846"/>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3" y="1664910"/>
            <a:ext cx="11232820" cy="323935"/>
          </a:xfrm>
        </p:spPr>
        <p:txBody>
          <a:bodyPr/>
          <a:lstStyle>
            <a:lvl1pPr marL="0" indent="126995">
              <a:spcBef>
                <a:spcPts val="533"/>
              </a:spcBef>
              <a:spcAft>
                <a:spcPts val="1067"/>
              </a:spcAft>
              <a:buFont typeface="+mj-lt"/>
              <a:buNone/>
              <a:tabLst/>
              <a:defRPr sz="2000" b="1">
                <a:solidFill>
                  <a:schemeClr val="tx1">
                    <a:lumMod val="50000"/>
                    <a:lumOff val="50000"/>
                  </a:schemeClr>
                </a:solidFill>
              </a:defRPr>
            </a:lvl1pPr>
            <a:lvl2pPr marL="431984" indent="-191993">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3" y="910405"/>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5"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1521533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4" y="6396846"/>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3" y="1664910"/>
            <a:ext cx="11232820" cy="323935"/>
          </a:xfrm>
        </p:spPr>
        <p:txBody>
          <a:bodyPr/>
          <a:lstStyle>
            <a:lvl1pPr marL="0" indent="126995">
              <a:spcBef>
                <a:spcPts val="533"/>
              </a:spcBef>
              <a:spcAft>
                <a:spcPts val="1067"/>
              </a:spcAft>
              <a:buFont typeface="+mj-lt"/>
              <a:buNone/>
              <a:tabLst/>
              <a:defRPr sz="2000" b="1">
                <a:solidFill>
                  <a:schemeClr val="tx1">
                    <a:lumMod val="50000"/>
                    <a:lumOff val="50000"/>
                  </a:schemeClr>
                </a:solidFill>
              </a:defRPr>
            </a:lvl1pPr>
            <a:lvl2pPr marL="431984" indent="-191993">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3" y="910405"/>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2975907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4" y="6396846"/>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3" y="1664910"/>
            <a:ext cx="11232820" cy="323935"/>
          </a:xfrm>
        </p:spPr>
        <p:txBody>
          <a:bodyPr/>
          <a:lstStyle>
            <a:lvl1pPr marL="0" indent="126995">
              <a:spcBef>
                <a:spcPts val="533"/>
              </a:spcBef>
              <a:spcAft>
                <a:spcPts val="1067"/>
              </a:spcAft>
              <a:buFont typeface="+mj-lt"/>
              <a:buNone/>
              <a:tabLst/>
              <a:defRPr sz="2000" b="1">
                <a:solidFill>
                  <a:schemeClr val="tx1">
                    <a:lumMod val="50000"/>
                    <a:lumOff val="50000"/>
                  </a:schemeClr>
                </a:solidFill>
              </a:defRPr>
            </a:lvl1pPr>
            <a:lvl2pPr marL="431984" indent="-191993">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3" y="910405"/>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4" y="2276877"/>
            <a:ext cx="7681385" cy="3839633"/>
          </a:xfrm>
        </p:spPr>
        <p:txBody>
          <a:bodyPr/>
          <a:lstStyle/>
          <a:p>
            <a:r>
              <a:rPr lang="fr-FR"/>
              <a:t>Cliquez sur l'icône pour ajouter un graphique</a:t>
            </a:r>
          </a:p>
        </p:txBody>
      </p:sp>
      <p:sp>
        <p:nvSpPr>
          <p:cNvPr id="9"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095323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7"/>
            <a:ext cx="11232819"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3"/>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4"/>
            <a:ext cx="7681384" cy="3839633"/>
          </a:xfrm>
        </p:spPr>
        <p:txBody>
          <a:bodyPr/>
          <a:lstStyle/>
          <a:p>
            <a:r>
              <a:rPr lang="fr-FR"/>
              <a:t>Cliquez sur l'icône pour ajouter un graphique</a:t>
            </a:r>
          </a:p>
        </p:txBody>
      </p:sp>
      <p:sp>
        <p:nvSpPr>
          <p:cNvPr id="9"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6098104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1" y="2852936"/>
            <a:ext cx="11232000" cy="3057632"/>
          </a:xfrm>
        </p:spPr>
        <p:txBody>
          <a:bodyPr/>
          <a:lstStyle>
            <a:lvl1pPr>
              <a:lnSpc>
                <a:spcPct val="90000"/>
              </a:lnSpc>
              <a:spcAft>
                <a:spcPts val="0"/>
              </a:spcAft>
              <a:defRPr sz="4335" b="1" cap="all" baseline="0"/>
            </a:lvl1pPr>
            <a:lvl2pPr marL="122761" indent="0">
              <a:spcBef>
                <a:spcPts val="667"/>
              </a:spcBef>
              <a:spcAft>
                <a:spcPts val="0"/>
              </a:spcAft>
              <a:buNone/>
              <a:tabLst/>
              <a:defRPr sz="2468"/>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1" y="6379200"/>
            <a:ext cx="1123282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4" y="6396846"/>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1"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9F578734-7B6B-B848-8F7C-20D24745BC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40005" y="164637"/>
            <a:ext cx="2687647" cy="2092672"/>
          </a:xfrm>
          <a:prstGeom prst="rect">
            <a:avLst/>
          </a:prstGeom>
        </p:spPr>
      </p:pic>
      <p:sp>
        <p:nvSpPr>
          <p:cNvPr id="8"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6971649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6"/>
            <a:ext cx="1560000" cy="461159"/>
          </a:xfrm>
          <a:prstGeom prst="rect">
            <a:avLst/>
          </a:prstGeom>
        </p:spPr>
        <p:txBody>
          <a:bodyPr vert="horz" lIns="0" tIns="0" rIns="0" bIns="0" rtlCol="0" anchor="ctr" anchorCtr="0">
            <a:noAutofit/>
          </a:bodyPr>
          <a:lstStyle>
            <a:lvl1pPr algn="l">
              <a:defRPr sz="1001"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0" indent="-527980">
              <a:buFont typeface="+mj-lt"/>
              <a:buAutoNum type="arabicPeriod"/>
              <a:defRPr sz="4335">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1"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4818353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77">
                <a:solidFill>
                  <a:schemeClr val="tx1">
                    <a:alpha val="0"/>
                  </a:schemeClr>
                </a:solidFill>
              </a:defRPr>
            </a:lvl1pPr>
          </a:lstStyle>
          <a:p>
            <a:fld id="{4EA19884-7A29-DC4E-9311-A62E54788E52}" type="datetime1">
              <a:rPr lang="fr-FR" smtClean="0"/>
              <a:t>19/10/2023</a:t>
            </a:fld>
            <a:endParaRPr lang="fr-FR" dirty="0"/>
          </a:p>
        </p:txBody>
      </p:sp>
      <p:sp>
        <p:nvSpPr>
          <p:cNvPr id="5" name="Espace réservé du pied de page 4"/>
          <p:cNvSpPr>
            <a:spLocks noGrp="1"/>
          </p:cNvSpPr>
          <p:nvPr>
            <p:ph type="ftr" sz="quarter" idx="11"/>
          </p:nvPr>
        </p:nvSpPr>
        <p:spPr bwMode="gray">
          <a:xfrm>
            <a:off x="960000" y="5829270"/>
            <a:ext cx="4320000" cy="597263"/>
          </a:xfrm>
        </p:spPr>
        <p:txBody>
          <a:bodyPr anchor="ctr" anchorCtr="0"/>
          <a:lstStyle>
            <a:lvl1pPr algn="l">
              <a:defRPr sz="1535"/>
            </a:lvl1pPr>
          </a:lstStyle>
          <a:p>
            <a:r>
              <a:rPr lang="fr-FR" dirty="0"/>
              <a:t>Direction générale </a:t>
            </a:r>
          </a:p>
          <a:p>
            <a:r>
              <a:rPr lang="fr-FR" dirty="0"/>
              <a:t>de l’offre de soins</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77">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77">
                <a:solidFill>
                  <a:schemeClr val="tx1">
                    <a:alpha val="0"/>
                  </a:schemeClr>
                </a:solidFill>
              </a:defRPr>
            </a:lvl1pPr>
          </a:lstStyle>
          <a:p>
            <a:r>
              <a:rPr lang="fr-FR" dirty="0"/>
              <a:t>Titre</a:t>
            </a:r>
          </a:p>
        </p:txBody>
      </p:sp>
      <p:pic>
        <p:nvPicPr>
          <p:cNvPr id="8" name="Image 7">
            <a:extLst>
              <a:ext uri="{FF2B5EF4-FFF2-40B4-BE49-F238E27FC236}">
                <a16:creationId xmlns:a16="http://schemas.microsoft.com/office/drawing/2014/main" id="{007764BE-02C7-D347-925A-71726A94B0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6534" y="611000"/>
            <a:ext cx="5528605" cy="3490075"/>
          </a:xfrm>
          <a:prstGeom prst="rect">
            <a:avLst/>
          </a:prstGeom>
        </p:spPr>
      </p:pic>
    </p:spTree>
    <p:extLst>
      <p:ext uri="{BB962C8B-B14F-4D97-AF65-F5344CB8AC3E}">
        <p14:creationId xmlns:p14="http://schemas.microsoft.com/office/powerpoint/2010/main" val="1244571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CF4559A2-CBBB-4CDE-B01D-B6F257F0AD8F}"/>
              </a:ext>
            </a:extLst>
          </p:cNvPr>
          <p:cNvSpPr>
            <a:spLocks noGrp="1"/>
          </p:cNvSpPr>
          <p:nvPr>
            <p:ph type="body" sz="quarter" idx="12"/>
          </p:nvPr>
        </p:nvSpPr>
        <p:spPr>
          <a:xfrm>
            <a:off x="838200" y="720000"/>
            <a:ext cx="10515600" cy="576000"/>
          </a:xfrm>
        </p:spPr>
        <p:txBody>
          <a:bodyPr>
            <a:normAutofit/>
          </a:bodyPr>
          <a:lstStyle>
            <a:lvl1pPr marL="0" indent="0" algn="ctr">
              <a:buNone/>
              <a:defRPr sz="2667"/>
            </a:lvl1pPr>
          </a:lstStyle>
          <a:p>
            <a:pPr lvl="0"/>
            <a:r>
              <a:rPr lang="en-US" dirty="0"/>
              <a:t>Edit Master text styles</a:t>
            </a:r>
          </a:p>
        </p:txBody>
      </p:sp>
      <p:sp>
        <p:nvSpPr>
          <p:cNvPr id="9" name="Text Placeholder 8">
            <a:extLst>
              <a:ext uri="{FF2B5EF4-FFF2-40B4-BE49-F238E27FC236}">
                <a16:creationId xmlns:a16="http://schemas.microsoft.com/office/drawing/2014/main" id="{1DE6ADE0-1218-4E7D-9F95-72FC5C9F889D}"/>
              </a:ext>
            </a:extLst>
          </p:cNvPr>
          <p:cNvSpPr>
            <a:spLocks noGrp="1"/>
          </p:cNvSpPr>
          <p:nvPr>
            <p:ph type="body" sz="quarter" idx="10"/>
          </p:nvPr>
        </p:nvSpPr>
        <p:spPr>
          <a:xfrm>
            <a:off x="859" y="6692025"/>
            <a:ext cx="7680000" cy="164116"/>
          </a:xfrm>
          <a:noFill/>
          <a:ln>
            <a:noFill/>
          </a:ln>
        </p:spPr>
        <p:txBody>
          <a:bodyPr anchor="b">
            <a:spAutoFit/>
          </a:bodyPr>
          <a:lstStyle>
            <a:lvl1pPr marL="0" indent="0">
              <a:spcBef>
                <a:spcPts val="0"/>
              </a:spcBef>
              <a:spcAft>
                <a:spcPts val="0"/>
              </a:spcAft>
              <a:buNone/>
              <a:defRPr sz="1067" spc="0" baseline="0">
                <a:solidFill>
                  <a:schemeClr val="tx1"/>
                </a:solidFill>
                <a:latin typeface="+mn-lt"/>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13673030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94" indent="0" algn="ctr">
              <a:buNone/>
              <a:defRPr sz="2000"/>
            </a:lvl2pPr>
            <a:lvl3pPr marL="914389" indent="0" algn="ctr">
              <a:buNone/>
              <a:defRPr sz="1800"/>
            </a:lvl3pPr>
            <a:lvl4pPr marL="1371583" indent="0" algn="ctr">
              <a:buNone/>
              <a:defRPr sz="1600"/>
            </a:lvl4pPr>
            <a:lvl5pPr marL="1828777" indent="0" algn="ctr">
              <a:buNone/>
              <a:defRPr sz="1600"/>
            </a:lvl5pPr>
            <a:lvl6pPr marL="2285971" indent="0" algn="ctr">
              <a:buNone/>
              <a:defRPr sz="1600"/>
            </a:lvl6pPr>
            <a:lvl7pPr marL="2743166" indent="0" algn="ctr">
              <a:buNone/>
              <a:defRPr sz="1600"/>
            </a:lvl7pPr>
            <a:lvl8pPr marL="3200360" indent="0" algn="ctr">
              <a:buNone/>
              <a:defRPr sz="1600"/>
            </a:lvl8pPr>
            <a:lvl9pPr marL="3657554"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pPr marL="177796" indent="-177796" defTabSz="1219139" hangingPunct="0">
              <a:lnSpc>
                <a:spcPct val="110000"/>
              </a:lnSpc>
              <a:spcBef>
                <a:spcPts val="51"/>
              </a:spcBef>
              <a:buSzPct val="100000"/>
              <a:buFontTx/>
              <a:buAutoNum type="arabicPeriod"/>
            </a:pPr>
            <a:fld id="{D25C5C13-C24A-4D41-9785-64556C7FC51F}" type="datetimeFigureOut">
              <a:rPr lang="fr-FR" kern="0" smtClean="0">
                <a:solidFill>
                  <a:srgbClr val="000000"/>
                </a:solidFill>
                <a:sym typeface="Martel Sans Bold"/>
              </a:rPr>
              <a:pPr marL="177796" indent="-177796" defTabSz="1219139" hangingPunct="0">
                <a:lnSpc>
                  <a:spcPct val="110000"/>
                </a:lnSpc>
                <a:spcBef>
                  <a:spcPts val="51"/>
                </a:spcBef>
                <a:buSzPct val="100000"/>
                <a:buFontTx/>
                <a:buAutoNum type="arabicPeriod"/>
              </a:pPr>
              <a:t>19/10/2023</a:t>
            </a:fld>
            <a:endParaRPr lang="fr-FR" kern="0">
              <a:solidFill>
                <a:srgbClr val="000000"/>
              </a:solidFill>
              <a:sym typeface="Martel Sans Bold"/>
            </a:endParaRPr>
          </a:p>
        </p:txBody>
      </p:sp>
      <p:sp>
        <p:nvSpPr>
          <p:cNvPr id="5" name="Espace réservé du pied de page 4"/>
          <p:cNvSpPr>
            <a:spLocks noGrp="1"/>
          </p:cNvSpPr>
          <p:nvPr>
            <p:ph type="ftr" sz="quarter" idx="11"/>
          </p:nvPr>
        </p:nvSpPr>
        <p:spPr/>
        <p:txBody>
          <a:bodyPr/>
          <a:lstStyle/>
          <a:p>
            <a:pPr marL="177796" indent="-177796" defTabSz="1219139" hangingPunct="0">
              <a:lnSpc>
                <a:spcPct val="110000"/>
              </a:lnSpc>
              <a:spcBef>
                <a:spcPts val="51"/>
              </a:spcBef>
              <a:buSzPct val="100000"/>
              <a:buFontTx/>
              <a:buAutoNum type="arabicPeriod"/>
            </a:pPr>
            <a:endParaRPr lang="fr-FR" kern="0">
              <a:solidFill>
                <a:srgbClr val="000000"/>
              </a:solidFill>
              <a:sym typeface="Martel Sans Bold"/>
            </a:endParaRPr>
          </a:p>
        </p:txBody>
      </p:sp>
      <p:sp>
        <p:nvSpPr>
          <p:cNvPr id="6" name="Espace réservé du numéro de diapositive 5"/>
          <p:cNvSpPr>
            <a:spLocks noGrp="1"/>
          </p:cNvSpPr>
          <p:nvPr>
            <p:ph type="sldNum" sz="quarter" idx="12"/>
          </p:nvPr>
        </p:nvSpPr>
        <p:spPr/>
        <p:txBody>
          <a:bodyPr/>
          <a:lstStyle/>
          <a:p>
            <a:pPr marL="177796" indent="-177796" defTabSz="1219139" hangingPunct="0">
              <a:lnSpc>
                <a:spcPct val="110000"/>
              </a:lnSpc>
              <a:spcBef>
                <a:spcPts val="51"/>
              </a:spcBef>
              <a:buSzPct val="100000"/>
              <a:buFontTx/>
              <a:buAutoNum type="arabicPeriod"/>
            </a:pPr>
            <a:fld id="{B5B0FC1C-1BC3-41C3-BA54-2C7F527BBC24}" type="slidenum">
              <a:rPr lang="fr-FR" kern="0" smtClean="0">
                <a:solidFill>
                  <a:srgbClr val="000000"/>
                </a:solidFill>
                <a:sym typeface="Martel Sans Bold"/>
              </a:rPr>
              <a:pPr marL="177796" indent="-177796" defTabSz="1219139" hangingPunct="0">
                <a:lnSpc>
                  <a:spcPct val="110000"/>
                </a:lnSpc>
                <a:spcBef>
                  <a:spcPts val="51"/>
                </a:spcBef>
                <a:buSzPct val="100000"/>
                <a:buFontTx/>
                <a:buAutoNum type="arabicPeriod"/>
              </a:pPr>
              <a:t>‹N°›</a:t>
            </a:fld>
            <a:endParaRPr lang="fr-FR" kern="0">
              <a:solidFill>
                <a:srgbClr val="000000"/>
              </a:solidFill>
              <a:sym typeface="Martel Sans Bold"/>
            </a:endParaRPr>
          </a:p>
        </p:txBody>
      </p:sp>
    </p:spTree>
    <p:extLst>
      <p:ext uri="{BB962C8B-B14F-4D97-AF65-F5344CB8AC3E}">
        <p14:creationId xmlns:p14="http://schemas.microsoft.com/office/powerpoint/2010/main" val="16598952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2095C6-2121-E8BB-8A04-2C7BDF41B5A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9C1D06B-FEBF-A54B-7A28-23DC7E0FD39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E3633BE-B9F7-96EE-571D-EE8AE084FD39}"/>
              </a:ext>
            </a:extLst>
          </p:cNvPr>
          <p:cNvSpPr>
            <a:spLocks noGrp="1"/>
          </p:cNvSpPr>
          <p:nvPr>
            <p:ph type="dt" sz="half" idx="10"/>
          </p:nvPr>
        </p:nvSpPr>
        <p:spPr/>
        <p:txBody>
          <a:bodyPr/>
          <a:lstStyle/>
          <a:p>
            <a:fld id="{ED7FBF3F-3DE0-2F41-8575-B95944D15635}"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32DCC966-FC2B-1AFF-79B7-7D499B8962E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185F0E7-E5BA-5D69-762E-793FDE93016C}"/>
              </a:ext>
            </a:extLst>
          </p:cNvPr>
          <p:cNvSpPr>
            <a:spLocks noGrp="1"/>
          </p:cNvSpPr>
          <p:nvPr>
            <p:ph type="sldNum" sz="quarter" idx="12"/>
          </p:nvPr>
        </p:nvSpPr>
        <p:spPr/>
        <p:txBody>
          <a:bodyPr/>
          <a:lstStyle/>
          <a:p>
            <a:fld id="{7BF48FB6-DF69-A849-9BCE-F9EFDD29BAD1}" type="slidenum">
              <a:rPr lang="fr-FR" smtClean="0"/>
              <a:t>‹N°›</a:t>
            </a:fld>
            <a:endParaRPr lang="fr-FR"/>
          </a:p>
        </p:txBody>
      </p:sp>
    </p:spTree>
    <p:extLst>
      <p:ext uri="{BB962C8B-B14F-4D97-AF65-F5344CB8AC3E}">
        <p14:creationId xmlns:p14="http://schemas.microsoft.com/office/powerpoint/2010/main" val="24173674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EDA684-6CA5-9A2F-84B3-A2B355F1B10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C1ED118-CA20-402D-163A-F24269E9879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E48D05-1AFD-9DB6-F6FB-D6CF8215EB5F}"/>
              </a:ext>
            </a:extLst>
          </p:cNvPr>
          <p:cNvSpPr>
            <a:spLocks noGrp="1"/>
          </p:cNvSpPr>
          <p:nvPr>
            <p:ph type="dt" sz="half" idx="10"/>
          </p:nvPr>
        </p:nvSpPr>
        <p:spPr/>
        <p:txBody>
          <a:bodyPr/>
          <a:lstStyle/>
          <a:p>
            <a:fld id="{ED7FBF3F-3DE0-2F41-8575-B95944D15635}"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6CE489EA-7B77-C219-79A8-52B6CBB0C3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2814585-25A9-4A5E-FF19-AA035F60B226}"/>
              </a:ext>
            </a:extLst>
          </p:cNvPr>
          <p:cNvSpPr>
            <a:spLocks noGrp="1"/>
          </p:cNvSpPr>
          <p:nvPr>
            <p:ph type="sldNum" sz="quarter" idx="12"/>
          </p:nvPr>
        </p:nvSpPr>
        <p:spPr/>
        <p:txBody>
          <a:bodyPr/>
          <a:lstStyle/>
          <a:p>
            <a:fld id="{7BF48FB6-DF69-A849-9BCE-F9EFDD29BAD1}" type="slidenum">
              <a:rPr lang="fr-FR" smtClean="0"/>
              <a:t>‹N°›</a:t>
            </a:fld>
            <a:endParaRPr lang="fr-FR"/>
          </a:p>
        </p:txBody>
      </p:sp>
    </p:spTree>
    <p:extLst>
      <p:ext uri="{BB962C8B-B14F-4D97-AF65-F5344CB8AC3E}">
        <p14:creationId xmlns:p14="http://schemas.microsoft.com/office/powerpoint/2010/main" val="14302864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E6EC86-D5B5-39A6-60F0-4E3A07DC73D8}"/>
              </a:ext>
            </a:extLst>
          </p:cNvPr>
          <p:cNvSpPr>
            <a:spLocks noGrp="1"/>
          </p:cNvSpPr>
          <p:nvPr>
            <p:ph type="title"/>
          </p:nvPr>
        </p:nvSpPr>
        <p:spPr>
          <a:xfrm>
            <a:off x="831851" y="1709740"/>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C4DFAD4-9FF0-491A-8F82-11C2B595AE2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72CB82D-FD74-8181-62B4-CDE7829403B9}"/>
              </a:ext>
            </a:extLst>
          </p:cNvPr>
          <p:cNvSpPr>
            <a:spLocks noGrp="1"/>
          </p:cNvSpPr>
          <p:nvPr>
            <p:ph type="dt" sz="half" idx="10"/>
          </p:nvPr>
        </p:nvSpPr>
        <p:spPr/>
        <p:txBody>
          <a:bodyPr/>
          <a:lstStyle/>
          <a:p>
            <a:fld id="{ED7FBF3F-3DE0-2F41-8575-B95944D15635}"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93E13897-CE02-460C-91B1-5621E57A761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5F78B2-C745-E4C7-32A7-E35B8DB78496}"/>
              </a:ext>
            </a:extLst>
          </p:cNvPr>
          <p:cNvSpPr>
            <a:spLocks noGrp="1"/>
          </p:cNvSpPr>
          <p:nvPr>
            <p:ph type="sldNum" sz="quarter" idx="12"/>
          </p:nvPr>
        </p:nvSpPr>
        <p:spPr/>
        <p:txBody>
          <a:bodyPr/>
          <a:lstStyle/>
          <a:p>
            <a:fld id="{7BF48FB6-DF69-A849-9BCE-F9EFDD29BAD1}" type="slidenum">
              <a:rPr lang="fr-FR" smtClean="0"/>
              <a:t>‹N°›</a:t>
            </a:fld>
            <a:endParaRPr lang="fr-FR"/>
          </a:p>
        </p:txBody>
      </p:sp>
    </p:spTree>
    <p:extLst>
      <p:ext uri="{BB962C8B-B14F-4D97-AF65-F5344CB8AC3E}">
        <p14:creationId xmlns:p14="http://schemas.microsoft.com/office/powerpoint/2010/main" val="40846866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A86A8F-9A82-D432-F0FB-F2597627870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CCF2582-04A0-2BB8-C468-37219B6CF039}"/>
              </a:ext>
            </a:extLst>
          </p:cNvPr>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DDF260E-BB20-A4E5-1FB3-0D941B618F65}"/>
              </a:ext>
            </a:extLst>
          </p:cNvPr>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1000383-DF36-AA98-765C-26FF0EC74B97}"/>
              </a:ext>
            </a:extLst>
          </p:cNvPr>
          <p:cNvSpPr>
            <a:spLocks noGrp="1"/>
          </p:cNvSpPr>
          <p:nvPr>
            <p:ph type="dt" sz="half" idx="10"/>
          </p:nvPr>
        </p:nvSpPr>
        <p:spPr/>
        <p:txBody>
          <a:bodyPr/>
          <a:lstStyle/>
          <a:p>
            <a:fld id="{ED7FBF3F-3DE0-2F41-8575-B95944D15635}" type="datetimeFigureOut">
              <a:rPr lang="fr-FR" smtClean="0"/>
              <a:t>19/10/2023</a:t>
            </a:fld>
            <a:endParaRPr lang="fr-FR"/>
          </a:p>
        </p:txBody>
      </p:sp>
      <p:sp>
        <p:nvSpPr>
          <p:cNvPr id="6" name="Espace réservé du pied de page 5">
            <a:extLst>
              <a:ext uri="{FF2B5EF4-FFF2-40B4-BE49-F238E27FC236}">
                <a16:creationId xmlns:a16="http://schemas.microsoft.com/office/drawing/2014/main" id="{1133EE02-8E28-9CF9-4A33-2AFE96A6DC9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B889715-A235-1EC0-BDE0-B7A22E122D61}"/>
              </a:ext>
            </a:extLst>
          </p:cNvPr>
          <p:cNvSpPr>
            <a:spLocks noGrp="1"/>
          </p:cNvSpPr>
          <p:nvPr>
            <p:ph type="sldNum" sz="quarter" idx="12"/>
          </p:nvPr>
        </p:nvSpPr>
        <p:spPr/>
        <p:txBody>
          <a:bodyPr/>
          <a:lstStyle/>
          <a:p>
            <a:fld id="{7BF48FB6-DF69-A849-9BCE-F9EFDD29BAD1}" type="slidenum">
              <a:rPr lang="fr-FR" smtClean="0"/>
              <a:t>‹N°›</a:t>
            </a:fld>
            <a:endParaRPr lang="fr-FR"/>
          </a:p>
        </p:txBody>
      </p:sp>
    </p:spTree>
    <p:extLst>
      <p:ext uri="{BB962C8B-B14F-4D97-AF65-F5344CB8AC3E}">
        <p14:creationId xmlns:p14="http://schemas.microsoft.com/office/powerpoint/2010/main" val="25608530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5BB808-CDE5-5B07-061B-28A6059A840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B658471-0BFE-CA53-7A92-5D924A5DF71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B2F2E2D-46D3-4E80-5284-5590C8D2BCC8}"/>
              </a:ext>
            </a:extLst>
          </p:cNvPr>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6476FD5-CC98-2DEB-7B5B-52F2F2D9A8D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EE3251B-8DA3-7E1B-853C-D57FDBC2490B}"/>
              </a:ext>
            </a:extLst>
          </p:cNvPr>
          <p:cNvSpPr>
            <a:spLocks noGrp="1"/>
          </p:cNvSpPr>
          <p:nvPr>
            <p:ph sz="quarter" idx="4"/>
          </p:nvPr>
        </p:nvSpPr>
        <p:spPr>
          <a:xfrm>
            <a:off x="6172201"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9D3C215-CAC8-EE8B-2D4F-E93DA8B5F6C4}"/>
              </a:ext>
            </a:extLst>
          </p:cNvPr>
          <p:cNvSpPr>
            <a:spLocks noGrp="1"/>
          </p:cNvSpPr>
          <p:nvPr>
            <p:ph type="dt" sz="half" idx="10"/>
          </p:nvPr>
        </p:nvSpPr>
        <p:spPr/>
        <p:txBody>
          <a:bodyPr/>
          <a:lstStyle/>
          <a:p>
            <a:fld id="{ED7FBF3F-3DE0-2F41-8575-B95944D15635}" type="datetimeFigureOut">
              <a:rPr lang="fr-FR" smtClean="0"/>
              <a:t>19/10/2023</a:t>
            </a:fld>
            <a:endParaRPr lang="fr-FR"/>
          </a:p>
        </p:txBody>
      </p:sp>
      <p:sp>
        <p:nvSpPr>
          <p:cNvPr id="8" name="Espace réservé du pied de page 7">
            <a:extLst>
              <a:ext uri="{FF2B5EF4-FFF2-40B4-BE49-F238E27FC236}">
                <a16:creationId xmlns:a16="http://schemas.microsoft.com/office/drawing/2014/main" id="{CB8E69F6-AE94-2282-CE93-F2CDB374569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4A109B5-A493-93AB-371D-993387FEB971}"/>
              </a:ext>
            </a:extLst>
          </p:cNvPr>
          <p:cNvSpPr>
            <a:spLocks noGrp="1"/>
          </p:cNvSpPr>
          <p:nvPr>
            <p:ph type="sldNum" sz="quarter" idx="12"/>
          </p:nvPr>
        </p:nvSpPr>
        <p:spPr/>
        <p:txBody>
          <a:bodyPr/>
          <a:lstStyle/>
          <a:p>
            <a:fld id="{7BF48FB6-DF69-A849-9BCE-F9EFDD29BAD1}" type="slidenum">
              <a:rPr lang="fr-FR" smtClean="0"/>
              <a:t>‹N°›</a:t>
            </a:fld>
            <a:endParaRPr lang="fr-FR"/>
          </a:p>
        </p:txBody>
      </p:sp>
    </p:spTree>
    <p:extLst>
      <p:ext uri="{BB962C8B-B14F-4D97-AF65-F5344CB8AC3E}">
        <p14:creationId xmlns:p14="http://schemas.microsoft.com/office/powerpoint/2010/main" val="3985935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61"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1"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9F578734-7B6B-B848-8F7C-20D24745BC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40002" y="260650"/>
            <a:ext cx="3186385" cy="2011487"/>
          </a:xfrm>
          <a:prstGeom prst="rect">
            <a:avLst/>
          </a:prstGeom>
        </p:spPr>
      </p:pic>
      <p:sp>
        <p:nvSpPr>
          <p:cNvPr id="8"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846695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D882FF-37A1-4E48-8428-9B6CF396234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46A1EB9-06E7-7BDC-2936-4A69F9C0A269}"/>
              </a:ext>
            </a:extLst>
          </p:cNvPr>
          <p:cNvSpPr>
            <a:spLocks noGrp="1"/>
          </p:cNvSpPr>
          <p:nvPr>
            <p:ph type="dt" sz="half" idx="10"/>
          </p:nvPr>
        </p:nvSpPr>
        <p:spPr/>
        <p:txBody>
          <a:bodyPr/>
          <a:lstStyle/>
          <a:p>
            <a:fld id="{ED7FBF3F-3DE0-2F41-8575-B95944D15635}" type="datetimeFigureOut">
              <a:rPr lang="fr-FR" smtClean="0"/>
              <a:t>19/10/2023</a:t>
            </a:fld>
            <a:endParaRPr lang="fr-FR"/>
          </a:p>
        </p:txBody>
      </p:sp>
      <p:sp>
        <p:nvSpPr>
          <p:cNvPr id="4" name="Espace réservé du pied de page 3">
            <a:extLst>
              <a:ext uri="{FF2B5EF4-FFF2-40B4-BE49-F238E27FC236}">
                <a16:creationId xmlns:a16="http://schemas.microsoft.com/office/drawing/2014/main" id="{D881BBE6-07BD-96CC-3E11-460CDC893D2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9F115E4-8965-7603-542D-DB98B3E74560}"/>
              </a:ext>
            </a:extLst>
          </p:cNvPr>
          <p:cNvSpPr>
            <a:spLocks noGrp="1"/>
          </p:cNvSpPr>
          <p:nvPr>
            <p:ph type="sldNum" sz="quarter" idx="12"/>
          </p:nvPr>
        </p:nvSpPr>
        <p:spPr/>
        <p:txBody>
          <a:bodyPr/>
          <a:lstStyle/>
          <a:p>
            <a:fld id="{7BF48FB6-DF69-A849-9BCE-F9EFDD29BAD1}" type="slidenum">
              <a:rPr lang="fr-FR" smtClean="0"/>
              <a:t>‹N°›</a:t>
            </a:fld>
            <a:endParaRPr lang="fr-FR"/>
          </a:p>
        </p:txBody>
      </p:sp>
    </p:spTree>
    <p:extLst>
      <p:ext uri="{BB962C8B-B14F-4D97-AF65-F5344CB8AC3E}">
        <p14:creationId xmlns:p14="http://schemas.microsoft.com/office/powerpoint/2010/main" val="12421460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CABF533-1C9E-73C4-D819-8B102A6DA24C}"/>
              </a:ext>
            </a:extLst>
          </p:cNvPr>
          <p:cNvSpPr>
            <a:spLocks noGrp="1"/>
          </p:cNvSpPr>
          <p:nvPr>
            <p:ph type="dt" sz="half" idx="10"/>
          </p:nvPr>
        </p:nvSpPr>
        <p:spPr/>
        <p:txBody>
          <a:bodyPr/>
          <a:lstStyle/>
          <a:p>
            <a:fld id="{ED7FBF3F-3DE0-2F41-8575-B95944D15635}" type="datetimeFigureOut">
              <a:rPr lang="fr-FR" smtClean="0"/>
              <a:t>19/10/2023</a:t>
            </a:fld>
            <a:endParaRPr lang="fr-FR"/>
          </a:p>
        </p:txBody>
      </p:sp>
      <p:sp>
        <p:nvSpPr>
          <p:cNvPr id="3" name="Espace réservé du pied de page 2">
            <a:extLst>
              <a:ext uri="{FF2B5EF4-FFF2-40B4-BE49-F238E27FC236}">
                <a16:creationId xmlns:a16="http://schemas.microsoft.com/office/drawing/2014/main" id="{B8F843D6-227C-3D4D-C14B-FD39B35BA63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6E744C5-FB96-E56C-2FA1-B4553CEB9738}"/>
              </a:ext>
            </a:extLst>
          </p:cNvPr>
          <p:cNvSpPr>
            <a:spLocks noGrp="1"/>
          </p:cNvSpPr>
          <p:nvPr>
            <p:ph type="sldNum" sz="quarter" idx="12"/>
          </p:nvPr>
        </p:nvSpPr>
        <p:spPr/>
        <p:txBody>
          <a:bodyPr/>
          <a:lstStyle/>
          <a:p>
            <a:fld id="{7BF48FB6-DF69-A849-9BCE-F9EFDD29BAD1}" type="slidenum">
              <a:rPr lang="fr-FR" smtClean="0"/>
              <a:t>‹N°›</a:t>
            </a:fld>
            <a:endParaRPr lang="fr-FR"/>
          </a:p>
        </p:txBody>
      </p:sp>
    </p:spTree>
    <p:extLst>
      <p:ext uri="{BB962C8B-B14F-4D97-AF65-F5344CB8AC3E}">
        <p14:creationId xmlns:p14="http://schemas.microsoft.com/office/powerpoint/2010/main" val="357971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5EF36A-4F7A-C22B-3950-8994CAA62FE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99538B4-6B6F-C9FA-EED0-19CD22BBEE3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84A3764-1153-30FA-196E-B05094C2BDB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5EAF753-0ADB-99F2-7E2E-3E46B05E5E91}"/>
              </a:ext>
            </a:extLst>
          </p:cNvPr>
          <p:cNvSpPr>
            <a:spLocks noGrp="1"/>
          </p:cNvSpPr>
          <p:nvPr>
            <p:ph type="dt" sz="half" idx="10"/>
          </p:nvPr>
        </p:nvSpPr>
        <p:spPr/>
        <p:txBody>
          <a:bodyPr/>
          <a:lstStyle/>
          <a:p>
            <a:fld id="{ED7FBF3F-3DE0-2F41-8575-B95944D15635}" type="datetimeFigureOut">
              <a:rPr lang="fr-FR" smtClean="0"/>
              <a:t>19/10/2023</a:t>
            </a:fld>
            <a:endParaRPr lang="fr-FR"/>
          </a:p>
        </p:txBody>
      </p:sp>
      <p:sp>
        <p:nvSpPr>
          <p:cNvPr id="6" name="Espace réservé du pied de page 5">
            <a:extLst>
              <a:ext uri="{FF2B5EF4-FFF2-40B4-BE49-F238E27FC236}">
                <a16:creationId xmlns:a16="http://schemas.microsoft.com/office/drawing/2014/main" id="{DA7C2A51-8E0E-B34F-7536-26CE7041E5B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B0059D1-55EF-CD41-1D82-394C6488DD97}"/>
              </a:ext>
            </a:extLst>
          </p:cNvPr>
          <p:cNvSpPr>
            <a:spLocks noGrp="1"/>
          </p:cNvSpPr>
          <p:nvPr>
            <p:ph type="sldNum" sz="quarter" idx="12"/>
          </p:nvPr>
        </p:nvSpPr>
        <p:spPr/>
        <p:txBody>
          <a:bodyPr/>
          <a:lstStyle/>
          <a:p>
            <a:fld id="{7BF48FB6-DF69-A849-9BCE-F9EFDD29BAD1}" type="slidenum">
              <a:rPr lang="fr-FR" smtClean="0"/>
              <a:t>‹N°›</a:t>
            </a:fld>
            <a:endParaRPr lang="fr-FR"/>
          </a:p>
        </p:txBody>
      </p:sp>
    </p:spTree>
    <p:extLst>
      <p:ext uri="{BB962C8B-B14F-4D97-AF65-F5344CB8AC3E}">
        <p14:creationId xmlns:p14="http://schemas.microsoft.com/office/powerpoint/2010/main" val="2412317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D741E9-29EC-12B5-E557-4164AB47A6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B40BC15-B667-162F-DE06-FA42E3A4FEE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a:extLst>
              <a:ext uri="{FF2B5EF4-FFF2-40B4-BE49-F238E27FC236}">
                <a16:creationId xmlns:a16="http://schemas.microsoft.com/office/drawing/2014/main" id="{CF05C2FF-D00D-783E-3E34-8ECA2FA4224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96DAF97-DCDA-A665-E06E-70C4FC9FBEE3}"/>
              </a:ext>
            </a:extLst>
          </p:cNvPr>
          <p:cNvSpPr>
            <a:spLocks noGrp="1"/>
          </p:cNvSpPr>
          <p:nvPr>
            <p:ph type="dt" sz="half" idx="10"/>
          </p:nvPr>
        </p:nvSpPr>
        <p:spPr/>
        <p:txBody>
          <a:bodyPr/>
          <a:lstStyle/>
          <a:p>
            <a:fld id="{ED7FBF3F-3DE0-2F41-8575-B95944D15635}" type="datetimeFigureOut">
              <a:rPr lang="fr-FR" smtClean="0"/>
              <a:t>19/10/2023</a:t>
            </a:fld>
            <a:endParaRPr lang="fr-FR"/>
          </a:p>
        </p:txBody>
      </p:sp>
      <p:sp>
        <p:nvSpPr>
          <p:cNvPr id="6" name="Espace réservé du pied de page 5">
            <a:extLst>
              <a:ext uri="{FF2B5EF4-FFF2-40B4-BE49-F238E27FC236}">
                <a16:creationId xmlns:a16="http://schemas.microsoft.com/office/drawing/2014/main" id="{EAF9EFD1-3901-EDCF-A1A9-1592E820373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B44E6C4-0C6D-19B8-2B06-CDF7F81ECCF9}"/>
              </a:ext>
            </a:extLst>
          </p:cNvPr>
          <p:cNvSpPr>
            <a:spLocks noGrp="1"/>
          </p:cNvSpPr>
          <p:nvPr>
            <p:ph type="sldNum" sz="quarter" idx="12"/>
          </p:nvPr>
        </p:nvSpPr>
        <p:spPr/>
        <p:txBody>
          <a:bodyPr/>
          <a:lstStyle/>
          <a:p>
            <a:fld id="{7BF48FB6-DF69-A849-9BCE-F9EFDD29BAD1}" type="slidenum">
              <a:rPr lang="fr-FR" smtClean="0"/>
              <a:t>‹N°›</a:t>
            </a:fld>
            <a:endParaRPr lang="fr-FR"/>
          </a:p>
        </p:txBody>
      </p:sp>
    </p:spTree>
    <p:extLst>
      <p:ext uri="{BB962C8B-B14F-4D97-AF65-F5344CB8AC3E}">
        <p14:creationId xmlns:p14="http://schemas.microsoft.com/office/powerpoint/2010/main" val="36246451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7126F6-C604-833B-16B6-C3D6214D5D2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FAB56BF-E6C8-6B40-8C92-5DC03F2867B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79034E-8683-80C2-0727-7C0919EBB445}"/>
              </a:ext>
            </a:extLst>
          </p:cNvPr>
          <p:cNvSpPr>
            <a:spLocks noGrp="1"/>
          </p:cNvSpPr>
          <p:nvPr>
            <p:ph type="dt" sz="half" idx="10"/>
          </p:nvPr>
        </p:nvSpPr>
        <p:spPr/>
        <p:txBody>
          <a:bodyPr/>
          <a:lstStyle/>
          <a:p>
            <a:fld id="{ED7FBF3F-3DE0-2F41-8575-B95944D15635}"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E11A08E4-7ECE-3021-10CB-8D83896972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AB2158-D7F3-A570-6D61-58974D016C9C}"/>
              </a:ext>
            </a:extLst>
          </p:cNvPr>
          <p:cNvSpPr>
            <a:spLocks noGrp="1"/>
          </p:cNvSpPr>
          <p:nvPr>
            <p:ph type="sldNum" sz="quarter" idx="12"/>
          </p:nvPr>
        </p:nvSpPr>
        <p:spPr/>
        <p:txBody>
          <a:bodyPr/>
          <a:lstStyle/>
          <a:p>
            <a:fld id="{7BF48FB6-DF69-A849-9BCE-F9EFDD29BAD1}" type="slidenum">
              <a:rPr lang="fr-FR" smtClean="0"/>
              <a:t>‹N°›</a:t>
            </a:fld>
            <a:endParaRPr lang="fr-FR"/>
          </a:p>
        </p:txBody>
      </p:sp>
    </p:spTree>
    <p:extLst>
      <p:ext uri="{BB962C8B-B14F-4D97-AF65-F5344CB8AC3E}">
        <p14:creationId xmlns:p14="http://schemas.microsoft.com/office/powerpoint/2010/main" val="19537391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F63CC28-E405-B175-38B1-B1C090594CE5}"/>
              </a:ext>
            </a:extLst>
          </p:cNvPr>
          <p:cNvSpPr>
            <a:spLocks noGrp="1"/>
          </p:cNvSpPr>
          <p:nvPr>
            <p:ph type="title" orient="vert"/>
          </p:nvPr>
        </p:nvSpPr>
        <p:spPr>
          <a:xfrm>
            <a:off x="8724901" y="365126"/>
            <a:ext cx="2628900" cy="5811839"/>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C9DF9D6-2AF9-2A81-2DA6-AD219ECF12C0}"/>
              </a:ext>
            </a:extLst>
          </p:cNvPr>
          <p:cNvSpPr>
            <a:spLocks noGrp="1"/>
          </p:cNvSpPr>
          <p:nvPr>
            <p:ph type="body" orient="vert" idx="1"/>
          </p:nvPr>
        </p:nvSpPr>
        <p:spPr>
          <a:xfrm>
            <a:off x="838201" y="365126"/>
            <a:ext cx="7734300"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5556F8A-2741-8B57-C40F-080A6E64A22F}"/>
              </a:ext>
            </a:extLst>
          </p:cNvPr>
          <p:cNvSpPr>
            <a:spLocks noGrp="1"/>
          </p:cNvSpPr>
          <p:nvPr>
            <p:ph type="dt" sz="half" idx="10"/>
          </p:nvPr>
        </p:nvSpPr>
        <p:spPr/>
        <p:txBody>
          <a:bodyPr/>
          <a:lstStyle/>
          <a:p>
            <a:fld id="{ED7FBF3F-3DE0-2F41-8575-B95944D15635}"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E058BF91-4296-12F4-0DBF-31F4645492D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8A186C-93F6-7FA4-D297-0F8BCBEA1A96}"/>
              </a:ext>
            </a:extLst>
          </p:cNvPr>
          <p:cNvSpPr>
            <a:spLocks noGrp="1"/>
          </p:cNvSpPr>
          <p:nvPr>
            <p:ph type="sldNum" sz="quarter" idx="12"/>
          </p:nvPr>
        </p:nvSpPr>
        <p:spPr/>
        <p:txBody>
          <a:bodyPr/>
          <a:lstStyle/>
          <a:p>
            <a:fld id="{7BF48FB6-DF69-A849-9BCE-F9EFDD29BAD1}" type="slidenum">
              <a:rPr lang="fr-FR" smtClean="0"/>
              <a:t>‹N°›</a:t>
            </a:fld>
            <a:endParaRPr lang="fr-FR"/>
          </a:p>
        </p:txBody>
      </p:sp>
    </p:spTree>
    <p:extLst>
      <p:ext uri="{BB962C8B-B14F-4D97-AF65-F5344CB8AC3E}">
        <p14:creationId xmlns:p14="http://schemas.microsoft.com/office/powerpoint/2010/main" val="24713866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3"/>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7"/>
            <a:ext cx="11232819" cy="323935"/>
          </a:xfrm>
        </p:spPr>
        <p:txBody>
          <a:bodyPr/>
          <a:lstStyle>
            <a:lvl1pPr marL="12700" indent="1142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3"/>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4661802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2"/>
            <a:ext cx="3360000" cy="3840427"/>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2" y="910403"/>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3606156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664907"/>
            <a:ext cx="11232819"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2" y="910403"/>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3"/>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7805952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7"/>
            <a:ext cx="11232819"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3"/>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3"/>
            <a:ext cx="7488832" cy="3840427"/>
          </a:xfrm>
        </p:spPr>
        <p:txBody>
          <a:bodyPr/>
          <a:lstStyle/>
          <a:p>
            <a:r>
              <a:rPr lang="fr-FR"/>
              <a:t>Cliquez sur l'icône pour ajouter une image</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246925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3"/>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73" indent="-527973">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8630288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7"/>
            <a:ext cx="11232819"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3"/>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4"/>
            <a:ext cx="7681384" cy="3839633"/>
          </a:xfrm>
        </p:spPr>
        <p:txBody>
          <a:bodyPr/>
          <a:lstStyle/>
          <a:p>
            <a:r>
              <a:rPr lang="fr-FR"/>
              <a:t>Cliquez sur l'icône pour ajouter un graphique</a:t>
            </a:r>
          </a:p>
        </p:txBody>
      </p:sp>
      <p:sp>
        <p:nvSpPr>
          <p:cNvPr id="9"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3351360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61"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1"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9F578734-7B6B-B848-8F7C-20D24745BC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40002" y="260650"/>
            <a:ext cx="3186385" cy="2011487"/>
          </a:xfrm>
          <a:prstGeom prst="rect">
            <a:avLst/>
          </a:prstGeom>
        </p:spPr>
      </p:pic>
      <p:sp>
        <p:nvSpPr>
          <p:cNvPr id="8"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1994081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3"/>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73" indent="-527973">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8267077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19/10/2023</a:t>
            </a:fld>
            <a:endParaRPr lang="fr-FR" dirty="0"/>
          </a:p>
        </p:txBody>
      </p:sp>
      <p:sp>
        <p:nvSpPr>
          <p:cNvPr id="5" name="Espace réservé du pied de page 4"/>
          <p:cNvSpPr>
            <a:spLocks noGrp="1"/>
          </p:cNvSpPr>
          <p:nvPr>
            <p:ph type="ftr" sz="quarter" idx="11"/>
          </p:nvPr>
        </p:nvSpPr>
        <p:spPr bwMode="gray">
          <a:xfrm>
            <a:off x="960000" y="5829267"/>
            <a:ext cx="4320000" cy="597263"/>
          </a:xfrm>
        </p:spPr>
        <p:txBody>
          <a:bodyPr anchor="ctr" anchorCtr="0"/>
          <a:lstStyle>
            <a:lvl1pPr algn="l">
              <a:defRPr sz="1533"/>
            </a:lvl1pPr>
          </a:lstStyle>
          <a:p>
            <a:r>
              <a:rPr lang="fr-FR" dirty="0"/>
              <a:t>Direction générale </a:t>
            </a:r>
          </a:p>
          <a:p>
            <a:r>
              <a:rPr lang="fr-FR" dirty="0"/>
              <a:t>de l’offre de soins</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9" name="Image 8">
            <a:extLst>
              <a:ext uri="{FF2B5EF4-FFF2-40B4-BE49-F238E27FC236}">
                <a16:creationId xmlns:a16="http://schemas.microsoft.com/office/drawing/2014/main" id="{007764BE-02C7-D347-925A-71726A94B0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6535" y="611001"/>
            <a:ext cx="5528605" cy="3490075"/>
          </a:xfrm>
          <a:prstGeom prst="rect">
            <a:avLst/>
          </a:prstGeom>
        </p:spPr>
      </p:pic>
    </p:spTree>
    <p:extLst>
      <p:ext uri="{BB962C8B-B14F-4D97-AF65-F5344CB8AC3E}">
        <p14:creationId xmlns:p14="http://schemas.microsoft.com/office/powerpoint/2010/main" val="5650223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6_Diapositive de titr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6F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t> </a:t>
            </a:r>
          </a:p>
        </p:txBody>
      </p:sp>
      <p:cxnSp>
        <p:nvCxnSpPr>
          <p:cNvPr id="17" name="Connecteur droit 16"/>
          <p:cNvCxnSpPr/>
          <p:nvPr userDrawn="1"/>
        </p:nvCxnSpPr>
        <p:spPr>
          <a:xfrm>
            <a:off x="0" y="1224000"/>
            <a:ext cx="2688448" cy="0"/>
          </a:xfrm>
          <a:prstGeom prst="line">
            <a:avLst/>
          </a:prstGeom>
          <a:ln w="50800">
            <a:solidFill>
              <a:srgbClr val="E10880"/>
            </a:solidFill>
          </a:ln>
        </p:spPr>
        <p:style>
          <a:lnRef idx="1">
            <a:schemeClr val="accent1"/>
          </a:lnRef>
          <a:fillRef idx="0">
            <a:schemeClr val="accent1"/>
          </a:fillRef>
          <a:effectRef idx="0">
            <a:schemeClr val="accent1"/>
          </a:effectRef>
          <a:fontRef idx="minor">
            <a:schemeClr val="tx1"/>
          </a:fontRef>
        </p:style>
      </p:cxnSp>
      <p:pic>
        <p:nvPicPr>
          <p:cNvPr id="5" name="Picture 2" descr="I:\SDSR\SDSR-DIRPRO\MALADIES RARES\NOUVELLE ARBORESCENCE\Communication\Logo maladie rare générique.jpg"/>
          <p:cNvPicPr>
            <a:picLocks noChangeAspect="1" noChangeArrowheads="1"/>
          </p:cNvPicPr>
          <p:nvPr userDrawn="1"/>
        </p:nvPicPr>
        <p:blipFill>
          <a:blip r:embed="rId2" cstate="print"/>
          <a:srcRect/>
          <a:stretch>
            <a:fillRect/>
          </a:stretch>
        </p:blipFill>
        <p:spPr bwMode="auto">
          <a:xfrm>
            <a:off x="143341" y="83847"/>
            <a:ext cx="1859363" cy="1008112"/>
          </a:xfrm>
          <a:prstGeom prst="rect">
            <a:avLst/>
          </a:prstGeom>
          <a:noFill/>
        </p:spPr>
      </p:pic>
    </p:spTree>
    <p:extLst>
      <p:ext uri="{BB962C8B-B14F-4D97-AF65-F5344CB8AC3E}">
        <p14:creationId xmlns:p14="http://schemas.microsoft.com/office/powerpoint/2010/main" val="13151836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fr-FR" sz="3200" b="0" strike="noStrike" spc="-1">
              <a:latin typeface="Arial"/>
            </a:endParaRPr>
          </a:p>
        </p:txBody>
      </p:sp>
    </p:spTree>
    <p:extLst>
      <p:ext uri="{BB962C8B-B14F-4D97-AF65-F5344CB8AC3E}">
        <p14:creationId xmlns:p14="http://schemas.microsoft.com/office/powerpoint/2010/main" val="15954192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CF4559A2-CBBB-4CDE-B01D-B6F257F0AD8F}"/>
              </a:ext>
            </a:extLst>
          </p:cNvPr>
          <p:cNvSpPr>
            <a:spLocks noGrp="1"/>
          </p:cNvSpPr>
          <p:nvPr>
            <p:ph type="body" sz="quarter" idx="12"/>
          </p:nvPr>
        </p:nvSpPr>
        <p:spPr>
          <a:xfrm>
            <a:off x="838200" y="720000"/>
            <a:ext cx="10515600" cy="576000"/>
          </a:xfrm>
        </p:spPr>
        <p:txBody>
          <a:bodyPr>
            <a:normAutofit/>
          </a:bodyPr>
          <a:lstStyle>
            <a:lvl1pPr marL="0" indent="0" algn="ctr">
              <a:buNone/>
              <a:defRPr sz="2667"/>
            </a:lvl1pPr>
          </a:lstStyle>
          <a:p>
            <a:pPr lvl="0"/>
            <a:r>
              <a:rPr lang="en-US" dirty="0"/>
              <a:t>Edit Master text styles</a:t>
            </a:r>
          </a:p>
        </p:txBody>
      </p:sp>
      <p:sp>
        <p:nvSpPr>
          <p:cNvPr id="9" name="Text Placeholder 8">
            <a:extLst>
              <a:ext uri="{FF2B5EF4-FFF2-40B4-BE49-F238E27FC236}">
                <a16:creationId xmlns:a16="http://schemas.microsoft.com/office/drawing/2014/main" id="{1DE6ADE0-1218-4E7D-9F95-72FC5C9F889D}"/>
              </a:ext>
            </a:extLst>
          </p:cNvPr>
          <p:cNvSpPr>
            <a:spLocks noGrp="1"/>
          </p:cNvSpPr>
          <p:nvPr>
            <p:ph type="body" sz="quarter" idx="10" hasCustomPrompt="1"/>
          </p:nvPr>
        </p:nvSpPr>
        <p:spPr>
          <a:xfrm>
            <a:off x="859" y="6691931"/>
            <a:ext cx="7680000" cy="164212"/>
          </a:xfrm>
          <a:noFill/>
          <a:ln>
            <a:noFill/>
          </a:ln>
        </p:spPr>
        <p:txBody>
          <a:bodyPr anchor="b">
            <a:spAutoFit/>
          </a:bodyPr>
          <a:lstStyle>
            <a:lvl1pPr marL="0" indent="0">
              <a:spcBef>
                <a:spcPts val="0"/>
              </a:spcBef>
              <a:spcAft>
                <a:spcPts val="0"/>
              </a:spcAft>
              <a:buNone/>
              <a:defRPr sz="1067" spc="0" baseline="0">
                <a:solidFill>
                  <a:schemeClr val="tx1"/>
                </a:solidFill>
                <a:latin typeface="+mn-lt"/>
                <a:cs typeface="Arial" panose="020B0604020202020204" pitchFamily="34" charset="0"/>
              </a:defRPr>
            </a:lvl1pPr>
          </a:lstStyle>
          <a:p>
            <a:pPr lvl="0"/>
            <a:r>
              <a:rPr lang="en-US" dirty="0"/>
              <a:t>DGOS/PF/MMR</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03329" y="191319"/>
            <a:ext cx="923255" cy="433480"/>
          </a:xfrm>
          <a:prstGeom prst="rect">
            <a:avLst/>
          </a:prstGeom>
        </p:spPr>
      </p:pic>
      <p:sp>
        <p:nvSpPr>
          <p:cNvPr id="3" name="Espace réservé de la date 2"/>
          <p:cNvSpPr>
            <a:spLocks noGrp="1"/>
          </p:cNvSpPr>
          <p:nvPr>
            <p:ph type="dt" sz="half" idx="13"/>
          </p:nvPr>
        </p:nvSpPr>
        <p:spPr/>
        <p:txBody>
          <a:bodyPr/>
          <a:lstStyle/>
          <a:p>
            <a:endParaRPr lang="fr-FR" cap="all" dirty="0"/>
          </a:p>
        </p:txBody>
      </p:sp>
      <p:sp>
        <p:nvSpPr>
          <p:cNvPr id="6" name="Espace réservé du pied de page 5"/>
          <p:cNvSpPr>
            <a:spLocks noGrp="1"/>
          </p:cNvSpPr>
          <p:nvPr>
            <p:ph type="ftr" sz="quarter" idx="14"/>
          </p:nvPr>
        </p:nvSpPr>
        <p:spPr/>
        <p:txBody>
          <a:bodyPr/>
          <a:lstStyle/>
          <a:p>
            <a:r>
              <a:rPr lang="fr-FR"/>
              <a:t>DGOS/PF/MMR</a:t>
            </a:r>
            <a:endParaRPr lang="fr-FR" dirty="0"/>
          </a:p>
        </p:txBody>
      </p:sp>
      <p:sp>
        <p:nvSpPr>
          <p:cNvPr id="7" name="Espace réservé du numéro de diapositive 6"/>
          <p:cNvSpPr>
            <a:spLocks noGrp="1"/>
          </p:cNvSpPr>
          <p:nvPr>
            <p:ph type="sldNum" sz="quarter" idx="15"/>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6142331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CF4559A2-CBBB-4CDE-B01D-B6F257F0AD8F}"/>
              </a:ext>
            </a:extLst>
          </p:cNvPr>
          <p:cNvSpPr>
            <a:spLocks noGrp="1"/>
          </p:cNvSpPr>
          <p:nvPr>
            <p:ph type="body" sz="quarter" idx="12"/>
          </p:nvPr>
        </p:nvSpPr>
        <p:spPr>
          <a:xfrm>
            <a:off x="838200" y="720000"/>
            <a:ext cx="10515600" cy="576000"/>
          </a:xfrm>
        </p:spPr>
        <p:txBody>
          <a:bodyPr>
            <a:normAutofit/>
          </a:bodyPr>
          <a:lstStyle>
            <a:lvl1pPr marL="0" indent="0" algn="ctr">
              <a:buNone/>
              <a:defRPr sz="2667"/>
            </a:lvl1pPr>
          </a:lstStyle>
          <a:p>
            <a:pPr lvl="0"/>
            <a:r>
              <a:rPr lang="en-US" dirty="0"/>
              <a:t>Edit Master text styles</a:t>
            </a:r>
          </a:p>
        </p:txBody>
      </p:sp>
      <p:sp>
        <p:nvSpPr>
          <p:cNvPr id="9" name="Text Placeholder 8">
            <a:extLst>
              <a:ext uri="{FF2B5EF4-FFF2-40B4-BE49-F238E27FC236}">
                <a16:creationId xmlns:a16="http://schemas.microsoft.com/office/drawing/2014/main" id="{1DE6ADE0-1218-4E7D-9F95-72FC5C9F889D}"/>
              </a:ext>
            </a:extLst>
          </p:cNvPr>
          <p:cNvSpPr>
            <a:spLocks noGrp="1"/>
          </p:cNvSpPr>
          <p:nvPr>
            <p:ph type="body" sz="quarter" idx="10" hasCustomPrompt="1"/>
          </p:nvPr>
        </p:nvSpPr>
        <p:spPr>
          <a:xfrm>
            <a:off x="859" y="6691931"/>
            <a:ext cx="7680000" cy="164212"/>
          </a:xfrm>
          <a:noFill/>
          <a:ln>
            <a:noFill/>
          </a:ln>
        </p:spPr>
        <p:txBody>
          <a:bodyPr anchor="b">
            <a:spAutoFit/>
          </a:bodyPr>
          <a:lstStyle>
            <a:lvl1pPr marL="0" indent="0">
              <a:spcBef>
                <a:spcPts val="0"/>
              </a:spcBef>
              <a:spcAft>
                <a:spcPts val="0"/>
              </a:spcAft>
              <a:buNone/>
              <a:defRPr sz="1067" spc="0" baseline="0">
                <a:solidFill>
                  <a:schemeClr val="tx1"/>
                </a:solidFill>
                <a:latin typeface="+mn-lt"/>
                <a:cs typeface="Arial" panose="020B0604020202020204" pitchFamily="34" charset="0"/>
              </a:defRPr>
            </a:lvl1pPr>
          </a:lstStyle>
          <a:p>
            <a:pPr lvl="0"/>
            <a:r>
              <a:rPr lang="en-US" dirty="0"/>
              <a:t>DGOS/PF/MMR</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03329" y="191319"/>
            <a:ext cx="923255" cy="433480"/>
          </a:xfrm>
          <a:prstGeom prst="rect">
            <a:avLst/>
          </a:prstGeom>
        </p:spPr>
      </p:pic>
      <p:sp>
        <p:nvSpPr>
          <p:cNvPr id="3" name="Espace réservé de la date 2"/>
          <p:cNvSpPr>
            <a:spLocks noGrp="1"/>
          </p:cNvSpPr>
          <p:nvPr>
            <p:ph type="dt" sz="half" idx="13"/>
          </p:nvPr>
        </p:nvSpPr>
        <p:spPr/>
        <p:txBody>
          <a:bodyPr/>
          <a:lstStyle/>
          <a:p>
            <a:pPr defTabSz="1219140"/>
            <a:endParaRPr lang="fr-FR" cap="all" dirty="0">
              <a:solidFill>
                <a:srgbClr val="000000"/>
              </a:solidFill>
            </a:endParaRPr>
          </a:p>
        </p:txBody>
      </p:sp>
      <p:sp>
        <p:nvSpPr>
          <p:cNvPr id="6" name="Espace réservé du pied de page 5"/>
          <p:cNvSpPr>
            <a:spLocks noGrp="1"/>
          </p:cNvSpPr>
          <p:nvPr>
            <p:ph type="ftr" sz="quarter" idx="14"/>
          </p:nvPr>
        </p:nvSpPr>
        <p:spPr/>
        <p:txBody>
          <a:bodyPr/>
          <a:lstStyle/>
          <a:p>
            <a:pPr defTabSz="1219140"/>
            <a:r>
              <a:rPr lang="fr-FR">
                <a:solidFill>
                  <a:srgbClr val="000000"/>
                </a:solidFill>
              </a:rPr>
              <a:t>DGOS/PF/MMR</a:t>
            </a:r>
            <a:endParaRPr lang="fr-FR" dirty="0">
              <a:solidFill>
                <a:srgbClr val="000000"/>
              </a:solidFill>
            </a:endParaRPr>
          </a:p>
        </p:txBody>
      </p:sp>
      <p:sp>
        <p:nvSpPr>
          <p:cNvPr id="7" name="Espace réservé du numéro de diapositive 6"/>
          <p:cNvSpPr>
            <a:spLocks noGrp="1"/>
          </p:cNvSpPr>
          <p:nvPr>
            <p:ph type="sldNum" sz="quarter" idx="15"/>
          </p:nvPr>
        </p:nvSpPr>
        <p:spPr/>
        <p:txBody>
          <a:bodyPr/>
          <a:lstStyle/>
          <a:p>
            <a:pPr defTabSz="1219140"/>
            <a:fld id="{733122C9-A0B9-462F-8757-0847AD287B63}" type="slidenum">
              <a:rPr lang="fr-FR" smtClean="0">
                <a:solidFill>
                  <a:srgbClr val="000000"/>
                </a:solidFill>
              </a:rPr>
              <a:pPr defTabSz="1219140"/>
              <a:t>‹N°›</a:t>
            </a:fld>
            <a:endParaRPr lang="fr-FR" dirty="0">
              <a:solidFill>
                <a:srgbClr val="000000"/>
              </a:solidFill>
            </a:endParaRPr>
          </a:p>
        </p:txBody>
      </p:sp>
    </p:spTree>
    <p:extLst>
      <p:ext uri="{BB962C8B-B14F-4D97-AF65-F5344CB8AC3E}">
        <p14:creationId xmlns:p14="http://schemas.microsoft.com/office/powerpoint/2010/main" val="40360768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3"/>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7"/>
            <a:ext cx="11232819" cy="323935"/>
          </a:xfrm>
        </p:spPr>
        <p:txBody>
          <a:bodyPr/>
          <a:lstStyle>
            <a:lvl1pPr marL="12700" indent="1142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3"/>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8748450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910402"/>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880542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19/10/2023</a:t>
            </a:fld>
            <a:endParaRPr lang="fr-FR" dirty="0"/>
          </a:p>
        </p:txBody>
      </p:sp>
      <p:sp>
        <p:nvSpPr>
          <p:cNvPr id="5" name="Espace réservé du pied de page 4"/>
          <p:cNvSpPr>
            <a:spLocks noGrp="1"/>
          </p:cNvSpPr>
          <p:nvPr>
            <p:ph type="ftr" sz="quarter" idx="11"/>
          </p:nvPr>
        </p:nvSpPr>
        <p:spPr bwMode="gray">
          <a:xfrm>
            <a:off x="960000" y="5829267"/>
            <a:ext cx="4320000" cy="597263"/>
          </a:xfrm>
        </p:spPr>
        <p:txBody>
          <a:bodyPr anchor="ctr" anchorCtr="0"/>
          <a:lstStyle>
            <a:lvl1pPr algn="l">
              <a:defRPr sz="1533"/>
            </a:lvl1pPr>
          </a:lstStyle>
          <a:p>
            <a:r>
              <a:rPr lang="fr-FR" dirty="0"/>
              <a:t>Direction générale </a:t>
            </a:r>
          </a:p>
          <a:p>
            <a:r>
              <a:rPr lang="fr-FR" dirty="0"/>
              <a:t>de l’offre de soins</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9" name="Image 8">
            <a:extLst>
              <a:ext uri="{FF2B5EF4-FFF2-40B4-BE49-F238E27FC236}">
                <a16:creationId xmlns:a16="http://schemas.microsoft.com/office/drawing/2014/main" id="{007764BE-02C7-D347-925A-71726A94B0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6535" y="611001"/>
            <a:ext cx="5528605" cy="3490075"/>
          </a:xfrm>
          <a:prstGeom prst="rect">
            <a:avLst/>
          </a:prstGeom>
        </p:spPr>
      </p:pic>
    </p:spTree>
    <p:extLst>
      <p:ext uri="{BB962C8B-B14F-4D97-AF65-F5344CB8AC3E}">
        <p14:creationId xmlns:p14="http://schemas.microsoft.com/office/powerpoint/2010/main" val="12692224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53" name="Image 52" descr="master2020.jpg"/>
          <p:cNvPicPr>
            <a:picLocks noChangeAspect="1"/>
          </p:cNvPicPr>
          <p:nvPr userDrawn="1"/>
        </p:nvPicPr>
        <p:blipFill rotWithShape="1">
          <a:blip r:embed="rId2"/>
          <a:srcRect l="-400" t="18100" r="1908" b="8068"/>
          <a:stretch/>
        </p:blipFill>
        <p:spPr>
          <a:xfrm>
            <a:off x="-48683" y="-38511"/>
            <a:ext cx="12289365" cy="6909472"/>
          </a:xfrm>
          <a:prstGeom prst="rect">
            <a:avLst/>
          </a:prstGeom>
        </p:spPr>
      </p:pic>
      <p:sp>
        <p:nvSpPr>
          <p:cNvPr id="3074" name="Rectangle 2"/>
          <p:cNvSpPr>
            <a:spLocks noGrp="1" noChangeArrowheads="1"/>
          </p:cNvSpPr>
          <p:nvPr>
            <p:ph type="ctrTitle"/>
          </p:nvPr>
        </p:nvSpPr>
        <p:spPr>
          <a:xfrm>
            <a:off x="4267200" y="0"/>
            <a:ext cx="7721600" cy="2286000"/>
          </a:xfrm>
        </p:spPr>
        <p:txBody>
          <a:bodyPr lIns="0" rIns="0" anchor="ctr"/>
          <a:lstStyle>
            <a:lvl1pPr>
              <a:defRPr sz="5333" b="1">
                <a:solidFill>
                  <a:schemeClr val="bg1"/>
                </a:solidFill>
                <a:effectLst>
                  <a:outerShdw blurRad="50800" dist="38100" dir="2700000">
                    <a:srgbClr val="000000">
                      <a:alpha val="43000"/>
                    </a:srgbClr>
                  </a:outerShdw>
                </a:effectLst>
                <a:latin typeface="Verdana"/>
                <a:cs typeface="Verdana"/>
              </a:defRPr>
            </a:lvl1pPr>
          </a:lstStyle>
          <a:p>
            <a:r>
              <a:rPr lang="fr-FR"/>
              <a:t>Modifiez le style du titre</a:t>
            </a:r>
            <a:endParaRPr lang="en-US" dirty="0"/>
          </a:p>
        </p:txBody>
      </p:sp>
      <p:sp>
        <p:nvSpPr>
          <p:cNvPr id="3075" name="Rectangle 3"/>
          <p:cNvSpPr>
            <a:spLocks noGrp="1" noChangeArrowheads="1"/>
          </p:cNvSpPr>
          <p:nvPr>
            <p:ph type="subTitle" idx="1"/>
          </p:nvPr>
        </p:nvSpPr>
        <p:spPr>
          <a:xfrm>
            <a:off x="6096000" y="2438400"/>
            <a:ext cx="5892800" cy="990600"/>
          </a:xfrm>
        </p:spPr>
        <p:txBody>
          <a:bodyPr lIns="0" rIns="0" anchor="ctr"/>
          <a:lstStyle>
            <a:lvl1pPr marL="0" indent="0">
              <a:buFontTx/>
              <a:buNone/>
              <a:defRPr sz="2133">
                <a:solidFill>
                  <a:srgbClr val="FFFFFF"/>
                </a:solidFill>
                <a:latin typeface="Arial"/>
                <a:cs typeface="Arial"/>
              </a:defRPr>
            </a:lvl1pPr>
          </a:lstStyle>
          <a:p>
            <a:r>
              <a:rPr lang="fr-FR"/>
              <a:t>Modifier le style des sous-titres du masque</a:t>
            </a:r>
            <a:endParaRPr lang="en-US" dirty="0"/>
          </a:p>
        </p:txBody>
      </p:sp>
      <p:pic>
        <p:nvPicPr>
          <p:cNvPr id="2" name="Imag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959" y="260647"/>
            <a:ext cx="3517816" cy="1867631"/>
          </a:xfrm>
          <a:prstGeom prst="rect">
            <a:avLst/>
          </a:prstGeom>
        </p:spPr>
      </p:pic>
      <p:sp>
        <p:nvSpPr>
          <p:cNvPr id="3" name="Rectangle 2"/>
          <p:cNvSpPr/>
          <p:nvPr userDrawn="1"/>
        </p:nvSpPr>
        <p:spPr bwMode="auto">
          <a:xfrm>
            <a:off x="-48683" y="6221421"/>
            <a:ext cx="12289365" cy="593571"/>
          </a:xfrm>
          <a:prstGeom prst="rect">
            <a:avLst/>
          </a:prstGeom>
          <a:solidFill>
            <a:schemeClr val="bg1">
              <a:alpha val="87000"/>
            </a:schemeClr>
          </a:solidFill>
          <a:ln w="9525"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0" marR="0" indent="0" algn="ctr" defTabSz="1219170" rtl="0" eaLnBrk="1" fontAlgn="base" latinLnBrk="0" hangingPunct="1">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Arial" charset="0"/>
            </a:endParaRPr>
          </a:p>
        </p:txBody>
      </p:sp>
      <p:grpSp>
        <p:nvGrpSpPr>
          <p:cNvPr id="96" name="Grouper 48"/>
          <p:cNvGrpSpPr/>
          <p:nvPr userDrawn="1"/>
        </p:nvGrpSpPr>
        <p:grpSpPr>
          <a:xfrm>
            <a:off x="243246" y="6267760"/>
            <a:ext cx="11682414" cy="500759"/>
            <a:chOff x="342900" y="6386886"/>
            <a:chExt cx="8761811" cy="375570"/>
          </a:xfrm>
        </p:grpSpPr>
        <p:grpSp>
          <p:nvGrpSpPr>
            <p:cNvPr id="97" name="Grouper 91"/>
            <p:cNvGrpSpPr/>
            <p:nvPr/>
          </p:nvGrpSpPr>
          <p:grpSpPr>
            <a:xfrm>
              <a:off x="1254125" y="6386886"/>
              <a:ext cx="4780356" cy="223091"/>
              <a:chOff x="1254125" y="6386886"/>
              <a:chExt cx="4780356" cy="223091"/>
            </a:xfrm>
          </p:grpSpPr>
          <p:pic>
            <p:nvPicPr>
              <p:cNvPr id="126" name="Image 18" descr="SymboleRouge.jpg"/>
              <p:cNvPicPr>
                <a:picLocks noChangeAspect="1"/>
              </p:cNvPicPr>
              <p:nvPr/>
            </p:nvPicPr>
            <p:blipFill>
              <a:blip r:embed="rId4"/>
              <a:srcRect/>
              <a:stretch>
                <a:fillRect/>
              </a:stretch>
            </p:blipFill>
            <p:spPr bwMode="auto">
              <a:xfrm>
                <a:off x="1552412" y="6443090"/>
                <a:ext cx="126334" cy="113694"/>
              </a:xfrm>
              <a:prstGeom prst="rect">
                <a:avLst/>
              </a:prstGeom>
              <a:noFill/>
              <a:ln w="9525">
                <a:noFill/>
                <a:miter lim="800000"/>
                <a:headEnd/>
                <a:tailEnd/>
              </a:ln>
            </p:spPr>
          </p:pic>
          <p:sp>
            <p:nvSpPr>
              <p:cNvPr id="127" name="ZoneTexte 22"/>
              <p:cNvSpPr txBox="1">
                <a:spLocks noChangeArrowheads="1"/>
              </p:cNvSpPr>
              <p:nvPr/>
            </p:nvSpPr>
            <p:spPr bwMode="auto">
              <a:xfrm>
                <a:off x="1254125" y="6386886"/>
                <a:ext cx="309563" cy="223091"/>
              </a:xfrm>
              <a:prstGeom prst="rect">
                <a:avLst/>
              </a:prstGeom>
              <a:noFill/>
              <a:ln w="9525">
                <a:noFill/>
                <a:miter lim="800000"/>
                <a:headEnd/>
                <a:tailEnd/>
              </a:ln>
            </p:spPr>
            <p:txBody>
              <a:bodyPr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CEA</a:t>
                </a:r>
              </a:p>
            </p:txBody>
          </p:sp>
          <p:sp>
            <p:nvSpPr>
              <p:cNvPr id="128" name="ZoneTexte 23"/>
              <p:cNvSpPr txBox="1">
                <a:spLocks noChangeArrowheads="1"/>
              </p:cNvSpPr>
              <p:nvPr/>
            </p:nvSpPr>
            <p:spPr bwMode="auto">
              <a:xfrm>
                <a:off x="1667470" y="6386886"/>
                <a:ext cx="373124"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CHRU</a:t>
                </a:r>
              </a:p>
            </p:txBody>
          </p:sp>
          <p:sp>
            <p:nvSpPr>
              <p:cNvPr id="129" name="ZoneTexte 24"/>
              <p:cNvSpPr txBox="1">
                <a:spLocks noChangeArrowheads="1"/>
              </p:cNvSpPr>
              <p:nvPr/>
            </p:nvSpPr>
            <p:spPr bwMode="auto">
              <a:xfrm>
                <a:off x="2163365" y="6386886"/>
                <a:ext cx="349079"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CNRS</a:t>
                </a:r>
              </a:p>
            </p:txBody>
          </p:sp>
          <p:sp>
            <p:nvSpPr>
              <p:cNvPr id="130" name="ZoneTexte 25"/>
              <p:cNvSpPr txBox="1">
                <a:spLocks noChangeArrowheads="1"/>
              </p:cNvSpPr>
              <p:nvPr/>
            </p:nvSpPr>
            <p:spPr bwMode="auto">
              <a:xfrm>
                <a:off x="2633860" y="6386886"/>
                <a:ext cx="285360"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CPU</a:t>
                </a:r>
              </a:p>
            </p:txBody>
          </p:sp>
          <p:sp>
            <p:nvSpPr>
              <p:cNvPr id="131" name="ZoneTexte 26"/>
              <p:cNvSpPr txBox="1">
                <a:spLocks noChangeArrowheads="1"/>
              </p:cNvSpPr>
              <p:nvPr/>
            </p:nvSpPr>
            <p:spPr bwMode="auto">
              <a:xfrm>
                <a:off x="3042442" y="6386886"/>
                <a:ext cx="322630"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INRA</a:t>
                </a:r>
              </a:p>
            </p:txBody>
          </p:sp>
          <p:sp>
            <p:nvSpPr>
              <p:cNvPr id="132" name="ZoneTexte 27"/>
              <p:cNvSpPr txBox="1">
                <a:spLocks noChangeArrowheads="1"/>
              </p:cNvSpPr>
              <p:nvPr/>
            </p:nvSpPr>
            <p:spPr bwMode="auto">
              <a:xfrm>
                <a:off x="3487536" y="6386886"/>
                <a:ext cx="358697"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INRIA</a:t>
                </a:r>
              </a:p>
            </p:txBody>
          </p:sp>
          <p:sp>
            <p:nvSpPr>
              <p:cNvPr id="133" name="ZoneTexte 28"/>
              <p:cNvSpPr txBox="1">
                <a:spLocks noChangeArrowheads="1"/>
              </p:cNvSpPr>
              <p:nvPr/>
            </p:nvSpPr>
            <p:spPr bwMode="auto">
              <a:xfrm>
                <a:off x="3972318" y="6386886"/>
                <a:ext cx="468102"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INSERM</a:t>
                </a:r>
              </a:p>
            </p:txBody>
          </p:sp>
          <p:sp>
            <p:nvSpPr>
              <p:cNvPr id="134" name="ZoneTexte 29"/>
              <p:cNvSpPr txBox="1">
                <a:spLocks noChangeArrowheads="1"/>
              </p:cNvSpPr>
              <p:nvPr/>
            </p:nvSpPr>
            <p:spPr bwMode="auto">
              <a:xfrm>
                <a:off x="4561875" y="6386886"/>
                <a:ext cx="1106738"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INSTITUT PASTEUR</a:t>
                </a:r>
              </a:p>
            </p:txBody>
          </p:sp>
          <p:sp>
            <p:nvSpPr>
              <p:cNvPr id="135" name="ZoneTexte 30"/>
              <p:cNvSpPr txBox="1">
                <a:spLocks noChangeArrowheads="1"/>
              </p:cNvSpPr>
              <p:nvPr/>
            </p:nvSpPr>
            <p:spPr bwMode="auto">
              <a:xfrm>
                <a:off x="5791200" y="6386886"/>
                <a:ext cx="243281"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IRD</a:t>
                </a:r>
              </a:p>
            </p:txBody>
          </p:sp>
          <p:pic>
            <p:nvPicPr>
              <p:cNvPr id="136" name="Image 18" descr="SymboleRouge.jpg"/>
              <p:cNvPicPr>
                <a:picLocks noChangeAspect="1"/>
              </p:cNvPicPr>
              <p:nvPr/>
            </p:nvPicPr>
            <p:blipFill>
              <a:blip r:embed="rId4"/>
              <a:srcRect/>
              <a:stretch>
                <a:fillRect/>
              </a:stretch>
            </p:blipFill>
            <p:spPr bwMode="auto">
              <a:xfrm>
                <a:off x="2518802" y="6451551"/>
                <a:ext cx="126334" cy="113694"/>
              </a:xfrm>
              <a:prstGeom prst="rect">
                <a:avLst/>
              </a:prstGeom>
              <a:noFill/>
              <a:ln w="9525">
                <a:noFill/>
                <a:miter lim="800000"/>
                <a:headEnd/>
                <a:tailEnd/>
              </a:ln>
            </p:spPr>
          </p:pic>
          <p:pic>
            <p:nvPicPr>
              <p:cNvPr id="137" name="Image 18" descr="SymboleRouge.jpg"/>
              <p:cNvPicPr>
                <a:picLocks noChangeAspect="1"/>
              </p:cNvPicPr>
              <p:nvPr/>
            </p:nvPicPr>
            <p:blipFill>
              <a:blip r:embed="rId4"/>
              <a:srcRect/>
              <a:stretch>
                <a:fillRect/>
              </a:stretch>
            </p:blipFill>
            <p:spPr bwMode="auto">
              <a:xfrm>
                <a:off x="2048307" y="6451551"/>
                <a:ext cx="126334" cy="113694"/>
              </a:xfrm>
              <a:prstGeom prst="rect">
                <a:avLst/>
              </a:prstGeom>
              <a:noFill/>
              <a:ln w="9525">
                <a:noFill/>
                <a:miter lim="800000"/>
                <a:headEnd/>
                <a:tailEnd/>
              </a:ln>
            </p:spPr>
          </p:pic>
          <p:pic>
            <p:nvPicPr>
              <p:cNvPr id="138" name="Image 18" descr="SymboleRouge.jpg"/>
              <p:cNvPicPr>
                <a:picLocks noChangeAspect="1"/>
              </p:cNvPicPr>
              <p:nvPr/>
            </p:nvPicPr>
            <p:blipFill>
              <a:blip r:embed="rId4"/>
              <a:srcRect/>
              <a:stretch>
                <a:fillRect/>
              </a:stretch>
            </p:blipFill>
            <p:spPr bwMode="auto">
              <a:xfrm>
                <a:off x="2927384" y="6451551"/>
                <a:ext cx="126334" cy="113694"/>
              </a:xfrm>
              <a:prstGeom prst="rect">
                <a:avLst/>
              </a:prstGeom>
              <a:noFill/>
              <a:ln w="9525">
                <a:noFill/>
                <a:miter lim="800000"/>
                <a:headEnd/>
                <a:tailEnd/>
              </a:ln>
            </p:spPr>
          </p:pic>
          <p:pic>
            <p:nvPicPr>
              <p:cNvPr id="139" name="Image 18" descr="SymboleRouge.jpg"/>
              <p:cNvPicPr>
                <a:picLocks noChangeAspect="1"/>
              </p:cNvPicPr>
              <p:nvPr/>
            </p:nvPicPr>
            <p:blipFill>
              <a:blip r:embed="rId4"/>
              <a:srcRect/>
              <a:stretch>
                <a:fillRect/>
              </a:stretch>
            </p:blipFill>
            <p:spPr bwMode="auto">
              <a:xfrm>
                <a:off x="3372478" y="6451551"/>
                <a:ext cx="126334" cy="113694"/>
              </a:xfrm>
              <a:prstGeom prst="rect">
                <a:avLst/>
              </a:prstGeom>
              <a:noFill/>
              <a:ln w="9525">
                <a:noFill/>
                <a:miter lim="800000"/>
                <a:headEnd/>
                <a:tailEnd/>
              </a:ln>
            </p:spPr>
          </p:pic>
          <p:pic>
            <p:nvPicPr>
              <p:cNvPr id="140" name="Image 139" descr="SymboleRouge.jpg"/>
              <p:cNvPicPr>
                <a:picLocks noChangeAspect="1"/>
              </p:cNvPicPr>
              <p:nvPr/>
            </p:nvPicPr>
            <p:blipFill>
              <a:blip r:embed="rId4"/>
              <a:srcRect/>
              <a:stretch>
                <a:fillRect/>
              </a:stretch>
            </p:blipFill>
            <p:spPr bwMode="auto">
              <a:xfrm>
                <a:off x="3857260" y="6451551"/>
                <a:ext cx="126334" cy="113694"/>
              </a:xfrm>
              <a:prstGeom prst="rect">
                <a:avLst/>
              </a:prstGeom>
              <a:noFill/>
              <a:ln w="9525">
                <a:noFill/>
                <a:miter lim="800000"/>
                <a:headEnd/>
                <a:tailEnd/>
              </a:ln>
            </p:spPr>
          </p:pic>
          <p:pic>
            <p:nvPicPr>
              <p:cNvPr id="141" name="Image 18" descr="SymboleRouge.jpg"/>
              <p:cNvPicPr>
                <a:picLocks noChangeAspect="1"/>
              </p:cNvPicPr>
              <p:nvPr/>
            </p:nvPicPr>
            <p:blipFill>
              <a:blip r:embed="rId4"/>
              <a:srcRect/>
              <a:stretch>
                <a:fillRect/>
              </a:stretch>
            </p:blipFill>
            <p:spPr bwMode="auto">
              <a:xfrm>
                <a:off x="4446817" y="6451551"/>
                <a:ext cx="126334" cy="113694"/>
              </a:xfrm>
              <a:prstGeom prst="rect">
                <a:avLst/>
              </a:prstGeom>
              <a:noFill/>
              <a:ln w="9525">
                <a:noFill/>
                <a:miter lim="800000"/>
                <a:headEnd/>
                <a:tailEnd/>
              </a:ln>
            </p:spPr>
          </p:pic>
          <p:pic>
            <p:nvPicPr>
              <p:cNvPr id="142" name="Image 18" descr="SymboleRouge.jpg"/>
              <p:cNvPicPr>
                <a:picLocks noChangeAspect="1"/>
              </p:cNvPicPr>
              <p:nvPr/>
            </p:nvPicPr>
            <p:blipFill>
              <a:blip r:embed="rId4"/>
              <a:srcRect/>
              <a:stretch>
                <a:fillRect/>
              </a:stretch>
            </p:blipFill>
            <p:spPr bwMode="auto">
              <a:xfrm>
                <a:off x="5676136" y="6451551"/>
                <a:ext cx="126334" cy="113694"/>
              </a:xfrm>
              <a:prstGeom prst="rect">
                <a:avLst/>
              </a:prstGeom>
              <a:noFill/>
              <a:ln w="9525">
                <a:noFill/>
                <a:miter lim="800000"/>
                <a:headEnd/>
                <a:tailEnd/>
              </a:ln>
            </p:spPr>
          </p:pic>
        </p:grpSp>
        <p:pic>
          <p:nvPicPr>
            <p:cNvPr id="98" name="Image 97" descr="aviesanSeul.eps"/>
            <p:cNvPicPr>
              <a:picLocks noChangeAspect="1"/>
            </p:cNvPicPr>
            <p:nvPr/>
          </p:nvPicPr>
          <p:blipFill>
            <a:blip r:embed="rId5"/>
            <a:srcRect/>
            <a:stretch>
              <a:fillRect/>
            </a:stretch>
          </p:blipFill>
          <p:spPr bwMode="auto">
            <a:xfrm>
              <a:off x="342900" y="6426202"/>
              <a:ext cx="817039" cy="127095"/>
            </a:xfrm>
            <a:prstGeom prst="rect">
              <a:avLst/>
            </a:prstGeom>
            <a:noFill/>
            <a:ln w="9525">
              <a:noFill/>
              <a:miter lim="800000"/>
              <a:headEnd/>
              <a:tailEnd/>
            </a:ln>
          </p:spPr>
        </p:pic>
        <p:cxnSp>
          <p:nvCxnSpPr>
            <p:cNvPr id="99" name="Connecteur droit 98"/>
            <p:cNvCxnSpPr/>
            <p:nvPr/>
          </p:nvCxnSpPr>
          <p:spPr bwMode="auto">
            <a:xfrm rot="5400000">
              <a:off x="1108075" y="6580188"/>
              <a:ext cx="258763" cy="1587"/>
            </a:xfrm>
            <a:prstGeom prst="line">
              <a:avLst/>
            </a:prstGeom>
            <a:gradFill rotWithShape="1">
              <a:gsLst>
                <a:gs pos="0">
                  <a:schemeClr val="bg2">
                    <a:gamma/>
                    <a:tint val="26667"/>
                    <a:invGamma/>
                  </a:schemeClr>
                </a:gs>
                <a:gs pos="100000">
                  <a:schemeClr val="bg2">
                    <a:alpha val="14999"/>
                  </a:schemeClr>
                </a:gs>
              </a:gsLst>
              <a:lin ang="5400000" scaled="1"/>
            </a:gradFill>
            <a:ln w="9525" cap="flat" cmpd="sng" algn="ctr">
              <a:solidFill>
                <a:srgbClr val="DA4932"/>
              </a:solidFill>
              <a:prstDash val="solid"/>
              <a:round/>
              <a:headEnd type="none" w="med" len="med"/>
              <a:tailEnd type="none" w="med" len="med"/>
            </a:ln>
            <a:effectLst/>
          </p:spPr>
        </p:cxnSp>
        <p:grpSp>
          <p:nvGrpSpPr>
            <p:cNvPr id="100" name="Grouper 92"/>
            <p:cNvGrpSpPr/>
            <p:nvPr/>
          </p:nvGrpSpPr>
          <p:grpSpPr>
            <a:xfrm>
              <a:off x="1279525" y="6539286"/>
              <a:ext cx="7825186" cy="223170"/>
              <a:chOff x="1279525" y="6539286"/>
              <a:chExt cx="7825186" cy="223170"/>
            </a:xfrm>
          </p:grpSpPr>
          <p:sp>
            <p:nvSpPr>
              <p:cNvPr id="105" name="ZoneTexte 40"/>
              <p:cNvSpPr txBox="1">
                <a:spLocks noChangeArrowheads="1"/>
              </p:cNvSpPr>
              <p:nvPr/>
            </p:nvSpPr>
            <p:spPr bwMode="auto">
              <a:xfrm>
                <a:off x="1279525" y="6539286"/>
                <a:ext cx="338259"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ARIIS</a:t>
                </a:r>
              </a:p>
            </p:txBody>
          </p:sp>
          <p:pic>
            <p:nvPicPr>
              <p:cNvPr id="106" name="Image 18" descr="SymboleRouge.jpg"/>
              <p:cNvPicPr>
                <a:picLocks noChangeAspect="1"/>
              </p:cNvPicPr>
              <p:nvPr/>
            </p:nvPicPr>
            <p:blipFill>
              <a:blip r:embed="rId4"/>
              <a:srcRect/>
              <a:stretch>
                <a:fillRect/>
              </a:stretch>
            </p:blipFill>
            <p:spPr bwMode="auto">
              <a:xfrm>
                <a:off x="2093706" y="6595490"/>
                <a:ext cx="126349" cy="113694"/>
              </a:xfrm>
              <a:prstGeom prst="rect">
                <a:avLst/>
              </a:prstGeom>
              <a:noFill/>
              <a:ln w="9525">
                <a:noFill/>
                <a:miter lim="800000"/>
                <a:headEnd/>
                <a:tailEnd/>
              </a:ln>
            </p:spPr>
          </p:pic>
          <p:sp>
            <p:nvSpPr>
              <p:cNvPr id="107" name="ZoneTexte 41"/>
              <p:cNvSpPr txBox="1">
                <a:spLocks noChangeArrowheads="1"/>
              </p:cNvSpPr>
              <p:nvPr/>
            </p:nvSpPr>
            <p:spPr bwMode="auto">
              <a:xfrm>
                <a:off x="2691633" y="6539286"/>
                <a:ext cx="251697"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EFS</a:t>
                </a:r>
              </a:p>
            </p:txBody>
          </p:sp>
          <p:sp>
            <p:nvSpPr>
              <p:cNvPr id="108" name="ZoneTexte 42"/>
              <p:cNvSpPr txBox="1">
                <a:spLocks noChangeArrowheads="1"/>
              </p:cNvSpPr>
              <p:nvPr/>
            </p:nvSpPr>
            <p:spPr bwMode="auto">
              <a:xfrm>
                <a:off x="4386240" y="6539286"/>
                <a:ext cx="412799"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INERIS</a:t>
                </a:r>
              </a:p>
            </p:txBody>
          </p:sp>
          <p:sp>
            <p:nvSpPr>
              <p:cNvPr id="109" name="ZoneTexte 43"/>
              <p:cNvSpPr txBox="1">
                <a:spLocks noChangeArrowheads="1"/>
              </p:cNvSpPr>
              <p:nvPr/>
            </p:nvSpPr>
            <p:spPr bwMode="auto">
              <a:xfrm>
                <a:off x="4899375" y="6539286"/>
                <a:ext cx="951504"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INSTITUT CURIE</a:t>
                </a:r>
              </a:p>
            </p:txBody>
          </p:sp>
          <p:sp>
            <p:nvSpPr>
              <p:cNvPr id="110" name="ZoneTexte 44"/>
              <p:cNvSpPr txBox="1">
                <a:spLocks noChangeArrowheads="1"/>
              </p:cNvSpPr>
              <p:nvPr/>
            </p:nvSpPr>
            <p:spPr bwMode="auto">
              <a:xfrm>
                <a:off x="5949085" y="6539286"/>
                <a:ext cx="1529787"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INSTITUT MINES-TELECOM</a:t>
                </a:r>
              </a:p>
            </p:txBody>
          </p:sp>
          <p:sp>
            <p:nvSpPr>
              <p:cNvPr id="111" name="ZoneTexte 45"/>
              <p:cNvSpPr txBox="1">
                <a:spLocks noChangeArrowheads="1"/>
              </p:cNvSpPr>
              <p:nvPr/>
            </p:nvSpPr>
            <p:spPr bwMode="auto">
              <a:xfrm>
                <a:off x="8394956" y="6539286"/>
                <a:ext cx="709755"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UNICANCER</a:t>
                </a:r>
              </a:p>
            </p:txBody>
          </p:sp>
          <p:pic>
            <p:nvPicPr>
              <p:cNvPr id="112" name="Image 18" descr="SymboleRouge.jpg"/>
              <p:cNvPicPr>
                <a:picLocks noChangeAspect="1"/>
              </p:cNvPicPr>
              <p:nvPr/>
            </p:nvPicPr>
            <p:blipFill>
              <a:blip r:embed="rId4"/>
              <a:srcRect/>
              <a:stretch>
                <a:fillRect/>
              </a:stretch>
            </p:blipFill>
            <p:spPr bwMode="auto">
              <a:xfrm>
                <a:off x="4795533" y="6595490"/>
                <a:ext cx="126349" cy="113694"/>
              </a:xfrm>
              <a:prstGeom prst="rect">
                <a:avLst/>
              </a:prstGeom>
              <a:noFill/>
              <a:ln w="9525">
                <a:noFill/>
                <a:miter lim="800000"/>
                <a:headEnd/>
                <a:tailEnd/>
              </a:ln>
            </p:spPr>
          </p:pic>
          <p:pic>
            <p:nvPicPr>
              <p:cNvPr id="113" name="Image 112" descr="SymboleRouge.jpg"/>
              <p:cNvPicPr>
                <a:picLocks noChangeAspect="1"/>
              </p:cNvPicPr>
              <p:nvPr/>
            </p:nvPicPr>
            <p:blipFill>
              <a:blip r:embed="rId4"/>
              <a:srcRect/>
              <a:stretch>
                <a:fillRect/>
              </a:stretch>
            </p:blipFill>
            <p:spPr bwMode="auto">
              <a:xfrm>
                <a:off x="2939001" y="6595490"/>
                <a:ext cx="126349" cy="113694"/>
              </a:xfrm>
              <a:prstGeom prst="rect">
                <a:avLst/>
              </a:prstGeom>
              <a:noFill/>
              <a:ln w="9525">
                <a:noFill/>
                <a:miter lim="800000"/>
                <a:headEnd/>
                <a:tailEnd/>
              </a:ln>
            </p:spPr>
          </p:pic>
          <p:pic>
            <p:nvPicPr>
              <p:cNvPr id="114" name="Image 113" descr="SymboleRouge.jpg"/>
              <p:cNvPicPr>
                <a:picLocks noChangeAspect="1"/>
              </p:cNvPicPr>
              <p:nvPr/>
            </p:nvPicPr>
            <p:blipFill>
              <a:blip r:embed="rId4"/>
              <a:srcRect/>
              <a:stretch>
                <a:fillRect/>
              </a:stretch>
            </p:blipFill>
            <p:spPr bwMode="auto">
              <a:xfrm>
                <a:off x="5845243" y="6595490"/>
                <a:ext cx="126349" cy="113694"/>
              </a:xfrm>
              <a:prstGeom prst="rect">
                <a:avLst/>
              </a:prstGeom>
              <a:noFill/>
              <a:ln w="9525">
                <a:noFill/>
                <a:miter lim="800000"/>
                <a:headEnd/>
                <a:tailEnd/>
              </a:ln>
            </p:spPr>
          </p:pic>
          <p:sp>
            <p:nvSpPr>
              <p:cNvPr id="115" name="ZoneTexte 49"/>
              <p:cNvSpPr txBox="1">
                <a:spLocks noChangeArrowheads="1"/>
              </p:cNvSpPr>
              <p:nvPr/>
            </p:nvSpPr>
            <p:spPr bwMode="auto">
              <a:xfrm>
                <a:off x="7578233" y="6539286"/>
                <a:ext cx="313012"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IRBA</a:t>
                </a:r>
              </a:p>
            </p:txBody>
          </p:sp>
          <p:sp>
            <p:nvSpPr>
              <p:cNvPr id="116" name="ZoneTexte 50"/>
              <p:cNvSpPr txBox="1">
                <a:spLocks noChangeArrowheads="1"/>
              </p:cNvSpPr>
              <p:nvPr/>
            </p:nvSpPr>
            <p:spPr bwMode="auto">
              <a:xfrm>
                <a:off x="7988181" y="6539286"/>
                <a:ext cx="308203"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IRSN</a:t>
                </a:r>
              </a:p>
            </p:txBody>
          </p:sp>
          <p:pic>
            <p:nvPicPr>
              <p:cNvPr id="117" name="Image 18" descr="SymboleRouge.jpg"/>
              <p:cNvPicPr>
                <a:picLocks noChangeAspect="1"/>
              </p:cNvPicPr>
              <p:nvPr/>
            </p:nvPicPr>
            <p:blipFill>
              <a:blip r:embed="rId4"/>
              <a:srcRect/>
              <a:stretch>
                <a:fillRect/>
              </a:stretch>
            </p:blipFill>
            <p:spPr bwMode="auto">
              <a:xfrm>
                <a:off x="7884339" y="6595490"/>
                <a:ext cx="126349" cy="113694"/>
              </a:xfrm>
              <a:prstGeom prst="rect">
                <a:avLst/>
              </a:prstGeom>
              <a:noFill/>
              <a:ln w="9525">
                <a:noFill/>
                <a:miter lim="800000"/>
                <a:headEnd/>
                <a:tailEnd/>
              </a:ln>
            </p:spPr>
          </p:pic>
          <p:pic>
            <p:nvPicPr>
              <p:cNvPr id="118" name="Image 18" descr="SymboleRouge.jpg"/>
              <p:cNvPicPr>
                <a:picLocks noChangeAspect="1"/>
              </p:cNvPicPr>
              <p:nvPr/>
            </p:nvPicPr>
            <p:blipFill>
              <a:blip r:embed="rId4"/>
              <a:srcRect/>
              <a:stretch>
                <a:fillRect/>
              </a:stretch>
            </p:blipFill>
            <p:spPr bwMode="auto">
              <a:xfrm>
                <a:off x="8291111" y="6595490"/>
                <a:ext cx="126349" cy="113694"/>
              </a:xfrm>
              <a:prstGeom prst="rect">
                <a:avLst/>
              </a:prstGeom>
              <a:noFill/>
              <a:ln w="9525">
                <a:noFill/>
                <a:miter lim="800000"/>
                <a:headEnd/>
                <a:tailEnd/>
              </a:ln>
            </p:spPr>
          </p:pic>
          <p:pic>
            <p:nvPicPr>
              <p:cNvPr id="119" name="Image 18" descr="SymboleRouge.jpg"/>
              <p:cNvPicPr>
                <a:picLocks noChangeAspect="1"/>
              </p:cNvPicPr>
              <p:nvPr/>
            </p:nvPicPr>
            <p:blipFill>
              <a:blip r:embed="rId4"/>
              <a:srcRect/>
              <a:stretch>
                <a:fillRect/>
              </a:stretch>
            </p:blipFill>
            <p:spPr bwMode="auto">
              <a:xfrm>
                <a:off x="7474391" y="6595490"/>
                <a:ext cx="126349" cy="113694"/>
              </a:xfrm>
              <a:prstGeom prst="rect">
                <a:avLst/>
              </a:prstGeom>
              <a:noFill/>
              <a:ln w="9525">
                <a:noFill/>
                <a:miter lim="800000"/>
                <a:headEnd/>
                <a:tailEnd/>
              </a:ln>
            </p:spPr>
          </p:pic>
          <p:sp>
            <p:nvSpPr>
              <p:cNvPr id="120" name="ZoneTexte 54"/>
              <p:cNvSpPr txBox="1">
                <a:spLocks noChangeArrowheads="1"/>
              </p:cNvSpPr>
              <p:nvPr/>
            </p:nvSpPr>
            <p:spPr bwMode="auto">
              <a:xfrm>
                <a:off x="2197548" y="6539286"/>
                <a:ext cx="395967"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CIRAD</a:t>
                </a:r>
              </a:p>
            </p:txBody>
          </p:sp>
          <p:pic>
            <p:nvPicPr>
              <p:cNvPr id="121" name="Image 18" descr="SymboleRouge.jpg"/>
              <p:cNvPicPr>
                <a:picLocks noChangeAspect="1"/>
              </p:cNvPicPr>
              <p:nvPr/>
            </p:nvPicPr>
            <p:blipFill>
              <a:blip r:embed="rId4"/>
              <a:srcRect/>
              <a:stretch>
                <a:fillRect/>
              </a:stretch>
            </p:blipFill>
            <p:spPr bwMode="auto">
              <a:xfrm>
                <a:off x="2587791" y="6595490"/>
                <a:ext cx="126349" cy="113694"/>
              </a:xfrm>
              <a:prstGeom prst="rect">
                <a:avLst/>
              </a:prstGeom>
              <a:noFill/>
              <a:ln w="9525">
                <a:noFill/>
                <a:miter lim="800000"/>
                <a:headEnd/>
                <a:tailEnd/>
              </a:ln>
            </p:spPr>
          </p:pic>
          <p:sp>
            <p:nvSpPr>
              <p:cNvPr id="122" name="ZoneTexte 56"/>
              <p:cNvSpPr txBox="1">
                <a:spLocks noChangeArrowheads="1"/>
              </p:cNvSpPr>
              <p:nvPr/>
            </p:nvSpPr>
            <p:spPr bwMode="auto">
              <a:xfrm>
                <a:off x="3042843" y="6539286"/>
                <a:ext cx="1262062" cy="223091"/>
              </a:xfrm>
              <a:prstGeom prst="rect">
                <a:avLst/>
              </a:prstGeom>
              <a:noFill/>
              <a:ln w="9525">
                <a:noFill/>
                <a:miter lim="800000"/>
                <a:headEnd/>
                <a:tailEnd/>
              </a:ln>
            </p:spPr>
            <p:txBody>
              <a:bodyPr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FONDATION MERIEUX</a:t>
                </a:r>
              </a:p>
            </p:txBody>
          </p:sp>
          <p:pic>
            <p:nvPicPr>
              <p:cNvPr id="123" name="Image 18" descr="SymboleRouge.jpg"/>
              <p:cNvPicPr>
                <a:picLocks noChangeAspect="1"/>
              </p:cNvPicPr>
              <p:nvPr/>
            </p:nvPicPr>
            <p:blipFill>
              <a:blip r:embed="rId4"/>
              <a:srcRect/>
              <a:stretch>
                <a:fillRect/>
              </a:stretch>
            </p:blipFill>
            <p:spPr bwMode="auto">
              <a:xfrm>
                <a:off x="4282398" y="6595490"/>
                <a:ext cx="126349" cy="113694"/>
              </a:xfrm>
              <a:prstGeom prst="rect">
                <a:avLst/>
              </a:prstGeom>
              <a:noFill/>
              <a:ln w="9525">
                <a:noFill/>
                <a:miter lim="800000"/>
                <a:headEnd/>
                <a:tailEnd/>
              </a:ln>
            </p:spPr>
          </p:pic>
          <p:pic>
            <p:nvPicPr>
              <p:cNvPr id="124" name="Image 18" descr="SymboleRouge.jpg"/>
              <p:cNvPicPr>
                <a:picLocks noChangeAspect="1"/>
              </p:cNvPicPr>
              <p:nvPr/>
            </p:nvPicPr>
            <p:blipFill>
              <a:blip r:embed="rId4"/>
              <a:srcRect/>
              <a:stretch>
                <a:fillRect/>
              </a:stretch>
            </p:blipFill>
            <p:spPr bwMode="auto">
              <a:xfrm>
                <a:off x="1612618" y="6595490"/>
                <a:ext cx="126349" cy="113694"/>
              </a:xfrm>
              <a:prstGeom prst="rect">
                <a:avLst/>
              </a:prstGeom>
              <a:noFill/>
              <a:ln w="9525">
                <a:noFill/>
                <a:miter lim="800000"/>
                <a:headEnd/>
                <a:tailEnd/>
              </a:ln>
            </p:spPr>
          </p:pic>
          <p:sp>
            <p:nvSpPr>
              <p:cNvPr id="125" name="ZoneTexte 54"/>
              <p:cNvSpPr txBox="1">
                <a:spLocks noChangeArrowheads="1"/>
              </p:cNvSpPr>
              <p:nvPr/>
            </p:nvSpPr>
            <p:spPr bwMode="auto">
              <a:xfrm>
                <a:off x="1716460" y="6539365"/>
                <a:ext cx="381540" cy="223091"/>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CDEFI</a:t>
                </a:r>
              </a:p>
            </p:txBody>
          </p:sp>
        </p:grpSp>
      </p:grpSp>
    </p:spTree>
    <p:extLst>
      <p:ext uri="{BB962C8B-B14F-4D97-AF65-F5344CB8AC3E}">
        <p14:creationId xmlns:p14="http://schemas.microsoft.com/office/powerpoint/2010/main" val="976721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6" name="Rectangle 5"/>
          <p:cNvSpPr/>
          <p:nvPr userDrawn="1"/>
        </p:nvSpPr>
        <p:spPr bwMode="auto">
          <a:xfrm>
            <a:off x="0" y="932724"/>
            <a:ext cx="12192000" cy="5353969"/>
          </a:xfrm>
          <a:prstGeom prst="rect">
            <a:avLst/>
          </a:prstGeom>
          <a:solidFill>
            <a:srgbClr val="5D2D5B"/>
          </a:solidFill>
          <a:ln w="9525" cap="flat" cmpd="sng" algn="ctr">
            <a:noFill/>
            <a:prstDash val="solid"/>
            <a:round/>
            <a:headEnd type="none" w="med" len="med"/>
            <a:tailEnd type="none" w="med" len="med"/>
          </a:ln>
          <a:effectLst/>
        </p:spPr>
        <p:txBody>
          <a:bodyPr vert="horz" wrap="none" lIns="0" tIns="240000" rIns="0" bIns="240000" numCol="1" rtlCol="0" anchor="ctr" anchorCtr="0" compatLnSpc="1">
            <a:prstTxWarp prst="textNoShape">
              <a:avLst/>
            </a:prstTxWarp>
          </a:bodyPr>
          <a:lstStyle/>
          <a:p>
            <a:pPr marL="0" marR="0" indent="0" algn="ctr" defTabSz="1219139" rtl="0" eaLnBrk="1" fontAlgn="base" latinLnBrk="0" hangingPunct="1">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Arial" charset="0"/>
            </a:endParaRPr>
          </a:p>
        </p:txBody>
      </p:sp>
      <p:sp>
        <p:nvSpPr>
          <p:cNvPr id="7" name="Titre 1"/>
          <p:cNvSpPr>
            <a:spLocks noGrp="1"/>
          </p:cNvSpPr>
          <p:nvPr>
            <p:ph type="title" hasCustomPrompt="1"/>
          </p:nvPr>
        </p:nvSpPr>
        <p:spPr>
          <a:xfrm>
            <a:off x="508000" y="2608263"/>
            <a:ext cx="11176000" cy="1641475"/>
          </a:xfrm>
          <a:noFill/>
          <a:ln cap="flat">
            <a:noFill/>
          </a:ln>
        </p:spPr>
        <p:txBody>
          <a:bodyPr lIns="0" tIns="0" rIns="0" bIns="0" anchor="ctr">
            <a:spAutoFit/>
          </a:bodyPr>
          <a:lstStyle>
            <a:lvl1pPr algn="ctr">
              <a:defRPr sz="5333" b="1">
                <a:solidFill>
                  <a:schemeClr val="bg1"/>
                </a:solidFill>
                <a:effectLst>
                  <a:outerShdw blurRad="50800" dist="38100" dir="2700000">
                    <a:srgbClr val="000000">
                      <a:alpha val="43000"/>
                    </a:srgbClr>
                  </a:outerShdw>
                </a:effectLst>
                <a:latin typeface="Verdana"/>
                <a:cs typeface="Verdana"/>
              </a:defRPr>
            </a:lvl1pPr>
          </a:lstStyle>
          <a:p>
            <a:r>
              <a:rPr lang="fr-FR" dirty="0"/>
              <a:t>CLIQUEZ ET MODIFIEZ LE TITRE</a:t>
            </a:r>
          </a:p>
        </p:txBody>
      </p:sp>
      <p:grpSp>
        <p:nvGrpSpPr>
          <p:cNvPr id="142" name="Grouper 141"/>
          <p:cNvGrpSpPr/>
          <p:nvPr userDrawn="1"/>
        </p:nvGrpSpPr>
        <p:grpSpPr>
          <a:xfrm>
            <a:off x="283300" y="6353255"/>
            <a:ext cx="11681578" cy="449937"/>
            <a:chOff x="342900" y="6349705"/>
            <a:chExt cx="8761183" cy="449935"/>
          </a:xfrm>
        </p:grpSpPr>
        <p:grpSp>
          <p:nvGrpSpPr>
            <p:cNvPr id="143" name="Grouper 91"/>
            <p:cNvGrpSpPr/>
            <p:nvPr/>
          </p:nvGrpSpPr>
          <p:grpSpPr>
            <a:xfrm>
              <a:off x="1254125" y="6349705"/>
              <a:ext cx="4780396" cy="297456"/>
              <a:chOff x="1254125" y="6349705"/>
              <a:chExt cx="4780396" cy="297456"/>
            </a:xfrm>
          </p:grpSpPr>
          <p:pic>
            <p:nvPicPr>
              <p:cNvPr id="168" name="Image 18" descr="SymboleRouge.jpg"/>
              <p:cNvPicPr>
                <a:picLocks noChangeAspect="1"/>
              </p:cNvPicPr>
              <p:nvPr/>
            </p:nvPicPr>
            <p:blipFill>
              <a:blip r:embed="rId2"/>
              <a:srcRect/>
              <a:stretch>
                <a:fillRect/>
              </a:stretch>
            </p:blipFill>
            <p:spPr bwMode="auto">
              <a:xfrm>
                <a:off x="1552412" y="6443090"/>
                <a:ext cx="126334" cy="113694"/>
              </a:xfrm>
              <a:prstGeom prst="rect">
                <a:avLst/>
              </a:prstGeom>
              <a:noFill/>
              <a:ln w="9525">
                <a:noFill/>
                <a:miter lim="800000"/>
                <a:headEnd/>
                <a:tailEnd/>
              </a:ln>
            </p:spPr>
          </p:pic>
          <p:sp>
            <p:nvSpPr>
              <p:cNvPr id="169" name="ZoneTexte 22"/>
              <p:cNvSpPr txBox="1">
                <a:spLocks noChangeArrowheads="1"/>
              </p:cNvSpPr>
              <p:nvPr/>
            </p:nvSpPr>
            <p:spPr bwMode="auto">
              <a:xfrm>
                <a:off x="1254125" y="6349705"/>
                <a:ext cx="309563" cy="297453"/>
              </a:xfrm>
              <a:prstGeom prst="rect">
                <a:avLst/>
              </a:prstGeom>
              <a:noFill/>
              <a:ln w="9525">
                <a:noFill/>
                <a:miter lim="800000"/>
                <a:headEnd/>
                <a:tailEnd/>
              </a:ln>
            </p:spPr>
            <p:txBody>
              <a:bodyPr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CEA</a:t>
                </a:r>
              </a:p>
            </p:txBody>
          </p:sp>
          <p:sp>
            <p:nvSpPr>
              <p:cNvPr id="170" name="ZoneTexte 23"/>
              <p:cNvSpPr txBox="1">
                <a:spLocks noChangeArrowheads="1"/>
              </p:cNvSpPr>
              <p:nvPr/>
            </p:nvSpPr>
            <p:spPr bwMode="auto">
              <a:xfrm>
                <a:off x="1667676" y="6349706"/>
                <a:ext cx="373124" cy="297453"/>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CHRU</a:t>
                </a:r>
              </a:p>
            </p:txBody>
          </p:sp>
          <p:sp>
            <p:nvSpPr>
              <p:cNvPr id="171" name="ZoneTexte 24"/>
              <p:cNvSpPr txBox="1">
                <a:spLocks noChangeArrowheads="1"/>
              </p:cNvSpPr>
              <p:nvPr/>
            </p:nvSpPr>
            <p:spPr bwMode="auto">
              <a:xfrm>
                <a:off x="2162893" y="6349706"/>
                <a:ext cx="349079" cy="297453"/>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CNRS</a:t>
                </a:r>
              </a:p>
            </p:txBody>
          </p:sp>
          <p:sp>
            <p:nvSpPr>
              <p:cNvPr id="172" name="ZoneTexte 25"/>
              <p:cNvSpPr txBox="1">
                <a:spLocks noChangeArrowheads="1"/>
              </p:cNvSpPr>
              <p:nvPr/>
            </p:nvSpPr>
            <p:spPr bwMode="auto">
              <a:xfrm>
                <a:off x="2633691" y="6349709"/>
                <a:ext cx="285360" cy="297452"/>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CPU</a:t>
                </a:r>
              </a:p>
            </p:txBody>
          </p:sp>
          <p:sp>
            <p:nvSpPr>
              <p:cNvPr id="173" name="ZoneTexte 26"/>
              <p:cNvSpPr txBox="1">
                <a:spLocks noChangeArrowheads="1"/>
              </p:cNvSpPr>
              <p:nvPr/>
            </p:nvSpPr>
            <p:spPr bwMode="auto">
              <a:xfrm>
                <a:off x="3042895" y="6349709"/>
                <a:ext cx="322630" cy="297452"/>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INRA</a:t>
                </a:r>
              </a:p>
            </p:txBody>
          </p:sp>
          <p:sp>
            <p:nvSpPr>
              <p:cNvPr id="174" name="ZoneTexte 27"/>
              <p:cNvSpPr txBox="1">
                <a:spLocks noChangeArrowheads="1"/>
              </p:cNvSpPr>
              <p:nvPr/>
            </p:nvSpPr>
            <p:spPr bwMode="auto">
              <a:xfrm>
                <a:off x="3490200" y="6349709"/>
                <a:ext cx="358697" cy="297452"/>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INRIA</a:t>
                </a:r>
              </a:p>
            </p:txBody>
          </p:sp>
          <p:sp>
            <p:nvSpPr>
              <p:cNvPr id="175" name="ZoneTexte 28"/>
              <p:cNvSpPr txBox="1">
                <a:spLocks noChangeArrowheads="1"/>
              </p:cNvSpPr>
              <p:nvPr/>
            </p:nvSpPr>
            <p:spPr bwMode="auto">
              <a:xfrm>
                <a:off x="3972067" y="6349709"/>
                <a:ext cx="468102" cy="297452"/>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INSERM</a:t>
                </a:r>
              </a:p>
            </p:txBody>
          </p:sp>
          <p:sp>
            <p:nvSpPr>
              <p:cNvPr id="176" name="ZoneTexte 29"/>
              <p:cNvSpPr txBox="1">
                <a:spLocks noChangeArrowheads="1"/>
              </p:cNvSpPr>
              <p:nvPr/>
            </p:nvSpPr>
            <p:spPr bwMode="auto">
              <a:xfrm>
                <a:off x="4555293" y="6349709"/>
                <a:ext cx="1106738" cy="297452"/>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INSTITUT PASTEUR</a:t>
                </a:r>
              </a:p>
            </p:txBody>
          </p:sp>
          <p:sp>
            <p:nvSpPr>
              <p:cNvPr id="177" name="ZoneTexte 30"/>
              <p:cNvSpPr txBox="1">
                <a:spLocks noChangeArrowheads="1"/>
              </p:cNvSpPr>
              <p:nvPr/>
            </p:nvSpPr>
            <p:spPr bwMode="auto">
              <a:xfrm>
                <a:off x="5791240" y="6349709"/>
                <a:ext cx="243281" cy="297452"/>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IRD</a:t>
                </a:r>
              </a:p>
            </p:txBody>
          </p:sp>
          <p:pic>
            <p:nvPicPr>
              <p:cNvPr id="178" name="Image 18" descr="SymboleRouge.jpg"/>
              <p:cNvPicPr>
                <a:picLocks noChangeAspect="1"/>
              </p:cNvPicPr>
              <p:nvPr/>
            </p:nvPicPr>
            <p:blipFill>
              <a:blip r:embed="rId2"/>
              <a:srcRect/>
              <a:stretch>
                <a:fillRect/>
              </a:stretch>
            </p:blipFill>
            <p:spPr bwMode="auto">
              <a:xfrm>
                <a:off x="2518802" y="6451551"/>
                <a:ext cx="126334" cy="113694"/>
              </a:xfrm>
              <a:prstGeom prst="rect">
                <a:avLst/>
              </a:prstGeom>
              <a:noFill/>
              <a:ln w="9525">
                <a:noFill/>
                <a:miter lim="800000"/>
                <a:headEnd/>
                <a:tailEnd/>
              </a:ln>
            </p:spPr>
          </p:pic>
          <p:pic>
            <p:nvPicPr>
              <p:cNvPr id="179" name="Image 18" descr="SymboleRouge.jpg"/>
              <p:cNvPicPr>
                <a:picLocks noChangeAspect="1"/>
              </p:cNvPicPr>
              <p:nvPr/>
            </p:nvPicPr>
            <p:blipFill>
              <a:blip r:embed="rId2"/>
              <a:srcRect/>
              <a:stretch>
                <a:fillRect/>
              </a:stretch>
            </p:blipFill>
            <p:spPr bwMode="auto">
              <a:xfrm>
                <a:off x="2048307" y="6451551"/>
                <a:ext cx="126334" cy="113694"/>
              </a:xfrm>
              <a:prstGeom prst="rect">
                <a:avLst/>
              </a:prstGeom>
              <a:noFill/>
              <a:ln w="9525">
                <a:noFill/>
                <a:miter lim="800000"/>
                <a:headEnd/>
                <a:tailEnd/>
              </a:ln>
            </p:spPr>
          </p:pic>
          <p:pic>
            <p:nvPicPr>
              <p:cNvPr id="180" name="Image 18" descr="SymboleRouge.jpg"/>
              <p:cNvPicPr>
                <a:picLocks noChangeAspect="1"/>
              </p:cNvPicPr>
              <p:nvPr/>
            </p:nvPicPr>
            <p:blipFill>
              <a:blip r:embed="rId2"/>
              <a:srcRect/>
              <a:stretch>
                <a:fillRect/>
              </a:stretch>
            </p:blipFill>
            <p:spPr bwMode="auto">
              <a:xfrm>
                <a:off x="2927384" y="6451551"/>
                <a:ext cx="126334" cy="113694"/>
              </a:xfrm>
              <a:prstGeom prst="rect">
                <a:avLst/>
              </a:prstGeom>
              <a:noFill/>
              <a:ln w="9525">
                <a:noFill/>
                <a:miter lim="800000"/>
                <a:headEnd/>
                <a:tailEnd/>
              </a:ln>
            </p:spPr>
          </p:pic>
          <p:pic>
            <p:nvPicPr>
              <p:cNvPr id="181" name="Image 18" descr="SymboleRouge.jpg"/>
              <p:cNvPicPr>
                <a:picLocks noChangeAspect="1"/>
              </p:cNvPicPr>
              <p:nvPr/>
            </p:nvPicPr>
            <p:blipFill>
              <a:blip r:embed="rId2"/>
              <a:srcRect/>
              <a:stretch>
                <a:fillRect/>
              </a:stretch>
            </p:blipFill>
            <p:spPr bwMode="auto">
              <a:xfrm>
                <a:off x="3372478" y="6451551"/>
                <a:ext cx="126334" cy="113694"/>
              </a:xfrm>
              <a:prstGeom prst="rect">
                <a:avLst/>
              </a:prstGeom>
              <a:noFill/>
              <a:ln w="9525">
                <a:noFill/>
                <a:miter lim="800000"/>
                <a:headEnd/>
                <a:tailEnd/>
              </a:ln>
            </p:spPr>
          </p:pic>
          <p:pic>
            <p:nvPicPr>
              <p:cNvPr id="182" name="Image 181" descr="SymboleRouge.jpg"/>
              <p:cNvPicPr>
                <a:picLocks noChangeAspect="1"/>
              </p:cNvPicPr>
              <p:nvPr/>
            </p:nvPicPr>
            <p:blipFill>
              <a:blip r:embed="rId2"/>
              <a:srcRect/>
              <a:stretch>
                <a:fillRect/>
              </a:stretch>
            </p:blipFill>
            <p:spPr bwMode="auto">
              <a:xfrm>
                <a:off x="3857260" y="6451551"/>
                <a:ext cx="126334" cy="113694"/>
              </a:xfrm>
              <a:prstGeom prst="rect">
                <a:avLst/>
              </a:prstGeom>
              <a:noFill/>
              <a:ln w="9525">
                <a:noFill/>
                <a:miter lim="800000"/>
                <a:headEnd/>
                <a:tailEnd/>
              </a:ln>
            </p:spPr>
          </p:pic>
          <p:pic>
            <p:nvPicPr>
              <p:cNvPr id="183" name="Image 18" descr="SymboleRouge.jpg"/>
              <p:cNvPicPr>
                <a:picLocks noChangeAspect="1"/>
              </p:cNvPicPr>
              <p:nvPr/>
            </p:nvPicPr>
            <p:blipFill>
              <a:blip r:embed="rId2"/>
              <a:srcRect/>
              <a:stretch>
                <a:fillRect/>
              </a:stretch>
            </p:blipFill>
            <p:spPr bwMode="auto">
              <a:xfrm>
                <a:off x="4446817" y="6451551"/>
                <a:ext cx="126334" cy="113694"/>
              </a:xfrm>
              <a:prstGeom prst="rect">
                <a:avLst/>
              </a:prstGeom>
              <a:noFill/>
              <a:ln w="9525">
                <a:noFill/>
                <a:miter lim="800000"/>
                <a:headEnd/>
                <a:tailEnd/>
              </a:ln>
            </p:spPr>
          </p:pic>
          <p:pic>
            <p:nvPicPr>
              <p:cNvPr id="184" name="Image 18" descr="SymboleRouge.jpg"/>
              <p:cNvPicPr>
                <a:picLocks noChangeAspect="1"/>
              </p:cNvPicPr>
              <p:nvPr/>
            </p:nvPicPr>
            <p:blipFill>
              <a:blip r:embed="rId2"/>
              <a:srcRect/>
              <a:stretch>
                <a:fillRect/>
              </a:stretch>
            </p:blipFill>
            <p:spPr bwMode="auto">
              <a:xfrm>
                <a:off x="5676136" y="6451551"/>
                <a:ext cx="126334" cy="113694"/>
              </a:xfrm>
              <a:prstGeom prst="rect">
                <a:avLst/>
              </a:prstGeom>
              <a:noFill/>
              <a:ln w="9525">
                <a:noFill/>
                <a:miter lim="800000"/>
                <a:headEnd/>
                <a:tailEnd/>
              </a:ln>
            </p:spPr>
          </p:pic>
        </p:grpSp>
        <p:pic>
          <p:nvPicPr>
            <p:cNvPr id="144" name="Image 143" descr="aviesanSeul.eps"/>
            <p:cNvPicPr>
              <a:picLocks noChangeAspect="1"/>
            </p:cNvPicPr>
            <p:nvPr/>
          </p:nvPicPr>
          <p:blipFill>
            <a:blip r:embed="rId3"/>
            <a:srcRect/>
            <a:stretch>
              <a:fillRect/>
            </a:stretch>
          </p:blipFill>
          <p:spPr bwMode="auto">
            <a:xfrm>
              <a:off x="342900" y="6426202"/>
              <a:ext cx="817039" cy="127095"/>
            </a:xfrm>
            <a:prstGeom prst="rect">
              <a:avLst/>
            </a:prstGeom>
            <a:noFill/>
            <a:ln w="9525">
              <a:noFill/>
              <a:miter lim="800000"/>
              <a:headEnd/>
              <a:tailEnd/>
            </a:ln>
          </p:spPr>
        </p:pic>
        <p:cxnSp>
          <p:nvCxnSpPr>
            <p:cNvPr id="145" name="Connecteur droit 144"/>
            <p:cNvCxnSpPr/>
            <p:nvPr/>
          </p:nvCxnSpPr>
          <p:spPr bwMode="auto">
            <a:xfrm rot="5400000">
              <a:off x="1108075" y="6580188"/>
              <a:ext cx="258763" cy="1587"/>
            </a:xfrm>
            <a:prstGeom prst="line">
              <a:avLst/>
            </a:prstGeom>
            <a:gradFill rotWithShape="1">
              <a:gsLst>
                <a:gs pos="0">
                  <a:schemeClr val="bg2">
                    <a:gamma/>
                    <a:tint val="26667"/>
                    <a:invGamma/>
                  </a:schemeClr>
                </a:gs>
                <a:gs pos="100000">
                  <a:schemeClr val="bg2">
                    <a:alpha val="14999"/>
                  </a:schemeClr>
                </a:gs>
              </a:gsLst>
              <a:lin ang="5400000" scaled="1"/>
            </a:gradFill>
            <a:ln w="9525" cap="flat" cmpd="sng" algn="ctr">
              <a:solidFill>
                <a:srgbClr val="DA4932"/>
              </a:solidFill>
              <a:prstDash val="solid"/>
              <a:round/>
              <a:headEnd type="none" w="med" len="med"/>
              <a:tailEnd type="none" w="med" len="med"/>
            </a:ln>
            <a:effectLst/>
          </p:spPr>
        </p:cxnSp>
        <p:grpSp>
          <p:nvGrpSpPr>
            <p:cNvPr id="146" name="Grouper 92"/>
            <p:cNvGrpSpPr/>
            <p:nvPr/>
          </p:nvGrpSpPr>
          <p:grpSpPr>
            <a:xfrm>
              <a:off x="1279907" y="6502105"/>
              <a:ext cx="7824176" cy="297535"/>
              <a:chOff x="1279907" y="6502105"/>
              <a:chExt cx="7824176" cy="297535"/>
            </a:xfrm>
          </p:grpSpPr>
          <p:sp>
            <p:nvSpPr>
              <p:cNvPr id="147" name="ZoneTexte 40"/>
              <p:cNvSpPr txBox="1">
                <a:spLocks noChangeArrowheads="1"/>
              </p:cNvSpPr>
              <p:nvPr/>
            </p:nvSpPr>
            <p:spPr bwMode="auto">
              <a:xfrm>
                <a:off x="1279907" y="6502108"/>
                <a:ext cx="338259" cy="297453"/>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ARIIS</a:t>
                </a:r>
              </a:p>
            </p:txBody>
          </p:sp>
          <p:pic>
            <p:nvPicPr>
              <p:cNvPr id="148" name="Image 18" descr="SymboleRouge.jpg"/>
              <p:cNvPicPr>
                <a:picLocks noChangeAspect="1"/>
              </p:cNvPicPr>
              <p:nvPr/>
            </p:nvPicPr>
            <p:blipFill>
              <a:blip r:embed="rId2"/>
              <a:srcRect/>
              <a:stretch>
                <a:fillRect/>
              </a:stretch>
            </p:blipFill>
            <p:spPr bwMode="auto">
              <a:xfrm>
                <a:off x="2093706" y="6595490"/>
                <a:ext cx="126349" cy="113694"/>
              </a:xfrm>
              <a:prstGeom prst="rect">
                <a:avLst/>
              </a:prstGeom>
              <a:noFill/>
              <a:ln w="9525">
                <a:noFill/>
                <a:miter lim="800000"/>
                <a:headEnd/>
                <a:tailEnd/>
              </a:ln>
            </p:spPr>
          </p:pic>
          <p:sp>
            <p:nvSpPr>
              <p:cNvPr id="149" name="ZoneTexte 41"/>
              <p:cNvSpPr txBox="1">
                <a:spLocks noChangeArrowheads="1"/>
              </p:cNvSpPr>
              <p:nvPr/>
            </p:nvSpPr>
            <p:spPr bwMode="auto">
              <a:xfrm>
                <a:off x="2691634" y="6502105"/>
                <a:ext cx="251697" cy="297453"/>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EFS</a:t>
                </a:r>
              </a:p>
            </p:txBody>
          </p:sp>
          <p:sp>
            <p:nvSpPr>
              <p:cNvPr id="150" name="ZoneTexte 42"/>
              <p:cNvSpPr txBox="1">
                <a:spLocks noChangeArrowheads="1"/>
              </p:cNvSpPr>
              <p:nvPr/>
            </p:nvSpPr>
            <p:spPr bwMode="auto">
              <a:xfrm>
                <a:off x="4387053" y="6502109"/>
                <a:ext cx="412798" cy="297453"/>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INERIS</a:t>
                </a:r>
              </a:p>
            </p:txBody>
          </p:sp>
          <p:sp>
            <p:nvSpPr>
              <p:cNvPr id="151" name="ZoneTexte 43"/>
              <p:cNvSpPr txBox="1">
                <a:spLocks noChangeArrowheads="1"/>
              </p:cNvSpPr>
              <p:nvPr/>
            </p:nvSpPr>
            <p:spPr bwMode="auto">
              <a:xfrm>
                <a:off x="4899173" y="6502109"/>
                <a:ext cx="951504" cy="297453"/>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INSTITUT CURIE</a:t>
                </a:r>
              </a:p>
            </p:txBody>
          </p:sp>
          <p:sp>
            <p:nvSpPr>
              <p:cNvPr id="152" name="ZoneTexte 44"/>
              <p:cNvSpPr txBox="1">
                <a:spLocks noChangeArrowheads="1"/>
              </p:cNvSpPr>
              <p:nvPr/>
            </p:nvSpPr>
            <p:spPr bwMode="auto">
              <a:xfrm>
                <a:off x="5950060" y="6502109"/>
                <a:ext cx="1529787" cy="297453"/>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INSTITUT MINES-TELECOM</a:t>
                </a:r>
              </a:p>
            </p:txBody>
          </p:sp>
          <p:sp>
            <p:nvSpPr>
              <p:cNvPr id="153" name="ZoneTexte 45"/>
              <p:cNvSpPr txBox="1">
                <a:spLocks noChangeArrowheads="1"/>
              </p:cNvSpPr>
              <p:nvPr/>
            </p:nvSpPr>
            <p:spPr bwMode="auto">
              <a:xfrm>
                <a:off x="8394328" y="6502109"/>
                <a:ext cx="709755" cy="297453"/>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UNICANCER</a:t>
                </a:r>
              </a:p>
            </p:txBody>
          </p:sp>
          <p:pic>
            <p:nvPicPr>
              <p:cNvPr id="154" name="Image 18" descr="SymboleRouge.jpg"/>
              <p:cNvPicPr>
                <a:picLocks noChangeAspect="1"/>
              </p:cNvPicPr>
              <p:nvPr/>
            </p:nvPicPr>
            <p:blipFill>
              <a:blip r:embed="rId2"/>
              <a:srcRect/>
              <a:stretch>
                <a:fillRect/>
              </a:stretch>
            </p:blipFill>
            <p:spPr bwMode="auto">
              <a:xfrm>
                <a:off x="4795533" y="6595490"/>
                <a:ext cx="126349" cy="113694"/>
              </a:xfrm>
              <a:prstGeom prst="rect">
                <a:avLst/>
              </a:prstGeom>
              <a:noFill/>
              <a:ln w="9525">
                <a:noFill/>
                <a:miter lim="800000"/>
                <a:headEnd/>
                <a:tailEnd/>
              </a:ln>
            </p:spPr>
          </p:pic>
          <p:pic>
            <p:nvPicPr>
              <p:cNvPr id="155" name="Image 154" descr="SymboleRouge.jpg"/>
              <p:cNvPicPr>
                <a:picLocks noChangeAspect="1"/>
              </p:cNvPicPr>
              <p:nvPr/>
            </p:nvPicPr>
            <p:blipFill>
              <a:blip r:embed="rId2"/>
              <a:srcRect/>
              <a:stretch>
                <a:fillRect/>
              </a:stretch>
            </p:blipFill>
            <p:spPr bwMode="auto">
              <a:xfrm>
                <a:off x="2939001" y="6595490"/>
                <a:ext cx="126349" cy="113694"/>
              </a:xfrm>
              <a:prstGeom prst="rect">
                <a:avLst/>
              </a:prstGeom>
              <a:noFill/>
              <a:ln w="9525">
                <a:noFill/>
                <a:miter lim="800000"/>
                <a:headEnd/>
                <a:tailEnd/>
              </a:ln>
            </p:spPr>
          </p:pic>
          <p:pic>
            <p:nvPicPr>
              <p:cNvPr id="156" name="Image 155" descr="SymboleRouge.jpg"/>
              <p:cNvPicPr>
                <a:picLocks noChangeAspect="1"/>
              </p:cNvPicPr>
              <p:nvPr/>
            </p:nvPicPr>
            <p:blipFill>
              <a:blip r:embed="rId2"/>
              <a:srcRect/>
              <a:stretch>
                <a:fillRect/>
              </a:stretch>
            </p:blipFill>
            <p:spPr bwMode="auto">
              <a:xfrm>
                <a:off x="5845243" y="6595490"/>
                <a:ext cx="126349" cy="113694"/>
              </a:xfrm>
              <a:prstGeom prst="rect">
                <a:avLst/>
              </a:prstGeom>
              <a:noFill/>
              <a:ln w="9525">
                <a:noFill/>
                <a:miter lim="800000"/>
                <a:headEnd/>
                <a:tailEnd/>
              </a:ln>
            </p:spPr>
          </p:pic>
          <p:sp>
            <p:nvSpPr>
              <p:cNvPr id="157" name="ZoneTexte 49"/>
              <p:cNvSpPr txBox="1">
                <a:spLocks noChangeArrowheads="1"/>
              </p:cNvSpPr>
              <p:nvPr/>
            </p:nvSpPr>
            <p:spPr bwMode="auto">
              <a:xfrm>
                <a:off x="7577145" y="6502109"/>
                <a:ext cx="313012" cy="297453"/>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IRBA</a:t>
                </a:r>
              </a:p>
            </p:txBody>
          </p:sp>
          <p:sp>
            <p:nvSpPr>
              <p:cNvPr id="158" name="ZoneTexte 50"/>
              <p:cNvSpPr txBox="1">
                <a:spLocks noChangeArrowheads="1"/>
              </p:cNvSpPr>
              <p:nvPr/>
            </p:nvSpPr>
            <p:spPr bwMode="auto">
              <a:xfrm>
                <a:off x="7987910" y="6502109"/>
                <a:ext cx="308203" cy="297453"/>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IRSN</a:t>
                </a:r>
              </a:p>
            </p:txBody>
          </p:sp>
          <p:pic>
            <p:nvPicPr>
              <p:cNvPr id="159" name="Image 18" descr="SymboleRouge.jpg"/>
              <p:cNvPicPr>
                <a:picLocks noChangeAspect="1"/>
              </p:cNvPicPr>
              <p:nvPr/>
            </p:nvPicPr>
            <p:blipFill>
              <a:blip r:embed="rId2"/>
              <a:srcRect/>
              <a:stretch>
                <a:fillRect/>
              </a:stretch>
            </p:blipFill>
            <p:spPr bwMode="auto">
              <a:xfrm>
                <a:off x="7884339" y="6595490"/>
                <a:ext cx="126349" cy="113694"/>
              </a:xfrm>
              <a:prstGeom prst="rect">
                <a:avLst/>
              </a:prstGeom>
              <a:noFill/>
              <a:ln w="9525">
                <a:noFill/>
                <a:miter lim="800000"/>
                <a:headEnd/>
                <a:tailEnd/>
              </a:ln>
            </p:spPr>
          </p:pic>
          <p:pic>
            <p:nvPicPr>
              <p:cNvPr id="160" name="Image 18" descr="SymboleRouge.jpg"/>
              <p:cNvPicPr>
                <a:picLocks noChangeAspect="1"/>
              </p:cNvPicPr>
              <p:nvPr/>
            </p:nvPicPr>
            <p:blipFill>
              <a:blip r:embed="rId2"/>
              <a:srcRect/>
              <a:stretch>
                <a:fillRect/>
              </a:stretch>
            </p:blipFill>
            <p:spPr bwMode="auto">
              <a:xfrm>
                <a:off x="8291111" y="6595490"/>
                <a:ext cx="126349" cy="113694"/>
              </a:xfrm>
              <a:prstGeom prst="rect">
                <a:avLst/>
              </a:prstGeom>
              <a:noFill/>
              <a:ln w="9525">
                <a:noFill/>
                <a:miter lim="800000"/>
                <a:headEnd/>
                <a:tailEnd/>
              </a:ln>
            </p:spPr>
          </p:pic>
          <p:pic>
            <p:nvPicPr>
              <p:cNvPr id="161" name="Image 18" descr="SymboleRouge.jpg"/>
              <p:cNvPicPr>
                <a:picLocks noChangeAspect="1"/>
              </p:cNvPicPr>
              <p:nvPr/>
            </p:nvPicPr>
            <p:blipFill>
              <a:blip r:embed="rId2"/>
              <a:srcRect/>
              <a:stretch>
                <a:fillRect/>
              </a:stretch>
            </p:blipFill>
            <p:spPr bwMode="auto">
              <a:xfrm>
                <a:off x="7474391" y="6595490"/>
                <a:ext cx="126349" cy="113694"/>
              </a:xfrm>
              <a:prstGeom prst="rect">
                <a:avLst/>
              </a:prstGeom>
              <a:noFill/>
              <a:ln w="9525">
                <a:noFill/>
                <a:miter lim="800000"/>
                <a:headEnd/>
                <a:tailEnd/>
              </a:ln>
            </p:spPr>
          </p:pic>
          <p:sp>
            <p:nvSpPr>
              <p:cNvPr id="162" name="ZoneTexte 54"/>
              <p:cNvSpPr txBox="1">
                <a:spLocks noChangeArrowheads="1"/>
              </p:cNvSpPr>
              <p:nvPr/>
            </p:nvSpPr>
            <p:spPr bwMode="auto">
              <a:xfrm>
                <a:off x="2196851" y="6502109"/>
                <a:ext cx="395967" cy="297453"/>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CIRAD</a:t>
                </a:r>
              </a:p>
            </p:txBody>
          </p:sp>
          <p:pic>
            <p:nvPicPr>
              <p:cNvPr id="163" name="Image 18" descr="SymboleRouge.jpg"/>
              <p:cNvPicPr>
                <a:picLocks noChangeAspect="1"/>
              </p:cNvPicPr>
              <p:nvPr/>
            </p:nvPicPr>
            <p:blipFill>
              <a:blip r:embed="rId2"/>
              <a:srcRect/>
              <a:stretch>
                <a:fillRect/>
              </a:stretch>
            </p:blipFill>
            <p:spPr bwMode="auto">
              <a:xfrm>
                <a:off x="2587791" y="6595490"/>
                <a:ext cx="126349" cy="113694"/>
              </a:xfrm>
              <a:prstGeom prst="rect">
                <a:avLst/>
              </a:prstGeom>
              <a:noFill/>
              <a:ln w="9525">
                <a:noFill/>
                <a:miter lim="800000"/>
                <a:headEnd/>
                <a:tailEnd/>
              </a:ln>
            </p:spPr>
          </p:pic>
          <p:sp>
            <p:nvSpPr>
              <p:cNvPr id="164" name="ZoneTexte 56"/>
              <p:cNvSpPr txBox="1">
                <a:spLocks noChangeArrowheads="1"/>
              </p:cNvSpPr>
              <p:nvPr/>
            </p:nvSpPr>
            <p:spPr bwMode="auto">
              <a:xfrm>
                <a:off x="3042843" y="6502105"/>
                <a:ext cx="1262062" cy="297453"/>
              </a:xfrm>
              <a:prstGeom prst="rect">
                <a:avLst/>
              </a:prstGeom>
              <a:noFill/>
              <a:ln w="9525">
                <a:noFill/>
                <a:miter lim="800000"/>
                <a:headEnd/>
                <a:tailEnd/>
              </a:ln>
            </p:spPr>
            <p:txBody>
              <a:bodyPr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FONDATION MERIEUX</a:t>
                </a:r>
              </a:p>
            </p:txBody>
          </p:sp>
          <p:pic>
            <p:nvPicPr>
              <p:cNvPr id="165" name="Image 18" descr="SymboleRouge.jpg"/>
              <p:cNvPicPr>
                <a:picLocks noChangeAspect="1"/>
              </p:cNvPicPr>
              <p:nvPr/>
            </p:nvPicPr>
            <p:blipFill>
              <a:blip r:embed="rId2"/>
              <a:srcRect/>
              <a:stretch>
                <a:fillRect/>
              </a:stretch>
            </p:blipFill>
            <p:spPr bwMode="auto">
              <a:xfrm>
                <a:off x="4282398" y="6595490"/>
                <a:ext cx="126349" cy="113694"/>
              </a:xfrm>
              <a:prstGeom prst="rect">
                <a:avLst/>
              </a:prstGeom>
              <a:noFill/>
              <a:ln w="9525">
                <a:noFill/>
                <a:miter lim="800000"/>
                <a:headEnd/>
                <a:tailEnd/>
              </a:ln>
            </p:spPr>
          </p:pic>
          <p:pic>
            <p:nvPicPr>
              <p:cNvPr id="166" name="Image 18" descr="SymboleRouge.jpg"/>
              <p:cNvPicPr>
                <a:picLocks noChangeAspect="1"/>
              </p:cNvPicPr>
              <p:nvPr/>
            </p:nvPicPr>
            <p:blipFill>
              <a:blip r:embed="rId2"/>
              <a:srcRect/>
              <a:stretch>
                <a:fillRect/>
              </a:stretch>
            </p:blipFill>
            <p:spPr bwMode="auto">
              <a:xfrm>
                <a:off x="1612618" y="6595490"/>
                <a:ext cx="126349" cy="113694"/>
              </a:xfrm>
              <a:prstGeom prst="rect">
                <a:avLst/>
              </a:prstGeom>
              <a:noFill/>
              <a:ln w="9525">
                <a:noFill/>
                <a:miter lim="800000"/>
                <a:headEnd/>
                <a:tailEnd/>
              </a:ln>
            </p:spPr>
          </p:pic>
          <p:sp>
            <p:nvSpPr>
              <p:cNvPr id="167" name="ZoneTexte 54"/>
              <p:cNvSpPr txBox="1">
                <a:spLocks noChangeArrowheads="1"/>
              </p:cNvSpPr>
              <p:nvPr/>
            </p:nvSpPr>
            <p:spPr bwMode="auto">
              <a:xfrm>
                <a:off x="1716478" y="6502187"/>
                <a:ext cx="381540" cy="297453"/>
              </a:xfrm>
              <a:prstGeom prst="rect">
                <a:avLst/>
              </a:prstGeom>
              <a:noFill/>
              <a:ln w="9525">
                <a:noFill/>
                <a:miter lim="800000"/>
                <a:headEnd/>
                <a:tailEnd/>
              </a:ln>
            </p:spPr>
            <p:txBody>
              <a:bodyPr wrap="none" lIns="36000" rIns="36000" anchor="ctr">
                <a:prstTxWarp prst="textNoShape">
                  <a:avLst/>
                </a:prstTxWarp>
                <a:spAutoFit/>
              </a:bodyPr>
              <a:lstStyle/>
              <a:p>
                <a:pPr>
                  <a:defRPr/>
                </a:pPr>
                <a:r>
                  <a:rPr lang="fr-FR" sz="1333" dirty="0">
                    <a:solidFill>
                      <a:schemeClr val="bg1">
                        <a:lumMod val="65000"/>
                      </a:schemeClr>
                    </a:solidFill>
                    <a:latin typeface="Trebuchet MS" charset="0"/>
                    <a:ea typeface="Trebuchet MS" charset="0"/>
                    <a:cs typeface="Trebuchet MS" charset="0"/>
                  </a:rPr>
                  <a:t>CDEFI</a:t>
                </a:r>
              </a:p>
            </p:txBody>
          </p:sp>
        </p:grpSp>
      </p:grpSp>
    </p:spTree>
    <p:extLst>
      <p:ext uri="{BB962C8B-B14F-4D97-AF65-F5344CB8AC3E}">
        <p14:creationId xmlns:p14="http://schemas.microsoft.com/office/powerpoint/2010/main" val="16586630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2_Titre et contenu">
    <p:spTree>
      <p:nvGrpSpPr>
        <p:cNvPr id="1" name=""/>
        <p:cNvGrpSpPr/>
        <p:nvPr/>
      </p:nvGrpSpPr>
      <p:grpSpPr>
        <a:xfrm>
          <a:off x="0" y="0"/>
          <a:ext cx="0" cy="0"/>
          <a:chOff x="0" y="0"/>
          <a:chExt cx="0" cy="0"/>
        </a:xfrm>
      </p:grpSpPr>
      <p:sp>
        <p:nvSpPr>
          <p:cNvPr id="10" name="Rectangle 9"/>
          <p:cNvSpPr/>
          <p:nvPr userDrawn="1"/>
        </p:nvSpPr>
        <p:spPr bwMode="auto">
          <a:xfrm>
            <a:off x="0" y="6742800"/>
            <a:ext cx="12192000" cy="115200"/>
          </a:xfrm>
          <a:prstGeom prst="rect">
            <a:avLst/>
          </a:prstGeom>
          <a:solidFill>
            <a:srgbClr val="5D2D5B"/>
          </a:solidFill>
          <a:ln w="9525" cap="flat" cmpd="sng" algn="ctr">
            <a:noFill/>
            <a:prstDash val="solid"/>
            <a:round/>
            <a:headEnd type="none" w="med" len="med"/>
            <a:tailEnd type="none" w="med" len="med"/>
          </a:ln>
          <a:effectLst/>
        </p:spPr>
        <p:txBody>
          <a:bodyPr vert="horz" wrap="none" lIns="0" tIns="240000" rIns="0" bIns="240000" numCol="1" rtlCol="0" anchor="ctr" anchorCtr="0" compatLnSpc="1">
            <a:prstTxWarp prst="textNoShape">
              <a:avLst/>
            </a:prstTxWarp>
          </a:bodyPr>
          <a:lstStyle/>
          <a:p>
            <a:pPr marL="0" marR="0" indent="0" algn="ctr" defTabSz="1219139" rtl="0" eaLnBrk="1" fontAlgn="base" latinLnBrk="0" hangingPunct="1">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Arial" charset="0"/>
            </a:endParaRPr>
          </a:p>
        </p:txBody>
      </p:sp>
      <p:sp>
        <p:nvSpPr>
          <p:cNvPr id="2" name="Titre 1"/>
          <p:cNvSpPr>
            <a:spLocks noGrp="1"/>
          </p:cNvSpPr>
          <p:nvPr>
            <p:ph type="title" hasCustomPrompt="1"/>
          </p:nvPr>
        </p:nvSpPr>
        <p:spPr>
          <a:xfrm>
            <a:off x="1949445" y="0"/>
            <a:ext cx="7698951" cy="1316765"/>
          </a:xfrm>
        </p:spPr>
        <p:txBody>
          <a:bodyPr anchor="t"/>
          <a:lstStyle>
            <a:lvl1pPr>
              <a:defRPr sz="3733" b="1">
                <a:solidFill>
                  <a:srgbClr val="660066"/>
                </a:solidFill>
                <a:latin typeface="Verdana"/>
                <a:cs typeface="Verdana"/>
              </a:defRPr>
            </a:lvl1pPr>
          </a:lstStyle>
          <a:p>
            <a:r>
              <a:rPr lang="fr-FR" dirty="0"/>
              <a:t>CLIQUEZ ET MODIFIEZ LE TITRE</a:t>
            </a:r>
          </a:p>
        </p:txBody>
      </p:sp>
      <p:sp>
        <p:nvSpPr>
          <p:cNvPr id="3" name="Espace réservé du contenu 2"/>
          <p:cNvSpPr>
            <a:spLocks noGrp="1"/>
          </p:cNvSpPr>
          <p:nvPr>
            <p:ph idx="1"/>
          </p:nvPr>
        </p:nvSpPr>
        <p:spPr>
          <a:xfrm>
            <a:off x="431371" y="1534939"/>
            <a:ext cx="10566400" cy="3886200"/>
          </a:xfrm>
        </p:spPr>
        <p:txBody>
          <a:bodyPr/>
          <a:lstStyle>
            <a:lvl1pPr>
              <a:defRPr sz="3200">
                <a:latin typeface="Verdana"/>
                <a:cs typeface="Verdana"/>
              </a:defRPr>
            </a:lvl1pPr>
            <a:lvl2pPr>
              <a:defRPr sz="2667">
                <a:latin typeface="Verdana"/>
                <a:cs typeface="Verdana"/>
              </a:defRPr>
            </a:lvl2pPr>
            <a:lvl3pPr>
              <a:defRPr sz="2667">
                <a:latin typeface="Verdana"/>
                <a:cs typeface="Verdana"/>
              </a:defRPr>
            </a:lvl3pPr>
            <a:lvl4pPr>
              <a:defRPr sz="2400">
                <a:latin typeface="Verdana"/>
                <a:cs typeface="Verdana"/>
              </a:defRPr>
            </a:lvl4pPr>
            <a:lvl5pPr>
              <a:defRPr sz="2133">
                <a:latin typeface="Verdana"/>
                <a:cs typeface="Verdana"/>
              </a:defRPr>
            </a:lvl5pPr>
          </a:lstStyle>
          <a:p>
            <a:pPr lvl="0"/>
            <a:r>
              <a:rPr lang="fr-FR"/>
              <a:t>Modifier les styles du texte du masque</a:t>
            </a:r>
          </a:p>
        </p:txBody>
      </p:sp>
    </p:spTree>
    <p:extLst>
      <p:ext uri="{BB962C8B-B14F-4D97-AF65-F5344CB8AC3E}">
        <p14:creationId xmlns:p14="http://schemas.microsoft.com/office/powerpoint/2010/main" val="19123887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10" name="Rectangle 9"/>
          <p:cNvSpPr/>
          <p:nvPr userDrawn="1"/>
        </p:nvSpPr>
        <p:spPr bwMode="auto">
          <a:xfrm>
            <a:off x="0" y="6742800"/>
            <a:ext cx="12192000" cy="115200"/>
          </a:xfrm>
          <a:prstGeom prst="rect">
            <a:avLst/>
          </a:prstGeom>
          <a:solidFill>
            <a:srgbClr val="5D2D5B"/>
          </a:solidFill>
          <a:ln w="9525" cap="flat" cmpd="sng" algn="ctr">
            <a:noFill/>
            <a:prstDash val="solid"/>
            <a:round/>
            <a:headEnd type="none" w="med" len="med"/>
            <a:tailEnd type="none" w="med" len="med"/>
          </a:ln>
          <a:effectLst/>
        </p:spPr>
        <p:txBody>
          <a:bodyPr vert="horz" wrap="none" lIns="0" tIns="240000" rIns="0" bIns="240000" numCol="1" rtlCol="0" anchor="ctr" anchorCtr="0" compatLnSpc="1">
            <a:prstTxWarp prst="textNoShape">
              <a:avLst/>
            </a:prstTxWarp>
          </a:bodyPr>
          <a:lstStyle/>
          <a:p>
            <a:pPr marL="0" marR="0" indent="0" algn="ctr" defTabSz="1219139" rtl="0" eaLnBrk="1" fontAlgn="base" latinLnBrk="0" hangingPunct="1">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Arial" charset="0"/>
            </a:endParaRPr>
          </a:p>
        </p:txBody>
      </p:sp>
      <p:sp>
        <p:nvSpPr>
          <p:cNvPr id="2" name="Titre 1"/>
          <p:cNvSpPr>
            <a:spLocks noGrp="1"/>
          </p:cNvSpPr>
          <p:nvPr>
            <p:ph type="title"/>
          </p:nvPr>
        </p:nvSpPr>
        <p:spPr>
          <a:xfrm>
            <a:off x="1967541" y="-27384"/>
            <a:ext cx="8764800" cy="1344149"/>
          </a:xfrm>
        </p:spPr>
        <p:txBody>
          <a:bodyPr anchor="t"/>
          <a:lstStyle>
            <a:lvl1pPr>
              <a:defRPr sz="3733" b="1">
                <a:solidFill>
                  <a:srgbClr val="EA641B"/>
                </a:solidFill>
                <a:latin typeface="Verdana"/>
                <a:cs typeface="Verdana"/>
              </a:defRPr>
            </a:lvl1pPr>
          </a:lstStyle>
          <a:p>
            <a:r>
              <a:rPr lang="fr-FR" dirty="0"/>
              <a:t>Modifiez le style du titre</a:t>
            </a:r>
          </a:p>
        </p:txBody>
      </p:sp>
      <p:sp>
        <p:nvSpPr>
          <p:cNvPr id="3" name="Espace réservé du contenu 2"/>
          <p:cNvSpPr>
            <a:spLocks noGrp="1"/>
          </p:cNvSpPr>
          <p:nvPr>
            <p:ph idx="1"/>
          </p:nvPr>
        </p:nvSpPr>
        <p:spPr>
          <a:xfrm>
            <a:off x="431371" y="1525077"/>
            <a:ext cx="10566400" cy="3886200"/>
          </a:xfrm>
        </p:spPr>
        <p:txBody>
          <a:bodyPr/>
          <a:lstStyle>
            <a:lvl1pPr>
              <a:defRPr sz="3200">
                <a:latin typeface="Verdana"/>
                <a:cs typeface="Verdana"/>
              </a:defRPr>
            </a:lvl1pPr>
            <a:lvl2pPr>
              <a:defRPr sz="2667">
                <a:latin typeface="Verdana"/>
                <a:cs typeface="Verdana"/>
              </a:defRPr>
            </a:lvl2pPr>
            <a:lvl3pPr>
              <a:defRPr sz="2667">
                <a:latin typeface="Verdana"/>
                <a:cs typeface="Verdana"/>
              </a:defRPr>
            </a:lvl3pPr>
            <a:lvl4pPr>
              <a:defRPr sz="2400">
                <a:latin typeface="Verdana"/>
                <a:cs typeface="Verdana"/>
              </a:defRPr>
            </a:lvl4pPr>
            <a:lvl5pPr>
              <a:defRPr sz="2133">
                <a:latin typeface="Verdana"/>
                <a:cs typeface="Verdana"/>
              </a:defRPr>
            </a:lvl5pPr>
          </a:lstStyle>
          <a:p>
            <a:pPr lvl="0"/>
            <a:r>
              <a:rPr lang="fr-FR"/>
              <a:t>Modifier les styles du texte du masque</a:t>
            </a:r>
          </a:p>
        </p:txBody>
      </p:sp>
    </p:spTree>
    <p:extLst>
      <p:ext uri="{BB962C8B-B14F-4D97-AF65-F5344CB8AC3E}">
        <p14:creationId xmlns:p14="http://schemas.microsoft.com/office/powerpoint/2010/main" val="1962351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Pourquoi EY">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2"/>
            </p:custDataLst>
          </p:nvPr>
        </p:nvGraphicFramePr>
        <p:xfrm>
          <a:off x="1818" y="1453"/>
          <a:ext cx="1809" cy="1439"/>
        </p:xfrm>
        <a:graphic>
          <a:graphicData uri="http://schemas.openxmlformats.org/presentationml/2006/ole">
            <mc:AlternateContent xmlns:mc="http://schemas.openxmlformats.org/markup-compatibility/2006">
              <mc:Choice xmlns:v="urn:schemas-microsoft-com:vml" Requires="v">
                <p:oleObj spid="_x0000_s3110" name="Diapositive think-cell" r:id="rId4" imgW="395" imgH="396" progId="TCLayout.ActiveDocument.1">
                  <p:embed/>
                </p:oleObj>
              </mc:Choice>
              <mc:Fallback>
                <p:oleObj name="Diapositive think-cell" r:id="rId4" imgW="395" imgH="396" progId="TCLayout.ActiveDocument.1">
                  <p:embed/>
                  <p:pic>
                    <p:nvPicPr>
                      <p:cNvPr id="2" name="Objet 1" hidden="1"/>
                      <p:cNvPicPr/>
                      <p:nvPr/>
                    </p:nvPicPr>
                    <p:blipFill>
                      <a:blip r:embed="rId5"/>
                      <a:stretch>
                        <a:fillRect/>
                      </a:stretch>
                    </p:blipFill>
                    <p:spPr>
                      <a:xfrm>
                        <a:off x="1818" y="1453"/>
                        <a:ext cx="1809" cy="1439"/>
                      </a:xfrm>
                      <a:prstGeom prst="rect">
                        <a:avLst/>
                      </a:prstGeom>
                    </p:spPr>
                  </p:pic>
                </p:oleObj>
              </mc:Fallback>
            </mc:AlternateContent>
          </a:graphicData>
        </a:graphic>
      </p:graphicFrame>
    </p:spTree>
    <p:extLst>
      <p:ext uri="{BB962C8B-B14F-4D97-AF65-F5344CB8AC3E}">
        <p14:creationId xmlns:p14="http://schemas.microsoft.com/office/powerpoint/2010/main" val="5999280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8" name="Rectangle 7"/>
          <p:cNvSpPr/>
          <p:nvPr userDrawn="1"/>
        </p:nvSpPr>
        <p:spPr bwMode="auto">
          <a:xfrm>
            <a:off x="0" y="6743894"/>
            <a:ext cx="12192000" cy="114108"/>
          </a:xfrm>
          <a:prstGeom prst="rect">
            <a:avLst/>
          </a:prstGeom>
          <a:solidFill>
            <a:srgbClr val="C3B5CD"/>
          </a:solidFill>
          <a:ln w="9525" cap="flat" cmpd="sng" algn="ctr">
            <a:noFill/>
            <a:prstDash val="solid"/>
            <a:round/>
            <a:headEnd type="none" w="med" len="med"/>
            <a:tailEnd type="none" w="med" len="med"/>
          </a:ln>
          <a:effectLst/>
        </p:spPr>
        <p:txBody>
          <a:bodyPr vert="horz" wrap="none" lIns="0" tIns="180000" rIns="0" bIns="180000" numCol="1" rtlCol="0" anchor="ctr" anchorCtr="0" compatLnSpc="1">
            <a:prstTxWarp prst="textNoShape">
              <a:avLst/>
            </a:prstTxWarp>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endParaRPr>
          </a:p>
        </p:txBody>
      </p:sp>
      <p:sp>
        <p:nvSpPr>
          <p:cNvPr id="2" name="Titre 1"/>
          <p:cNvSpPr>
            <a:spLocks noGrp="1"/>
          </p:cNvSpPr>
          <p:nvPr>
            <p:ph type="title"/>
          </p:nvPr>
        </p:nvSpPr>
        <p:spPr>
          <a:xfrm>
            <a:off x="812800" y="533401"/>
            <a:ext cx="10566400" cy="807368"/>
          </a:xfrm>
        </p:spPr>
        <p:txBody>
          <a:bodyPr anchor="t"/>
          <a:lstStyle>
            <a:lvl1pPr>
              <a:defRPr lang="fr-FR" sz="3200" b="1" cap="small" baseline="0" dirty="0">
                <a:solidFill>
                  <a:srgbClr val="660066"/>
                </a:solidFill>
                <a:latin typeface="Arial Black" panose="020B0A04020102020204" pitchFamily="34" charset="0"/>
                <a:ea typeface="ＭＳ Ｐゴシック" charset="-128"/>
                <a:cs typeface="Verdana"/>
              </a:defRPr>
            </a:lvl1pPr>
          </a:lstStyle>
          <a:p>
            <a:r>
              <a:rPr lang="fr-FR" dirty="0"/>
              <a:t>Modifiez le style du titre</a:t>
            </a:r>
          </a:p>
        </p:txBody>
      </p:sp>
      <p:sp>
        <p:nvSpPr>
          <p:cNvPr id="5" name="Rectangle 7"/>
          <p:cNvSpPr>
            <a:spLocks noGrp="1" noChangeArrowheads="1"/>
          </p:cNvSpPr>
          <p:nvPr>
            <p:ph type="sldNum" sz="quarter" idx="4"/>
          </p:nvPr>
        </p:nvSpPr>
        <p:spPr bwMode="auto">
          <a:xfrm>
            <a:off x="11472597" y="6446838"/>
            <a:ext cx="719403" cy="3540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lang="en-US" sz="1051" b="1" kern="1200" smtClean="0">
                <a:solidFill>
                  <a:srgbClr val="660066"/>
                </a:solidFill>
                <a:latin typeface="Verdana"/>
                <a:ea typeface="+mn-ea"/>
                <a:cs typeface="Verdana"/>
              </a:defRPr>
            </a:lvl1pPr>
          </a:lstStyle>
          <a:p>
            <a:pPr>
              <a:defRPr/>
            </a:pPr>
            <a:fld id="{A67CDC84-819A-E042-A24B-5E3C38048050}" type="slidenum">
              <a:rPr lang="fr-FR" smtClean="0"/>
              <a:pPr>
                <a:defRPr/>
              </a:pPr>
              <a:t>‹N°›</a:t>
            </a:fld>
            <a:endParaRPr lang="fr-FR" dirty="0"/>
          </a:p>
        </p:txBody>
      </p:sp>
      <p:cxnSp>
        <p:nvCxnSpPr>
          <p:cNvPr id="6" name="Connecteur droit 5"/>
          <p:cNvCxnSpPr/>
          <p:nvPr userDrawn="1"/>
        </p:nvCxnSpPr>
        <p:spPr bwMode="auto">
          <a:xfrm>
            <a:off x="11684000" y="6745289"/>
            <a:ext cx="508000" cy="1588"/>
          </a:xfrm>
          <a:prstGeom prst="line">
            <a:avLst/>
          </a:prstGeom>
          <a:gradFill rotWithShape="1">
            <a:gsLst>
              <a:gs pos="0">
                <a:schemeClr val="bg2">
                  <a:gamma/>
                  <a:tint val="26667"/>
                  <a:invGamma/>
                </a:schemeClr>
              </a:gs>
              <a:gs pos="100000">
                <a:schemeClr val="bg2">
                  <a:alpha val="14999"/>
                </a:schemeClr>
              </a:gs>
            </a:gsLst>
            <a:lin ang="5400000" scaled="1"/>
          </a:gradFill>
          <a:ln w="9525" cap="flat" cmpd="sng" algn="ctr">
            <a:solidFill>
              <a:srgbClr val="660066"/>
            </a:solidFill>
            <a:prstDash val="solid"/>
            <a:round/>
            <a:headEnd type="none" w="med" len="med"/>
            <a:tailEnd type="none" w="med" len="med"/>
          </a:ln>
          <a:effectLst/>
        </p:spPr>
      </p:cxnSp>
      <p:cxnSp>
        <p:nvCxnSpPr>
          <p:cNvPr id="7" name="Connecteur droit 6"/>
          <p:cNvCxnSpPr/>
          <p:nvPr userDrawn="1"/>
        </p:nvCxnSpPr>
        <p:spPr bwMode="auto">
          <a:xfrm>
            <a:off x="11684000" y="6523039"/>
            <a:ext cx="508000" cy="1588"/>
          </a:xfrm>
          <a:prstGeom prst="line">
            <a:avLst/>
          </a:prstGeom>
          <a:gradFill rotWithShape="1">
            <a:gsLst>
              <a:gs pos="0">
                <a:schemeClr val="bg2">
                  <a:gamma/>
                  <a:tint val="26667"/>
                  <a:invGamma/>
                </a:schemeClr>
              </a:gs>
              <a:gs pos="100000">
                <a:schemeClr val="bg2">
                  <a:alpha val="14999"/>
                </a:schemeClr>
              </a:gs>
            </a:gsLst>
            <a:lin ang="5400000" scaled="1"/>
          </a:gradFill>
          <a:ln w="9525" cap="flat" cmpd="sng" algn="ctr">
            <a:solidFill>
              <a:srgbClr val="660066"/>
            </a:solidFill>
            <a:prstDash val="solid"/>
            <a:round/>
            <a:headEnd type="none" w="med" len="med"/>
            <a:tailEnd type="none" w="med" len="med"/>
          </a:ln>
          <a:effectLst/>
        </p:spPr>
      </p:cxn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434" y="78675"/>
            <a:ext cx="1409804" cy="54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8933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9"/>
            <a:ext cx="10515600" cy="1325563"/>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p:txBody>
          <a:bodyPr/>
          <a:lstStyle/>
          <a:p>
            <a:fld id="{DC5A2176-5FDE-4D31-BB8F-572C29420085}" type="datetimeFigureOut">
              <a:rPr lang="fr-FR" smtClean="0"/>
              <a:t>19/10/2023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4A9D0D-801F-4939-9CFE-5C7D957E1D96}" type="slidenum">
              <a:rPr lang="fr-FR" smtClean="0"/>
              <a:t>‹N°›</a:t>
            </a:fld>
            <a:endParaRPr lang="fr-FR"/>
          </a:p>
        </p:txBody>
      </p:sp>
    </p:spTree>
    <p:extLst>
      <p:ext uri="{BB962C8B-B14F-4D97-AF65-F5344CB8AC3E}">
        <p14:creationId xmlns:p14="http://schemas.microsoft.com/office/powerpoint/2010/main" val="234861892"/>
      </p:ext>
    </p:extLst>
  </p:cSld>
  <p:clrMapOvr>
    <a:masterClrMapping/>
  </p:clrMapOvr>
  <p:hf hdr="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2" y="6396845"/>
            <a:ext cx="1560000" cy="461159"/>
          </a:xfrm>
          <a:prstGeom prst="rect">
            <a:avLst/>
          </a:prstGeom>
        </p:spPr>
        <p:txBody>
          <a:bodyPr vert="horz" lIns="0" tIns="0" rIns="0" bIns="0" rtlCol="0" anchor="ctr" anchorCtr="0">
            <a:noAutofit/>
          </a:bodyPr>
          <a:lstStyle>
            <a:lvl1pPr algn="l">
              <a:defRPr sz="1002"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2" y="1664909"/>
            <a:ext cx="11232820" cy="323935"/>
          </a:xfrm>
        </p:spPr>
        <p:txBody>
          <a:bodyPr/>
          <a:lstStyle>
            <a:lvl1pPr marL="12700" indent="114299">
              <a:spcBef>
                <a:spcPts val="534"/>
              </a:spcBef>
              <a:spcAft>
                <a:spcPts val="1067"/>
              </a:spcAft>
              <a:buFont typeface="+mj-lt"/>
              <a:buNone/>
              <a:tabLst/>
              <a:defRPr sz="2000" b="1">
                <a:solidFill>
                  <a:schemeClr val="tx1">
                    <a:lumMod val="50000"/>
                    <a:lumOff val="50000"/>
                  </a:schemeClr>
                </a:solidFill>
              </a:defRPr>
            </a:lvl1pPr>
            <a:lvl2pPr marL="431995" indent="-191997">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1" y="2276872"/>
            <a:ext cx="11232447"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4966697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7" indent="-191997">
              <a:spcBef>
                <a:spcPts val="534"/>
              </a:spcBef>
              <a:spcAft>
                <a:spcPts val="1067"/>
              </a:spcAft>
              <a:buFont typeface="+mj-lt"/>
              <a:buAutoNum type="arabicPeriod"/>
              <a:defRPr b="1"/>
            </a:lvl1pPr>
            <a:lvl2pPr marL="431995" indent="-191997">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0"/>
            <a:ext cx="3360000" cy="3814350"/>
          </a:xfrm>
        </p:spPr>
        <p:txBody>
          <a:bodyPr/>
          <a:lstStyle>
            <a:lvl1pPr marL="191997" indent="-191997">
              <a:spcBef>
                <a:spcPts val="534"/>
              </a:spcBef>
              <a:spcAft>
                <a:spcPts val="1067"/>
              </a:spcAft>
              <a:buFont typeface="+mj-lt"/>
              <a:buAutoNum type="arabicPeriod"/>
              <a:defRPr b="1"/>
            </a:lvl1pPr>
            <a:lvl2pPr marL="431995" indent="-191997">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0"/>
            <a:ext cx="3360000" cy="3814350"/>
          </a:xfrm>
        </p:spPr>
        <p:txBody>
          <a:bodyPr/>
          <a:lstStyle>
            <a:lvl1pPr marL="191997" indent="-191997">
              <a:spcBef>
                <a:spcPts val="534"/>
              </a:spcBef>
              <a:spcAft>
                <a:spcPts val="1067"/>
              </a:spcAft>
              <a:buFont typeface="+mj-lt"/>
              <a:buAutoNum type="arabicPeriod"/>
              <a:defRPr b="1"/>
            </a:lvl1pPr>
            <a:lvl2pPr marL="431995" indent="-191997">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5"/>
            <a:ext cx="1613914" cy="461159"/>
          </a:xfrm>
          <a:prstGeom prst="rect">
            <a:avLst/>
          </a:prstGeom>
        </p:spPr>
        <p:txBody>
          <a:bodyPr vert="horz" lIns="0" tIns="0" rIns="0" bIns="0" rtlCol="0" anchor="ctr" anchorCtr="0">
            <a:noAutofit/>
          </a:bodyPr>
          <a:lstStyle>
            <a:lvl1pPr algn="l">
              <a:defRPr sz="1002"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2" y="910405"/>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3363459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5"/>
            <a:ext cx="1613914" cy="461159"/>
          </a:xfrm>
          <a:prstGeom prst="rect">
            <a:avLst/>
          </a:prstGeom>
        </p:spPr>
        <p:txBody>
          <a:bodyPr vert="horz" lIns="0" tIns="0" rIns="0" bIns="0" rtlCol="0" anchor="ctr" anchorCtr="0">
            <a:noAutofit/>
          </a:bodyPr>
          <a:lstStyle>
            <a:lvl1pPr algn="l">
              <a:defRPr sz="1002"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2" y="1664909"/>
            <a:ext cx="11232820" cy="323935"/>
          </a:xfrm>
        </p:spPr>
        <p:txBody>
          <a:bodyPr/>
          <a:lstStyle>
            <a:lvl1pPr marL="0" indent="126999">
              <a:spcBef>
                <a:spcPts val="534"/>
              </a:spcBef>
              <a:spcAft>
                <a:spcPts val="1067"/>
              </a:spcAft>
              <a:buFont typeface="+mj-lt"/>
              <a:buNone/>
              <a:tabLst/>
              <a:defRPr sz="2000" b="1">
                <a:solidFill>
                  <a:schemeClr val="tx1">
                    <a:lumMod val="50000"/>
                    <a:lumOff val="50000"/>
                  </a:schemeClr>
                </a:solidFill>
              </a:defRPr>
            </a:lvl1pPr>
            <a:lvl2pPr marL="431995" indent="-191997">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2" y="910405"/>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4"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6"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4200373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6F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4" name="Connecteur droit 3"/>
          <p:cNvCxnSpPr/>
          <p:nvPr userDrawn="1"/>
        </p:nvCxnSpPr>
        <p:spPr>
          <a:xfrm>
            <a:off x="0" y="1224000"/>
            <a:ext cx="2688448" cy="0"/>
          </a:xfrm>
          <a:prstGeom prst="line">
            <a:avLst/>
          </a:prstGeom>
          <a:ln w="50800">
            <a:solidFill>
              <a:srgbClr val="E10880"/>
            </a:solidFill>
          </a:ln>
        </p:spPr>
        <p:style>
          <a:lnRef idx="1">
            <a:schemeClr val="accent1"/>
          </a:lnRef>
          <a:fillRef idx="0">
            <a:schemeClr val="accent1"/>
          </a:fillRef>
          <a:effectRef idx="0">
            <a:schemeClr val="accent1"/>
          </a:effectRef>
          <a:fontRef idx="minor">
            <a:schemeClr val="tx1"/>
          </a:fontRef>
        </p:style>
      </p:cxnSp>
      <p:pic>
        <p:nvPicPr>
          <p:cNvPr id="5" name="Picture 2" descr="I:\SDSR\SDSR-DIRPRO\MALADIES RARES\NOUVELLE ARBORESCENCE\Communication\Logo maladie rare générique.jpg"/>
          <p:cNvPicPr>
            <a:picLocks noChangeAspect="1" noChangeArrowheads="1"/>
          </p:cNvPicPr>
          <p:nvPr userDrawn="1"/>
        </p:nvPicPr>
        <p:blipFill>
          <a:blip r:embed="rId2" cstate="print"/>
          <a:srcRect/>
          <a:stretch>
            <a:fillRect/>
          </a:stretch>
        </p:blipFill>
        <p:spPr bwMode="auto">
          <a:xfrm>
            <a:off x="143341" y="83847"/>
            <a:ext cx="1859363" cy="1008112"/>
          </a:xfrm>
          <a:prstGeom prst="rect">
            <a:avLst/>
          </a:prstGeom>
          <a:noFill/>
        </p:spPr>
      </p:pic>
    </p:spTree>
    <p:extLst>
      <p:ext uri="{BB962C8B-B14F-4D97-AF65-F5344CB8AC3E}">
        <p14:creationId xmlns:p14="http://schemas.microsoft.com/office/powerpoint/2010/main" val="18107551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5"/>
            <a:ext cx="1613914" cy="461159"/>
          </a:xfrm>
          <a:prstGeom prst="rect">
            <a:avLst/>
          </a:prstGeom>
        </p:spPr>
        <p:txBody>
          <a:bodyPr vert="horz" lIns="0" tIns="0" rIns="0" bIns="0" rtlCol="0" anchor="ctr" anchorCtr="0">
            <a:noAutofit/>
          </a:bodyPr>
          <a:lstStyle>
            <a:lvl1pPr algn="l">
              <a:defRPr sz="1002"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2" y="1664909"/>
            <a:ext cx="11232820" cy="323935"/>
          </a:xfrm>
        </p:spPr>
        <p:txBody>
          <a:bodyPr/>
          <a:lstStyle>
            <a:lvl1pPr marL="0" indent="126999">
              <a:spcBef>
                <a:spcPts val="534"/>
              </a:spcBef>
              <a:spcAft>
                <a:spcPts val="1067"/>
              </a:spcAft>
              <a:buFont typeface="+mj-lt"/>
              <a:buNone/>
              <a:tabLst/>
              <a:defRPr sz="2000" b="1">
                <a:solidFill>
                  <a:schemeClr val="tx1">
                    <a:lumMod val="50000"/>
                    <a:lumOff val="50000"/>
                  </a:schemeClr>
                </a:solidFill>
              </a:defRPr>
            </a:lvl1pPr>
            <a:lvl2pPr marL="431995" indent="-191997">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5"/>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9327870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6"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5"/>
            <a:ext cx="1613914" cy="461159"/>
          </a:xfrm>
          <a:prstGeom prst="rect">
            <a:avLst/>
          </a:prstGeom>
        </p:spPr>
        <p:txBody>
          <a:bodyPr vert="horz" lIns="0" tIns="0" rIns="0" bIns="0" rtlCol="0" anchor="ctr" anchorCtr="0">
            <a:noAutofit/>
          </a:bodyPr>
          <a:lstStyle>
            <a:lvl1pPr algn="l">
              <a:defRPr sz="1002"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2" y="1664909"/>
            <a:ext cx="11232820" cy="323935"/>
          </a:xfrm>
        </p:spPr>
        <p:txBody>
          <a:bodyPr/>
          <a:lstStyle>
            <a:lvl1pPr marL="0" indent="126999">
              <a:spcBef>
                <a:spcPts val="534"/>
              </a:spcBef>
              <a:spcAft>
                <a:spcPts val="1067"/>
              </a:spcAft>
              <a:buFont typeface="+mj-lt"/>
              <a:buNone/>
              <a:tabLst/>
              <a:defRPr sz="2000" b="1">
                <a:solidFill>
                  <a:schemeClr val="tx1">
                    <a:lumMod val="50000"/>
                    <a:lumOff val="50000"/>
                  </a:schemeClr>
                </a:solidFill>
              </a:defRPr>
            </a:lvl1pPr>
            <a:lvl2pPr marL="431995" indent="-191997">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5"/>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3" y="2276876"/>
            <a:ext cx="7681386" cy="3839634"/>
          </a:xfrm>
        </p:spPr>
        <p:txBody>
          <a:bodyPr/>
          <a:lstStyle/>
          <a:p>
            <a:r>
              <a:rPr lang="fr-FR"/>
              <a:t>Cliquez sur l'icône pour ajouter un graphique</a:t>
            </a:r>
          </a:p>
        </p:txBody>
      </p:sp>
      <p:sp>
        <p:nvSpPr>
          <p:cNvPr id="9"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7312171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2" y="2852936"/>
            <a:ext cx="11232000" cy="3057632"/>
          </a:xfrm>
        </p:spPr>
        <p:txBody>
          <a:bodyPr/>
          <a:lstStyle>
            <a:lvl1pPr>
              <a:lnSpc>
                <a:spcPct val="90000"/>
              </a:lnSpc>
              <a:spcAft>
                <a:spcPts val="0"/>
              </a:spcAft>
              <a:defRPr sz="4335" b="1" cap="all" baseline="0"/>
            </a:lvl1pPr>
            <a:lvl2pPr marL="122764" indent="0">
              <a:spcBef>
                <a:spcPts val="667"/>
              </a:spcBef>
              <a:spcAft>
                <a:spcPts val="0"/>
              </a:spcAft>
              <a:buNone/>
              <a:tabLst/>
              <a:defRPr sz="2468"/>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1" y="6379200"/>
            <a:ext cx="1123282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2" y="6396845"/>
            <a:ext cx="1613914" cy="461159"/>
          </a:xfrm>
          <a:prstGeom prst="rect">
            <a:avLst/>
          </a:prstGeom>
        </p:spPr>
        <p:txBody>
          <a:bodyPr vert="horz" lIns="0" tIns="0" rIns="0" bIns="0" rtlCol="0" anchor="ctr" anchorCtr="0">
            <a:noAutofit/>
          </a:bodyPr>
          <a:lstStyle>
            <a:lvl1pPr algn="l">
              <a:defRPr sz="1002"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2"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9F578734-7B6B-B848-8F7C-20D24745BC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40004" y="164638"/>
            <a:ext cx="2687647" cy="2092672"/>
          </a:xfrm>
          <a:prstGeom prst="rect">
            <a:avLst/>
          </a:prstGeom>
        </p:spPr>
      </p:pic>
      <p:sp>
        <p:nvSpPr>
          <p:cNvPr id="8"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7658715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8"/>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4" y="6396845"/>
            <a:ext cx="1560000" cy="461159"/>
          </a:xfrm>
          <a:prstGeom prst="rect">
            <a:avLst/>
          </a:prstGeom>
        </p:spPr>
        <p:txBody>
          <a:bodyPr vert="horz" lIns="0" tIns="0" rIns="0" bIns="0" rtlCol="0" anchor="ctr" anchorCtr="0">
            <a:noAutofit/>
          </a:bodyPr>
          <a:lstStyle>
            <a:lvl1pPr algn="l">
              <a:defRPr sz="1002"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94" indent="-527994">
              <a:buFont typeface="+mj-lt"/>
              <a:buAutoNum type="arabicPeriod"/>
              <a:defRPr sz="4335">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2"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6976398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78">
                <a:solidFill>
                  <a:schemeClr val="tx1">
                    <a:alpha val="0"/>
                  </a:schemeClr>
                </a:solidFill>
              </a:defRPr>
            </a:lvl1pPr>
          </a:lstStyle>
          <a:p>
            <a:fld id="{4EA19884-7A29-DC4E-9311-A62E54788E52}" type="datetime1">
              <a:rPr lang="fr-FR" smtClean="0"/>
              <a:t>19/10/2023</a:t>
            </a:fld>
            <a:endParaRPr lang="fr-FR" dirty="0"/>
          </a:p>
        </p:txBody>
      </p:sp>
      <p:sp>
        <p:nvSpPr>
          <p:cNvPr id="5" name="Espace réservé du pied de page 4"/>
          <p:cNvSpPr>
            <a:spLocks noGrp="1"/>
          </p:cNvSpPr>
          <p:nvPr>
            <p:ph type="ftr" sz="quarter" idx="11"/>
          </p:nvPr>
        </p:nvSpPr>
        <p:spPr bwMode="gray">
          <a:xfrm>
            <a:off x="960000" y="5829269"/>
            <a:ext cx="4320000" cy="597263"/>
          </a:xfrm>
        </p:spPr>
        <p:txBody>
          <a:bodyPr anchor="ctr" anchorCtr="0"/>
          <a:lstStyle>
            <a:lvl1pPr algn="l">
              <a:defRPr sz="1535"/>
            </a:lvl1pPr>
          </a:lstStyle>
          <a:p>
            <a:r>
              <a:rPr lang="fr-FR" dirty="0"/>
              <a:t>Direction générale </a:t>
            </a:r>
          </a:p>
          <a:p>
            <a:r>
              <a:rPr lang="fr-FR" dirty="0"/>
              <a:t>de l’offre de soins</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78">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78">
                <a:solidFill>
                  <a:schemeClr val="tx1">
                    <a:alpha val="0"/>
                  </a:schemeClr>
                </a:solidFill>
              </a:defRPr>
            </a:lvl1pPr>
          </a:lstStyle>
          <a:p>
            <a:r>
              <a:rPr lang="fr-FR" dirty="0"/>
              <a:t>Titre</a:t>
            </a:r>
          </a:p>
        </p:txBody>
      </p:sp>
      <p:pic>
        <p:nvPicPr>
          <p:cNvPr id="8" name="Image 7">
            <a:extLst>
              <a:ext uri="{FF2B5EF4-FFF2-40B4-BE49-F238E27FC236}">
                <a16:creationId xmlns:a16="http://schemas.microsoft.com/office/drawing/2014/main" id="{007764BE-02C7-D347-925A-71726A94B0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6534" y="611000"/>
            <a:ext cx="5528606" cy="3490075"/>
          </a:xfrm>
          <a:prstGeom prst="rect">
            <a:avLst/>
          </a:prstGeom>
        </p:spPr>
      </p:pic>
    </p:spTree>
    <p:extLst>
      <p:ext uri="{BB962C8B-B14F-4D97-AF65-F5344CB8AC3E}">
        <p14:creationId xmlns:p14="http://schemas.microsoft.com/office/powerpoint/2010/main" val="24471585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5"/>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7"/>
          <p:cNvSpPr>
            <a:spLocks noGrp="1" noChangeArrowheads="1"/>
          </p:cNvSpPr>
          <p:nvPr>
            <p:ph type="sldNum" sz="quarter" idx="12"/>
          </p:nvPr>
        </p:nvSpPr>
        <p:spPr>
          <a:ln/>
        </p:spPr>
        <p:txBody>
          <a:bodyPr/>
          <a:lstStyle>
            <a:lvl1pPr>
              <a:defRPr/>
            </a:lvl1pPr>
          </a:lstStyle>
          <a:p>
            <a:fld id="{55DAA80A-87EA-4361-85B9-1B4619EDED36}" type="slidenum">
              <a:rPr lang="fr-FR" altLang="fr-FR"/>
              <a:pPr/>
              <a:t>‹N°›</a:t>
            </a:fld>
            <a:endParaRPr lang="fr-FR" altLang="fr-FR"/>
          </a:p>
        </p:txBody>
      </p:sp>
    </p:spTree>
    <p:extLst>
      <p:ext uri="{BB962C8B-B14F-4D97-AF65-F5344CB8AC3E}">
        <p14:creationId xmlns:p14="http://schemas.microsoft.com/office/powerpoint/2010/main" val="19396313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CF4559A2-CBBB-4CDE-B01D-B6F257F0AD8F}"/>
              </a:ext>
            </a:extLst>
          </p:cNvPr>
          <p:cNvSpPr>
            <a:spLocks noGrp="1"/>
          </p:cNvSpPr>
          <p:nvPr>
            <p:ph type="body" sz="quarter" idx="12"/>
          </p:nvPr>
        </p:nvSpPr>
        <p:spPr>
          <a:xfrm>
            <a:off x="838200" y="720000"/>
            <a:ext cx="10515600" cy="576000"/>
          </a:xfrm>
        </p:spPr>
        <p:txBody>
          <a:bodyPr>
            <a:normAutofit/>
          </a:bodyPr>
          <a:lstStyle>
            <a:lvl1pPr marL="0" indent="0" algn="ctr">
              <a:buNone/>
              <a:defRPr sz="2667"/>
            </a:lvl1pPr>
          </a:lstStyle>
          <a:p>
            <a:pPr lvl="0"/>
            <a:r>
              <a:rPr lang="en-US" dirty="0"/>
              <a:t>Edit Master text styles</a:t>
            </a:r>
          </a:p>
        </p:txBody>
      </p:sp>
      <p:sp>
        <p:nvSpPr>
          <p:cNvPr id="9" name="Text Placeholder 8">
            <a:extLst>
              <a:ext uri="{FF2B5EF4-FFF2-40B4-BE49-F238E27FC236}">
                <a16:creationId xmlns:a16="http://schemas.microsoft.com/office/drawing/2014/main" id="{1DE6ADE0-1218-4E7D-9F95-72FC5C9F889D}"/>
              </a:ext>
            </a:extLst>
          </p:cNvPr>
          <p:cNvSpPr>
            <a:spLocks noGrp="1"/>
          </p:cNvSpPr>
          <p:nvPr>
            <p:ph type="body" sz="quarter" idx="10"/>
          </p:nvPr>
        </p:nvSpPr>
        <p:spPr>
          <a:xfrm>
            <a:off x="859" y="6692025"/>
            <a:ext cx="7680000" cy="164116"/>
          </a:xfrm>
          <a:noFill/>
          <a:ln>
            <a:noFill/>
          </a:ln>
        </p:spPr>
        <p:txBody>
          <a:bodyPr anchor="b">
            <a:spAutoFit/>
          </a:bodyPr>
          <a:lstStyle>
            <a:lvl1pPr marL="0" indent="0">
              <a:spcBef>
                <a:spcPts val="0"/>
              </a:spcBef>
              <a:spcAft>
                <a:spcPts val="0"/>
              </a:spcAft>
              <a:buNone/>
              <a:defRPr sz="1067" spc="0" baseline="0">
                <a:solidFill>
                  <a:schemeClr val="tx1"/>
                </a:solidFill>
                <a:latin typeface="+mn-lt"/>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24714982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3"/>
          </a:xfrm>
        </p:spPr>
        <p:txBody>
          <a:bodyPr/>
          <a:lstStyle>
            <a:lvl1pPr marL="0" indent="0" algn="ctr">
              <a:buNone/>
              <a:defRPr sz="2400"/>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D25C5C13-C24A-4D41-9785-64556C7FC51F}"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B0FC1C-1BC3-41C3-BA54-2C7F527BBC24}" type="slidenum">
              <a:rPr lang="fr-FR" smtClean="0"/>
              <a:t>‹N°›</a:t>
            </a:fld>
            <a:endParaRPr lang="fr-FR"/>
          </a:p>
        </p:txBody>
      </p:sp>
    </p:spTree>
    <p:extLst>
      <p:ext uri="{BB962C8B-B14F-4D97-AF65-F5344CB8AC3E}">
        <p14:creationId xmlns:p14="http://schemas.microsoft.com/office/powerpoint/2010/main" val="34527809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8501AC54-2367-4041-9F9E-F6A2AC4A61FB}"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4F4107-3691-4097-A455-9A9642BFCE22}" type="slidenum">
              <a:rPr lang="fr-FR" smtClean="0"/>
              <a:t>‹N°›</a:t>
            </a:fld>
            <a:endParaRPr lang="fr-FR"/>
          </a:p>
        </p:txBody>
      </p:sp>
    </p:spTree>
    <p:extLst>
      <p:ext uri="{BB962C8B-B14F-4D97-AF65-F5344CB8AC3E}">
        <p14:creationId xmlns:p14="http://schemas.microsoft.com/office/powerpoint/2010/main" val="14005098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501AC54-2367-4041-9F9E-F6A2AC4A61FB}"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4F4107-3691-4097-A455-9A9642BFCE22}" type="slidenum">
              <a:rPr lang="fr-FR" smtClean="0"/>
              <a:t>‹N°›</a:t>
            </a:fld>
            <a:endParaRPr lang="fr-FR"/>
          </a:p>
        </p:txBody>
      </p:sp>
    </p:spTree>
    <p:extLst>
      <p:ext uri="{BB962C8B-B14F-4D97-AF65-F5344CB8AC3E}">
        <p14:creationId xmlns:p14="http://schemas.microsoft.com/office/powerpoint/2010/main" val="2322020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3"/>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7"/>
            <a:ext cx="11232819" cy="323935"/>
          </a:xfrm>
        </p:spPr>
        <p:txBody>
          <a:bodyPr/>
          <a:lstStyle>
            <a:lvl1pPr marL="12700" indent="1142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3"/>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7891578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8501AC54-2367-4041-9F9E-F6A2AC4A61FB}"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4F4107-3691-4097-A455-9A9642BFCE22}" type="slidenum">
              <a:rPr lang="fr-FR" smtClean="0"/>
              <a:t>‹N°›</a:t>
            </a:fld>
            <a:endParaRPr lang="fr-FR"/>
          </a:p>
        </p:txBody>
      </p:sp>
    </p:spTree>
    <p:extLst>
      <p:ext uri="{BB962C8B-B14F-4D97-AF65-F5344CB8AC3E}">
        <p14:creationId xmlns:p14="http://schemas.microsoft.com/office/powerpoint/2010/main" val="10781084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501AC54-2367-4041-9F9E-F6A2AC4A61FB}" type="datetimeFigureOut">
              <a:rPr lang="fr-FR" smtClean="0"/>
              <a:t>19/10/2023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4F4107-3691-4097-A455-9A9642BFCE22}" type="slidenum">
              <a:rPr lang="fr-FR" smtClean="0"/>
              <a:t>‹N°›</a:t>
            </a:fld>
            <a:endParaRPr lang="fr-FR"/>
          </a:p>
        </p:txBody>
      </p:sp>
    </p:spTree>
    <p:extLst>
      <p:ext uri="{BB962C8B-B14F-4D97-AF65-F5344CB8AC3E}">
        <p14:creationId xmlns:p14="http://schemas.microsoft.com/office/powerpoint/2010/main" val="123015803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501AC54-2367-4041-9F9E-F6A2AC4A61FB}" type="datetimeFigureOut">
              <a:rPr lang="fr-FR" smtClean="0"/>
              <a:t>19/10/2023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84F4107-3691-4097-A455-9A9642BFCE22}" type="slidenum">
              <a:rPr lang="fr-FR" smtClean="0"/>
              <a:t>‹N°›</a:t>
            </a:fld>
            <a:endParaRPr lang="fr-FR"/>
          </a:p>
        </p:txBody>
      </p:sp>
    </p:spTree>
    <p:extLst>
      <p:ext uri="{BB962C8B-B14F-4D97-AF65-F5344CB8AC3E}">
        <p14:creationId xmlns:p14="http://schemas.microsoft.com/office/powerpoint/2010/main" val="42505708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8501AC54-2367-4041-9F9E-F6A2AC4A61FB}" type="datetimeFigureOut">
              <a:rPr lang="fr-FR" smtClean="0"/>
              <a:t>19/10/2023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84F4107-3691-4097-A455-9A9642BFCE22}" type="slidenum">
              <a:rPr lang="fr-FR" smtClean="0"/>
              <a:t>‹N°›</a:t>
            </a:fld>
            <a:endParaRPr lang="fr-FR"/>
          </a:p>
        </p:txBody>
      </p:sp>
    </p:spTree>
    <p:extLst>
      <p:ext uri="{BB962C8B-B14F-4D97-AF65-F5344CB8AC3E}">
        <p14:creationId xmlns:p14="http://schemas.microsoft.com/office/powerpoint/2010/main" val="19115068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501AC54-2367-4041-9F9E-F6A2AC4A61FB}" type="datetimeFigureOut">
              <a:rPr lang="fr-FR" smtClean="0"/>
              <a:t>19/10/2023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84F4107-3691-4097-A455-9A9642BFCE22}" type="slidenum">
              <a:rPr lang="fr-FR" smtClean="0"/>
              <a:t>‹N°›</a:t>
            </a:fld>
            <a:endParaRPr lang="fr-FR"/>
          </a:p>
        </p:txBody>
      </p:sp>
    </p:spTree>
    <p:extLst>
      <p:ext uri="{BB962C8B-B14F-4D97-AF65-F5344CB8AC3E}">
        <p14:creationId xmlns:p14="http://schemas.microsoft.com/office/powerpoint/2010/main" val="11897127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8501AC54-2367-4041-9F9E-F6A2AC4A61FB}" type="datetimeFigureOut">
              <a:rPr lang="fr-FR" smtClean="0"/>
              <a:t>19/10/2023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4F4107-3691-4097-A455-9A9642BFCE22}" type="slidenum">
              <a:rPr lang="fr-FR" smtClean="0"/>
              <a:t>‹N°›</a:t>
            </a:fld>
            <a:endParaRPr lang="fr-FR"/>
          </a:p>
        </p:txBody>
      </p:sp>
    </p:spTree>
    <p:extLst>
      <p:ext uri="{BB962C8B-B14F-4D97-AF65-F5344CB8AC3E}">
        <p14:creationId xmlns:p14="http://schemas.microsoft.com/office/powerpoint/2010/main" val="280387273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8501AC54-2367-4041-9F9E-F6A2AC4A61FB}" type="datetimeFigureOut">
              <a:rPr lang="fr-FR" smtClean="0"/>
              <a:t>19/10/2023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4F4107-3691-4097-A455-9A9642BFCE22}" type="slidenum">
              <a:rPr lang="fr-FR" smtClean="0"/>
              <a:t>‹N°›</a:t>
            </a:fld>
            <a:endParaRPr lang="fr-FR"/>
          </a:p>
        </p:txBody>
      </p:sp>
    </p:spTree>
    <p:extLst>
      <p:ext uri="{BB962C8B-B14F-4D97-AF65-F5344CB8AC3E}">
        <p14:creationId xmlns:p14="http://schemas.microsoft.com/office/powerpoint/2010/main" val="20924122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501AC54-2367-4041-9F9E-F6A2AC4A61FB}"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4F4107-3691-4097-A455-9A9642BFCE22}" type="slidenum">
              <a:rPr lang="fr-FR" smtClean="0"/>
              <a:t>‹N°›</a:t>
            </a:fld>
            <a:endParaRPr lang="fr-FR"/>
          </a:p>
        </p:txBody>
      </p:sp>
    </p:spTree>
    <p:extLst>
      <p:ext uri="{BB962C8B-B14F-4D97-AF65-F5344CB8AC3E}">
        <p14:creationId xmlns:p14="http://schemas.microsoft.com/office/powerpoint/2010/main" val="9068537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501AC54-2367-4041-9F9E-F6A2AC4A61FB}"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4F4107-3691-4097-A455-9A9642BFCE22}" type="slidenum">
              <a:rPr lang="fr-FR" smtClean="0"/>
              <a:t>‹N°›</a:t>
            </a:fld>
            <a:endParaRPr lang="fr-FR"/>
          </a:p>
        </p:txBody>
      </p:sp>
    </p:spTree>
    <p:extLst>
      <p:ext uri="{BB962C8B-B14F-4D97-AF65-F5344CB8AC3E}">
        <p14:creationId xmlns:p14="http://schemas.microsoft.com/office/powerpoint/2010/main" val="40587179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2" y="6396845"/>
            <a:ext cx="1560000" cy="461159"/>
          </a:xfrm>
          <a:prstGeom prst="rect">
            <a:avLst/>
          </a:prstGeom>
        </p:spPr>
        <p:txBody>
          <a:bodyPr vert="horz" lIns="0" tIns="0" rIns="0" bIns="0" rtlCol="0" anchor="ctr" anchorCtr="0">
            <a:noAutofit/>
          </a:bodyPr>
          <a:lstStyle>
            <a:lvl1pPr algn="l">
              <a:defRPr sz="1002"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2" y="1664909"/>
            <a:ext cx="11232820" cy="323935"/>
          </a:xfrm>
        </p:spPr>
        <p:txBody>
          <a:bodyPr/>
          <a:lstStyle>
            <a:lvl1pPr marL="12700" indent="114299">
              <a:spcBef>
                <a:spcPts val="534"/>
              </a:spcBef>
              <a:spcAft>
                <a:spcPts val="1067"/>
              </a:spcAft>
              <a:buFont typeface="+mj-lt"/>
              <a:buNone/>
              <a:tabLst/>
              <a:defRPr sz="2000" b="1">
                <a:solidFill>
                  <a:schemeClr val="tx1">
                    <a:lumMod val="50000"/>
                    <a:lumOff val="50000"/>
                  </a:schemeClr>
                </a:solidFill>
              </a:defRPr>
            </a:lvl1pPr>
            <a:lvl2pPr marL="431995" indent="-191997">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1" y="2276872"/>
            <a:ext cx="11232447"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37456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910402"/>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933077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2"/>
            <a:ext cx="3360000" cy="3840427"/>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2" y="910403"/>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70211341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7" indent="-191997">
              <a:spcBef>
                <a:spcPts val="534"/>
              </a:spcBef>
              <a:spcAft>
                <a:spcPts val="1067"/>
              </a:spcAft>
              <a:buFont typeface="+mj-lt"/>
              <a:buAutoNum type="arabicPeriod"/>
              <a:defRPr b="1"/>
            </a:lvl1pPr>
            <a:lvl2pPr marL="431995" indent="-191997">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0"/>
            <a:ext cx="3360000" cy="3814350"/>
          </a:xfrm>
        </p:spPr>
        <p:txBody>
          <a:bodyPr/>
          <a:lstStyle>
            <a:lvl1pPr marL="191997" indent="-191997">
              <a:spcBef>
                <a:spcPts val="534"/>
              </a:spcBef>
              <a:spcAft>
                <a:spcPts val="1067"/>
              </a:spcAft>
              <a:buFont typeface="+mj-lt"/>
              <a:buAutoNum type="arabicPeriod"/>
              <a:defRPr b="1"/>
            </a:lvl1pPr>
            <a:lvl2pPr marL="431995" indent="-191997">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0"/>
            <a:ext cx="3360000" cy="3814350"/>
          </a:xfrm>
        </p:spPr>
        <p:txBody>
          <a:bodyPr/>
          <a:lstStyle>
            <a:lvl1pPr marL="191997" indent="-191997">
              <a:spcBef>
                <a:spcPts val="534"/>
              </a:spcBef>
              <a:spcAft>
                <a:spcPts val="1067"/>
              </a:spcAft>
              <a:buFont typeface="+mj-lt"/>
              <a:buAutoNum type="arabicPeriod"/>
              <a:defRPr b="1"/>
            </a:lvl1pPr>
            <a:lvl2pPr marL="431995" indent="-191997">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5"/>
            <a:ext cx="1613914" cy="461159"/>
          </a:xfrm>
          <a:prstGeom prst="rect">
            <a:avLst/>
          </a:prstGeom>
        </p:spPr>
        <p:txBody>
          <a:bodyPr vert="horz" lIns="0" tIns="0" rIns="0" bIns="0" rtlCol="0" anchor="ctr" anchorCtr="0">
            <a:noAutofit/>
          </a:bodyPr>
          <a:lstStyle>
            <a:lvl1pPr algn="l">
              <a:defRPr sz="1002"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2" y="910405"/>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8840873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5"/>
            <a:ext cx="1613914" cy="461159"/>
          </a:xfrm>
          <a:prstGeom prst="rect">
            <a:avLst/>
          </a:prstGeom>
        </p:spPr>
        <p:txBody>
          <a:bodyPr vert="horz" lIns="0" tIns="0" rIns="0" bIns="0" rtlCol="0" anchor="ctr" anchorCtr="0">
            <a:noAutofit/>
          </a:bodyPr>
          <a:lstStyle>
            <a:lvl1pPr algn="l">
              <a:defRPr sz="1002"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2" y="1664909"/>
            <a:ext cx="11232820" cy="323935"/>
          </a:xfrm>
        </p:spPr>
        <p:txBody>
          <a:bodyPr/>
          <a:lstStyle>
            <a:lvl1pPr marL="0" indent="126999">
              <a:spcBef>
                <a:spcPts val="534"/>
              </a:spcBef>
              <a:spcAft>
                <a:spcPts val="1067"/>
              </a:spcAft>
              <a:buFont typeface="+mj-lt"/>
              <a:buNone/>
              <a:tabLst/>
              <a:defRPr sz="2000" b="1">
                <a:solidFill>
                  <a:schemeClr val="tx1">
                    <a:lumMod val="50000"/>
                    <a:lumOff val="50000"/>
                  </a:schemeClr>
                </a:solidFill>
              </a:defRPr>
            </a:lvl1pPr>
            <a:lvl2pPr marL="431995" indent="-191997">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2" y="910405"/>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4"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6"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1704808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5"/>
            <a:ext cx="1613914" cy="461159"/>
          </a:xfrm>
          <a:prstGeom prst="rect">
            <a:avLst/>
          </a:prstGeom>
        </p:spPr>
        <p:txBody>
          <a:bodyPr vert="horz" lIns="0" tIns="0" rIns="0" bIns="0" rtlCol="0" anchor="ctr" anchorCtr="0">
            <a:noAutofit/>
          </a:bodyPr>
          <a:lstStyle>
            <a:lvl1pPr algn="l">
              <a:defRPr sz="1002"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2" y="1664909"/>
            <a:ext cx="11232820" cy="323935"/>
          </a:xfrm>
        </p:spPr>
        <p:txBody>
          <a:bodyPr/>
          <a:lstStyle>
            <a:lvl1pPr marL="0" indent="126999">
              <a:spcBef>
                <a:spcPts val="534"/>
              </a:spcBef>
              <a:spcAft>
                <a:spcPts val="1067"/>
              </a:spcAft>
              <a:buFont typeface="+mj-lt"/>
              <a:buNone/>
              <a:tabLst/>
              <a:defRPr sz="2000" b="1">
                <a:solidFill>
                  <a:schemeClr val="tx1">
                    <a:lumMod val="50000"/>
                    <a:lumOff val="50000"/>
                  </a:schemeClr>
                </a:solidFill>
              </a:defRPr>
            </a:lvl1pPr>
            <a:lvl2pPr marL="431995" indent="-191997">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5"/>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52959392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6"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5"/>
            <a:ext cx="1613914" cy="461159"/>
          </a:xfrm>
          <a:prstGeom prst="rect">
            <a:avLst/>
          </a:prstGeom>
        </p:spPr>
        <p:txBody>
          <a:bodyPr vert="horz" lIns="0" tIns="0" rIns="0" bIns="0" rtlCol="0" anchor="ctr" anchorCtr="0">
            <a:noAutofit/>
          </a:bodyPr>
          <a:lstStyle>
            <a:lvl1pPr algn="l">
              <a:defRPr sz="1002"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2" y="1664909"/>
            <a:ext cx="11232820" cy="323935"/>
          </a:xfrm>
        </p:spPr>
        <p:txBody>
          <a:bodyPr/>
          <a:lstStyle>
            <a:lvl1pPr marL="0" indent="126999">
              <a:spcBef>
                <a:spcPts val="534"/>
              </a:spcBef>
              <a:spcAft>
                <a:spcPts val="1067"/>
              </a:spcAft>
              <a:buFont typeface="+mj-lt"/>
              <a:buNone/>
              <a:tabLst/>
              <a:defRPr sz="2000" b="1">
                <a:solidFill>
                  <a:schemeClr val="tx1">
                    <a:lumMod val="50000"/>
                    <a:lumOff val="50000"/>
                  </a:schemeClr>
                </a:solidFill>
              </a:defRPr>
            </a:lvl1pPr>
            <a:lvl2pPr marL="431995" indent="-191997">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5"/>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3" y="2276876"/>
            <a:ext cx="7681386" cy="3839634"/>
          </a:xfrm>
        </p:spPr>
        <p:txBody>
          <a:bodyPr/>
          <a:lstStyle/>
          <a:p>
            <a:r>
              <a:rPr lang="fr-FR"/>
              <a:t>Cliquez sur l'icône pour ajouter un graphique</a:t>
            </a:r>
          </a:p>
        </p:txBody>
      </p:sp>
      <p:sp>
        <p:nvSpPr>
          <p:cNvPr id="9"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4747919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2" y="2852936"/>
            <a:ext cx="11232000" cy="3057632"/>
          </a:xfrm>
        </p:spPr>
        <p:txBody>
          <a:bodyPr/>
          <a:lstStyle>
            <a:lvl1pPr>
              <a:lnSpc>
                <a:spcPct val="90000"/>
              </a:lnSpc>
              <a:spcAft>
                <a:spcPts val="0"/>
              </a:spcAft>
              <a:defRPr sz="4335" b="1" cap="all" baseline="0"/>
            </a:lvl1pPr>
            <a:lvl2pPr marL="122764" indent="0">
              <a:spcBef>
                <a:spcPts val="667"/>
              </a:spcBef>
              <a:spcAft>
                <a:spcPts val="0"/>
              </a:spcAft>
              <a:buNone/>
              <a:tabLst/>
              <a:defRPr sz="2468"/>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1" y="6379200"/>
            <a:ext cx="1123282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2" y="6396845"/>
            <a:ext cx="1613914" cy="461159"/>
          </a:xfrm>
          <a:prstGeom prst="rect">
            <a:avLst/>
          </a:prstGeom>
        </p:spPr>
        <p:txBody>
          <a:bodyPr vert="horz" lIns="0" tIns="0" rIns="0" bIns="0" rtlCol="0" anchor="ctr" anchorCtr="0">
            <a:noAutofit/>
          </a:bodyPr>
          <a:lstStyle>
            <a:lvl1pPr algn="l">
              <a:defRPr sz="1002"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2"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9F578734-7B6B-B848-8F7C-20D24745BC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40004" y="164638"/>
            <a:ext cx="2687647" cy="2092672"/>
          </a:xfrm>
          <a:prstGeom prst="rect">
            <a:avLst/>
          </a:prstGeom>
        </p:spPr>
      </p:pic>
      <p:sp>
        <p:nvSpPr>
          <p:cNvPr id="8"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9150764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8"/>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4" y="6396845"/>
            <a:ext cx="1560000" cy="461159"/>
          </a:xfrm>
          <a:prstGeom prst="rect">
            <a:avLst/>
          </a:prstGeom>
        </p:spPr>
        <p:txBody>
          <a:bodyPr vert="horz" lIns="0" tIns="0" rIns="0" bIns="0" rtlCol="0" anchor="ctr" anchorCtr="0">
            <a:noAutofit/>
          </a:bodyPr>
          <a:lstStyle>
            <a:lvl1pPr algn="l">
              <a:defRPr sz="1002"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94" indent="-527994">
              <a:buFont typeface="+mj-lt"/>
              <a:buAutoNum type="arabicPeriod"/>
              <a:defRPr sz="4335">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2"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5718382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78">
                <a:solidFill>
                  <a:schemeClr val="tx1">
                    <a:alpha val="0"/>
                  </a:schemeClr>
                </a:solidFill>
              </a:defRPr>
            </a:lvl1pPr>
          </a:lstStyle>
          <a:p>
            <a:fld id="{4EA19884-7A29-DC4E-9311-A62E54788E52}" type="datetime1">
              <a:rPr lang="fr-FR" smtClean="0"/>
              <a:t>19/10/2023</a:t>
            </a:fld>
            <a:endParaRPr lang="fr-FR" dirty="0"/>
          </a:p>
        </p:txBody>
      </p:sp>
      <p:sp>
        <p:nvSpPr>
          <p:cNvPr id="5" name="Espace réservé du pied de page 4"/>
          <p:cNvSpPr>
            <a:spLocks noGrp="1"/>
          </p:cNvSpPr>
          <p:nvPr>
            <p:ph type="ftr" sz="quarter" idx="11"/>
          </p:nvPr>
        </p:nvSpPr>
        <p:spPr bwMode="gray">
          <a:xfrm>
            <a:off x="960000" y="5829269"/>
            <a:ext cx="4320000" cy="597263"/>
          </a:xfrm>
        </p:spPr>
        <p:txBody>
          <a:bodyPr anchor="ctr" anchorCtr="0"/>
          <a:lstStyle>
            <a:lvl1pPr algn="l">
              <a:defRPr sz="1535"/>
            </a:lvl1pPr>
          </a:lstStyle>
          <a:p>
            <a:r>
              <a:rPr lang="fr-FR" dirty="0"/>
              <a:t>Direction générale </a:t>
            </a:r>
          </a:p>
          <a:p>
            <a:r>
              <a:rPr lang="fr-FR" dirty="0"/>
              <a:t>de l’offre de soins</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78">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78">
                <a:solidFill>
                  <a:schemeClr val="tx1">
                    <a:alpha val="0"/>
                  </a:schemeClr>
                </a:solidFill>
              </a:defRPr>
            </a:lvl1pPr>
          </a:lstStyle>
          <a:p>
            <a:r>
              <a:rPr lang="fr-FR" dirty="0"/>
              <a:t>Titre</a:t>
            </a:r>
          </a:p>
        </p:txBody>
      </p:sp>
      <p:pic>
        <p:nvPicPr>
          <p:cNvPr id="8" name="Image 7">
            <a:extLst>
              <a:ext uri="{FF2B5EF4-FFF2-40B4-BE49-F238E27FC236}">
                <a16:creationId xmlns:a16="http://schemas.microsoft.com/office/drawing/2014/main" id="{007764BE-02C7-D347-925A-71726A94B0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6534" y="611000"/>
            <a:ext cx="5528606" cy="3490075"/>
          </a:xfrm>
          <a:prstGeom prst="rect">
            <a:avLst/>
          </a:prstGeom>
        </p:spPr>
      </p:pic>
    </p:spTree>
    <p:extLst>
      <p:ext uri="{BB962C8B-B14F-4D97-AF65-F5344CB8AC3E}">
        <p14:creationId xmlns:p14="http://schemas.microsoft.com/office/powerpoint/2010/main" val="36797525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5"/>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7"/>
          <p:cNvSpPr>
            <a:spLocks noGrp="1" noChangeArrowheads="1"/>
          </p:cNvSpPr>
          <p:nvPr>
            <p:ph type="sldNum" sz="quarter" idx="12"/>
          </p:nvPr>
        </p:nvSpPr>
        <p:spPr>
          <a:ln/>
        </p:spPr>
        <p:txBody>
          <a:bodyPr/>
          <a:lstStyle>
            <a:lvl1pPr>
              <a:defRPr/>
            </a:lvl1pPr>
          </a:lstStyle>
          <a:p>
            <a:fld id="{55DAA80A-87EA-4361-85B9-1B4619EDED36}" type="slidenum">
              <a:rPr lang="fr-FR" altLang="fr-FR"/>
              <a:pPr/>
              <a:t>‹N°›</a:t>
            </a:fld>
            <a:endParaRPr lang="fr-FR" altLang="fr-FR"/>
          </a:p>
        </p:txBody>
      </p:sp>
    </p:spTree>
    <p:extLst>
      <p:ext uri="{BB962C8B-B14F-4D97-AF65-F5344CB8AC3E}">
        <p14:creationId xmlns:p14="http://schemas.microsoft.com/office/powerpoint/2010/main" val="36311555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CF4559A2-CBBB-4CDE-B01D-B6F257F0AD8F}"/>
              </a:ext>
            </a:extLst>
          </p:cNvPr>
          <p:cNvSpPr>
            <a:spLocks noGrp="1"/>
          </p:cNvSpPr>
          <p:nvPr>
            <p:ph type="body" sz="quarter" idx="12"/>
          </p:nvPr>
        </p:nvSpPr>
        <p:spPr>
          <a:xfrm>
            <a:off x="838200" y="720000"/>
            <a:ext cx="10515600" cy="576000"/>
          </a:xfrm>
        </p:spPr>
        <p:txBody>
          <a:bodyPr>
            <a:normAutofit/>
          </a:bodyPr>
          <a:lstStyle>
            <a:lvl1pPr marL="0" indent="0" algn="ctr">
              <a:buNone/>
              <a:defRPr sz="2667"/>
            </a:lvl1pPr>
          </a:lstStyle>
          <a:p>
            <a:pPr lvl="0"/>
            <a:r>
              <a:rPr lang="en-US" dirty="0"/>
              <a:t>Edit Master text styles</a:t>
            </a:r>
          </a:p>
        </p:txBody>
      </p:sp>
      <p:sp>
        <p:nvSpPr>
          <p:cNvPr id="9" name="Text Placeholder 8">
            <a:extLst>
              <a:ext uri="{FF2B5EF4-FFF2-40B4-BE49-F238E27FC236}">
                <a16:creationId xmlns:a16="http://schemas.microsoft.com/office/drawing/2014/main" id="{1DE6ADE0-1218-4E7D-9F95-72FC5C9F889D}"/>
              </a:ext>
            </a:extLst>
          </p:cNvPr>
          <p:cNvSpPr>
            <a:spLocks noGrp="1"/>
          </p:cNvSpPr>
          <p:nvPr>
            <p:ph type="body" sz="quarter" idx="10"/>
          </p:nvPr>
        </p:nvSpPr>
        <p:spPr>
          <a:xfrm>
            <a:off x="859" y="6692025"/>
            <a:ext cx="7680000" cy="164116"/>
          </a:xfrm>
          <a:noFill/>
          <a:ln>
            <a:noFill/>
          </a:ln>
        </p:spPr>
        <p:txBody>
          <a:bodyPr anchor="b">
            <a:spAutoFit/>
          </a:bodyPr>
          <a:lstStyle>
            <a:lvl1pPr marL="0" indent="0">
              <a:spcBef>
                <a:spcPts val="0"/>
              </a:spcBef>
              <a:spcAft>
                <a:spcPts val="0"/>
              </a:spcAft>
              <a:buNone/>
              <a:defRPr sz="1067" spc="0" baseline="0">
                <a:solidFill>
                  <a:schemeClr val="tx1"/>
                </a:solidFill>
                <a:latin typeface="+mn-lt"/>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32729892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3"/>
          </a:xfrm>
        </p:spPr>
        <p:txBody>
          <a:bodyPr/>
          <a:lstStyle>
            <a:lvl1pPr marL="0" indent="0" algn="ctr">
              <a:buNone/>
              <a:defRPr sz="2400"/>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D25C5C13-C24A-4D41-9785-64556C7FC51F}"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B0FC1C-1BC3-41C3-BA54-2C7F527BBC24}" type="slidenum">
              <a:rPr lang="fr-FR" smtClean="0"/>
              <a:t>‹N°›</a:t>
            </a:fld>
            <a:endParaRPr lang="fr-FR"/>
          </a:p>
        </p:txBody>
      </p:sp>
    </p:spTree>
    <p:extLst>
      <p:ext uri="{BB962C8B-B14F-4D97-AF65-F5344CB8AC3E}">
        <p14:creationId xmlns:p14="http://schemas.microsoft.com/office/powerpoint/2010/main" val="1482548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664907"/>
            <a:ext cx="11232819"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2" y="910403"/>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3"/>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407587775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1" y="6396845"/>
            <a:ext cx="1560000" cy="461159"/>
          </a:xfrm>
          <a:prstGeom prst="rect">
            <a:avLst/>
          </a:prstGeom>
        </p:spPr>
        <p:txBody>
          <a:bodyPr vert="horz" lIns="0" tIns="0" rIns="0" bIns="0" rtlCol="0" anchor="ctr" anchorCtr="0">
            <a:noAutofit/>
          </a:bodyPr>
          <a:lstStyle>
            <a:lvl1pPr algn="l">
              <a:defRPr sz="1001"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2" y="1664909"/>
            <a:ext cx="11232820" cy="323935"/>
          </a:xfrm>
        </p:spPr>
        <p:txBody>
          <a:bodyPr/>
          <a:lstStyle>
            <a:lvl1pPr marL="12700" indent="1142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1" y="2276872"/>
            <a:ext cx="11232447"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61088344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5"/>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2" y="910405"/>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6978403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5"/>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2" y="1664909"/>
            <a:ext cx="11232820"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2" y="910405"/>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4"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1618035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5"/>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2" y="1664909"/>
            <a:ext cx="11232820"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5"/>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9374865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5"/>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2" y="1664909"/>
            <a:ext cx="11232820"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5"/>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3" y="2276876"/>
            <a:ext cx="7681385" cy="3839633"/>
          </a:xfrm>
        </p:spPr>
        <p:txBody>
          <a:bodyPr/>
          <a:lstStyle/>
          <a:p>
            <a:r>
              <a:rPr lang="fr-FR"/>
              <a:t>Cliquez sur l'icône pour ajouter un graphique</a:t>
            </a:r>
          </a:p>
        </p:txBody>
      </p:sp>
      <p:sp>
        <p:nvSpPr>
          <p:cNvPr id="9"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59484276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1" y="2852936"/>
            <a:ext cx="11232000" cy="3057632"/>
          </a:xfrm>
        </p:spPr>
        <p:txBody>
          <a:bodyPr/>
          <a:lstStyle>
            <a:lvl1pPr>
              <a:lnSpc>
                <a:spcPct val="90000"/>
              </a:lnSpc>
              <a:spcAft>
                <a:spcPts val="0"/>
              </a:spcAft>
              <a:defRPr sz="4335" b="1" cap="all" baseline="0"/>
            </a:lvl1pPr>
            <a:lvl2pPr marL="122760" indent="0">
              <a:spcBef>
                <a:spcPts val="667"/>
              </a:spcBef>
              <a:spcAft>
                <a:spcPts val="0"/>
              </a:spcAft>
              <a:buNone/>
              <a:tabLst/>
              <a:defRPr sz="2468"/>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1" y="6379200"/>
            <a:ext cx="1123282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2" y="6396845"/>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1"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9F578734-7B6B-B848-8F7C-20D24745BC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40003" y="164637"/>
            <a:ext cx="2687647" cy="2092672"/>
          </a:xfrm>
          <a:prstGeom prst="rect">
            <a:avLst/>
          </a:prstGeom>
        </p:spPr>
      </p:pic>
      <p:sp>
        <p:nvSpPr>
          <p:cNvPr id="8"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7114542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5"/>
            <a:ext cx="1560000" cy="461159"/>
          </a:xfrm>
          <a:prstGeom prst="rect">
            <a:avLst/>
          </a:prstGeom>
        </p:spPr>
        <p:txBody>
          <a:bodyPr vert="horz" lIns="0" tIns="0" rIns="0" bIns="0" rtlCol="0" anchor="ctr" anchorCtr="0">
            <a:noAutofit/>
          </a:bodyPr>
          <a:lstStyle>
            <a:lvl1pPr algn="l">
              <a:defRPr sz="1001"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73" indent="-527973">
              <a:buFont typeface="+mj-lt"/>
              <a:buAutoNum type="arabicPeriod"/>
              <a:defRPr sz="4335">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1"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23344338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77">
                <a:solidFill>
                  <a:schemeClr val="tx1">
                    <a:alpha val="0"/>
                  </a:schemeClr>
                </a:solidFill>
              </a:defRPr>
            </a:lvl1pPr>
          </a:lstStyle>
          <a:p>
            <a:fld id="{4EA19884-7A29-DC4E-9311-A62E54788E52}" type="datetime1">
              <a:rPr lang="fr-FR" smtClean="0"/>
              <a:t>19/10/2023</a:t>
            </a:fld>
            <a:endParaRPr lang="fr-FR" dirty="0"/>
          </a:p>
        </p:txBody>
      </p:sp>
      <p:sp>
        <p:nvSpPr>
          <p:cNvPr id="5" name="Espace réservé du pied de page 4"/>
          <p:cNvSpPr>
            <a:spLocks noGrp="1"/>
          </p:cNvSpPr>
          <p:nvPr>
            <p:ph type="ftr" sz="quarter" idx="11"/>
          </p:nvPr>
        </p:nvSpPr>
        <p:spPr bwMode="gray">
          <a:xfrm>
            <a:off x="960000" y="5829269"/>
            <a:ext cx="4320000" cy="597263"/>
          </a:xfrm>
        </p:spPr>
        <p:txBody>
          <a:bodyPr anchor="ctr" anchorCtr="0"/>
          <a:lstStyle>
            <a:lvl1pPr algn="l">
              <a:defRPr sz="1535"/>
            </a:lvl1pPr>
          </a:lstStyle>
          <a:p>
            <a:r>
              <a:rPr lang="fr-FR" dirty="0"/>
              <a:t>Direction générale </a:t>
            </a:r>
          </a:p>
          <a:p>
            <a:r>
              <a:rPr lang="fr-FR" dirty="0"/>
              <a:t>de l’offre de soins</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77">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77">
                <a:solidFill>
                  <a:schemeClr val="tx1">
                    <a:alpha val="0"/>
                  </a:schemeClr>
                </a:solidFill>
              </a:defRPr>
            </a:lvl1pPr>
          </a:lstStyle>
          <a:p>
            <a:r>
              <a:rPr lang="fr-FR" dirty="0"/>
              <a:t>Titre</a:t>
            </a:r>
          </a:p>
        </p:txBody>
      </p:sp>
      <p:pic>
        <p:nvPicPr>
          <p:cNvPr id="8" name="Image 7">
            <a:extLst>
              <a:ext uri="{FF2B5EF4-FFF2-40B4-BE49-F238E27FC236}">
                <a16:creationId xmlns:a16="http://schemas.microsoft.com/office/drawing/2014/main" id="{007764BE-02C7-D347-925A-71726A94B0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6534" y="611000"/>
            <a:ext cx="5528605" cy="3490075"/>
          </a:xfrm>
          <a:prstGeom prst="rect">
            <a:avLst/>
          </a:prstGeom>
        </p:spPr>
      </p:pic>
    </p:spTree>
    <p:extLst>
      <p:ext uri="{BB962C8B-B14F-4D97-AF65-F5344CB8AC3E}">
        <p14:creationId xmlns:p14="http://schemas.microsoft.com/office/powerpoint/2010/main" val="427484149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5"/>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7"/>
          <p:cNvSpPr>
            <a:spLocks noGrp="1" noChangeArrowheads="1"/>
          </p:cNvSpPr>
          <p:nvPr>
            <p:ph type="sldNum" sz="quarter" idx="12"/>
          </p:nvPr>
        </p:nvSpPr>
        <p:spPr>
          <a:ln/>
        </p:spPr>
        <p:txBody>
          <a:bodyPr/>
          <a:lstStyle>
            <a:lvl1pPr>
              <a:defRPr/>
            </a:lvl1pPr>
          </a:lstStyle>
          <a:p>
            <a:fld id="{55DAA80A-87EA-4361-85B9-1B4619EDED36}" type="slidenum">
              <a:rPr lang="fr-FR" altLang="fr-FR"/>
              <a:pPr/>
              <a:t>‹N°›</a:t>
            </a:fld>
            <a:endParaRPr lang="fr-FR" altLang="fr-FR"/>
          </a:p>
        </p:txBody>
      </p:sp>
    </p:spTree>
    <p:extLst>
      <p:ext uri="{BB962C8B-B14F-4D97-AF65-F5344CB8AC3E}">
        <p14:creationId xmlns:p14="http://schemas.microsoft.com/office/powerpoint/2010/main" val="3458914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CF4559A2-CBBB-4CDE-B01D-B6F257F0AD8F}"/>
              </a:ext>
            </a:extLst>
          </p:cNvPr>
          <p:cNvSpPr>
            <a:spLocks noGrp="1"/>
          </p:cNvSpPr>
          <p:nvPr>
            <p:ph type="body" sz="quarter" idx="12"/>
          </p:nvPr>
        </p:nvSpPr>
        <p:spPr>
          <a:xfrm>
            <a:off x="838200" y="720000"/>
            <a:ext cx="10515600" cy="576000"/>
          </a:xfrm>
        </p:spPr>
        <p:txBody>
          <a:bodyPr>
            <a:normAutofit/>
          </a:bodyPr>
          <a:lstStyle>
            <a:lvl1pPr marL="0" indent="0" algn="ctr">
              <a:buNone/>
              <a:defRPr sz="2667"/>
            </a:lvl1pPr>
          </a:lstStyle>
          <a:p>
            <a:pPr lvl="0"/>
            <a:r>
              <a:rPr lang="en-US" dirty="0"/>
              <a:t>Edit Master text styles</a:t>
            </a:r>
          </a:p>
        </p:txBody>
      </p:sp>
      <p:sp>
        <p:nvSpPr>
          <p:cNvPr id="9" name="Text Placeholder 8">
            <a:extLst>
              <a:ext uri="{FF2B5EF4-FFF2-40B4-BE49-F238E27FC236}">
                <a16:creationId xmlns:a16="http://schemas.microsoft.com/office/drawing/2014/main" id="{1DE6ADE0-1218-4E7D-9F95-72FC5C9F889D}"/>
              </a:ext>
            </a:extLst>
          </p:cNvPr>
          <p:cNvSpPr>
            <a:spLocks noGrp="1"/>
          </p:cNvSpPr>
          <p:nvPr>
            <p:ph type="body" sz="quarter" idx="10"/>
          </p:nvPr>
        </p:nvSpPr>
        <p:spPr>
          <a:xfrm>
            <a:off x="859" y="6691928"/>
            <a:ext cx="7680000" cy="164212"/>
          </a:xfrm>
          <a:noFill/>
          <a:ln>
            <a:noFill/>
          </a:ln>
        </p:spPr>
        <p:txBody>
          <a:bodyPr anchor="b">
            <a:spAutoFit/>
          </a:bodyPr>
          <a:lstStyle>
            <a:lvl1pPr marL="0" indent="0">
              <a:spcBef>
                <a:spcPts val="0"/>
              </a:spcBef>
              <a:spcAft>
                <a:spcPts val="0"/>
              </a:spcAft>
              <a:buNone/>
              <a:defRPr sz="1067" spc="0" baseline="0">
                <a:solidFill>
                  <a:schemeClr val="tx1"/>
                </a:solidFill>
                <a:latin typeface="+mn-lt"/>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2649402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7"/>
            <a:ext cx="11232819"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3"/>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3"/>
            <a:ext cx="7488832" cy="3840427"/>
          </a:xfrm>
        </p:spPr>
        <p:txBody>
          <a:bodyPr/>
          <a:lstStyle/>
          <a:p>
            <a:r>
              <a:rPr lang="fr-FR"/>
              <a:t>Cliquez sur l'icône pour ajouter une image</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42246814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D25C5C13-C24A-4D41-9785-64556C7FC51F}"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B0FC1C-1BC3-41C3-BA54-2C7F527BBC24}" type="slidenum">
              <a:rPr lang="fr-FR" smtClean="0"/>
              <a:t>‹N°›</a:t>
            </a:fld>
            <a:endParaRPr lang="fr-FR"/>
          </a:p>
        </p:txBody>
      </p:sp>
    </p:spTree>
    <p:extLst>
      <p:ext uri="{BB962C8B-B14F-4D97-AF65-F5344CB8AC3E}">
        <p14:creationId xmlns:p14="http://schemas.microsoft.com/office/powerpoint/2010/main" val="33884223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CF4559A2-CBBB-4CDE-B01D-B6F257F0AD8F}"/>
              </a:ext>
            </a:extLst>
          </p:cNvPr>
          <p:cNvSpPr>
            <a:spLocks noGrp="1"/>
          </p:cNvSpPr>
          <p:nvPr>
            <p:ph type="body" sz="quarter" idx="12"/>
          </p:nvPr>
        </p:nvSpPr>
        <p:spPr>
          <a:xfrm>
            <a:off x="838200" y="720000"/>
            <a:ext cx="10515600" cy="576000"/>
          </a:xfrm>
        </p:spPr>
        <p:txBody>
          <a:bodyPr>
            <a:normAutofit/>
          </a:bodyPr>
          <a:lstStyle>
            <a:lvl1pPr marL="0" indent="0" algn="ctr">
              <a:buNone/>
              <a:defRPr sz="2667"/>
            </a:lvl1pPr>
          </a:lstStyle>
          <a:p>
            <a:pPr lvl="0"/>
            <a:r>
              <a:rPr lang="en-US" dirty="0"/>
              <a:t>Edit Master text styles</a:t>
            </a:r>
          </a:p>
        </p:txBody>
      </p:sp>
      <p:sp>
        <p:nvSpPr>
          <p:cNvPr id="9" name="Text Placeholder 8">
            <a:extLst>
              <a:ext uri="{FF2B5EF4-FFF2-40B4-BE49-F238E27FC236}">
                <a16:creationId xmlns:a16="http://schemas.microsoft.com/office/drawing/2014/main" id="{1DE6ADE0-1218-4E7D-9F95-72FC5C9F889D}"/>
              </a:ext>
            </a:extLst>
          </p:cNvPr>
          <p:cNvSpPr>
            <a:spLocks noGrp="1"/>
          </p:cNvSpPr>
          <p:nvPr>
            <p:ph type="body" sz="quarter" idx="10" hasCustomPrompt="1"/>
          </p:nvPr>
        </p:nvSpPr>
        <p:spPr>
          <a:xfrm>
            <a:off x="859" y="6691932"/>
            <a:ext cx="7680000" cy="164212"/>
          </a:xfrm>
          <a:noFill/>
          <a:ln>
            <a:noFill/>
          </a:ln>
        </p:spPr>
        <p:txBody>
          <a:bodyPr anchor="b">
            <a:spAutoFit/>
          </a:bodyPr>
          <a:lstStyle>
            <a:lvl1pPr marL="0" indent="0">
              <a:spcBef>
                <a:spcPts val="0"/>
              </a:spcBef>
              <a:spcAft>
                <a:spcPts val="0"/>
              </a:spcAft>
              <a:buNone/>
              <a:defRPr sz="1067" spc="0" baseline="0">
                <a:solidFill>
                  <a:schemeClr val="tx1"/>
                </a:solidFill>
                <a:latin typeface="+mn-lt"/>
                <a:cs typeface="Arial" panose="020B0604020202020204" pitchFamily="34" charset="0"/>
              </a:defRPr>
            </a:lvl1pPr>
          </a:lstStyle>
          <a:p>
            <a:pPr lvl="0"/>
            <a:r>
              <a:rPr lang="en-US" dirty="0"/>
              <a:t>DGOS/PF/MMR</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03329" y="191319"/>
            <a:ext cx="923255" cy="433480"/>
          </a:xfrm>
          <a:prstGeom prst="rect">
            <a:avLst/>
          </a:prstGeom>
        </p:spPr>
      </p:pic>
      <p:sp>
        <p:nvSpPr>
          <p:cNvPr id="3" name="Espace réservé de la date 2"/>
          <p:cNvSpPr>
            <a:spLocks noGrp="1"/>
          </p:cNvSpPr>
          <p:nvPr>
            <p:ph type="dt" sz="half" idx="13"/>
          </p:nvPr>
        </p:nvSpPr>
        <p:spPr/>
        <p:txBody>
          <a:bodyPr/>
          <a:lstStyle/>
          <a:p>
            <a:pPr defTabSz="1219186"/>
            <a:endParaRPr lang="fr-FR" cap="all" dirty="0">
              <a:solidFill>
                <a:srgbClr val="000000"/>
              </a:solidFill>
            </a:endParaRPr>
          </a:p>
        </p:txBody>
      </p:sp>
      <p:sp>
        <p:nvSpPr>
          <p:cNvPr id="6" name="Espace réservé du pied de page 5"/>
          <p:cNvSpPr>
            <a:spLocks noGrp="1"/>
          </p:cNvSpPr>
          <p:nvPr>
            <p:ph type="ftr" sz="quarter" idx="14"/>
          </p:nvPr>
        </p:nvSpPr>
        <p:spPr/>
        <p:txBody>
          <a:bodyPr/>
          <a:lstStyle/>
          <a:p>
            <a:pPr defTabSz="1219186"/>
            <a:r>
              <a:rPr lang="fr-FR">
                <a:solidFill>
                  <a:srgbClr val="000000"/>
                </a:solidFill>
              </a:rPr>
              <a:t>DGOS/PF/MMR</a:t>
            </a:r>
            <a:endParaRPr lang="fr-FR" dirty="0">
              <a:solidFill>
                <a:srgbClr val="000000"/>
              </a:solidFill>
            </a:endParaRPr>
          </a:p>
        </p:txBody>
      </p:sp>
      <p:sp>
        <p:nvSpPr>
          <p:cNvPr id="7" name="Espace réservé du numéro de diapositive 6"/>
          <p:cNvSpPr>
            <a:spLocks noGrp="1"/>
          </p:cNvSpPr>
          <p:nvPr>
            <p:ph type="sldNum" sz="quarter" idx="15"/>
          </p:nvPr>
        </p:nvSpPr>
        <p:spPr/>
        <p:txBody>
          <a:bodyPr/>
          <a:lstStyle/>
          <a:p>
            <a:pPr defTabSz="1219186"/>
            <a:fld id="{733122C9-A0B9-462F-8757-0847AD287B63}" type="slidenum">
              <a:rPr lang="fr-FR" smtClean="0">
                <a:solidFill>
                  <a:srgbClr val="000000"/>
                </a:solidFill>
              </a:rPr>
              <a:pPr defTabSz="1219186"/>
              <a:t>‹N°›</a:t>
            </a:fld>
            <a:endParaRPr lang="fr-FR" dirty="0">
              <a:solidFill>
                <a:srgbClr val="000000"/>
              </a:solidFill>
            </a:endParaRPr>
          </a:p>
        </p:txBody>
      </p:sp>
    </p:spTree>
    <p:extLst>
      <p:ext uri="{BB962C8B-B14F-4D97-AF65-F5344CB8AC3E}">
        <p14:creationId xmlns:p14="http://schemas.microsoft.com/office/powerpoint/2010/main" val="261212796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4"/>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2" y="1664908"/>
            <a:ext cx="11232819" cy="323935"/>
          </a:xfrm>
        </p:spPr>
        <p:txBody>
          <a:bodyPr/>
          <a:lstStyle>
            <a:lvl1pPr marL="12700" indent="114299">
              <a:spcBef>
                <a:spcPts val="534"/>
              </a:spcBef>
              <a:spcAft>
                <a:spcPts val="1067"/>
              </a:spcAft>
              <a:buFont typeface="+mj-lt"/>
              <a:buNone/>
              <a:tabLst/>
              <a:defRPr sz="2000" b="1">
                <a:solidFill>
                  <a:schemeClr val="tx1">
                    <a:lumMod val="50000"/>
                    <a:lumOff val="50000"/>
                  </a:schemeClr>
                </a:solidFill>
              </a:defRPr>
            </a:lvl1pPr>
            <a:lvl2pPr marL="431995" indent="-191997">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4"/>
            <a:ext cx="11232446"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928612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3"/>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7"/>
            <a:ext cx="11232819"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3"/>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4"/>
            <a:ext cx="7681384" cy="3839633"/>
          </a:xfrm>
        </p:spPr>
        <p:txBody>
          <a:bodyPr/>
          <a:lstStyle/>
          <a:p>
            <a:r>
              <a:rPr lang="fr-FR"/>
              <a:t>Cliquez sur l'icône pour ajouter un graphique</a:t>
            </a:r>
          </a:p>
        </p:txBody>
      </p:sp>
      <p:sp>
        <p:nvSpPr>
          <p:cNvPr id="9"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790089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61"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1"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2" y="6396843"/>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9F578734-7B6B-B848-8F7C-20D24745BC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40002" y="260650"/>
            <a:ext cx="3186385" cy="2011487"/>
          </a:xfrm>
          <a:prstGeom prst="rect">
            <a:avLst/>
          </a:prstGeom>
        </p:spPr>
      </p:pic>
      <p:sp>
        <p:nvSpPr>
          <p:cNvPr id="8"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269885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3"/>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73" indent="-527973">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18500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19/10/2023</a:t>
            </a:fld>
            <a:endParaRPr lang="fr-FR" dirty="0"/>
          </a:p>
        </p:txBody>
      </p:sp>
      <p:sp>
        <p:nvSpPr>
          <p:cNvPr id="5" name="Espace réservé du pied de page 4"/>
          <p:cNvSpPr>
            <a:spLocks noGrp="1"/>
          </p:cNvSpPr>
          <p:nvPr>
            <p:ph type="ftr" sz="quarter" idx="11"/>
          </p:nvPr>
        </p:nvSpPr>
        <p:spPr bwMode="gray">
          <a:xfrm>
            <a:off x="960000" y="5829267"/>
            <a:ext cx="4320000" cy="597263"/>
          </a:xfrm>
        </p:spPr>
        <p:txBody>
          <a:bodyPr anchor="ctr" anchorCtr="0"/>
          <a:lstStyle>
            <a:lvl1pPr algn="l">
              <a:defRPr sz="1533"/>
            </a:lvl1pPr>
          </a:lstStyle>
          <a:p>
            <a:r>
              <a:rPr lang="fr-FR" dirty="0"/>
              <a:t>Direction générale </a:t>
            </a:r>
          </a:p>
          <a:p>
            <a:r>
              <a:rPr lang="fr-FR" dirty="0"/>
              <a:t>de l’offre de soins</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9" name="Image 8">
            <a:extLst>
              <a:ext uri="{FF2B5EF4-FFF2-40B4-BE49-F238E27FC236}">
                <a16:creationId xmlns:a16="http://schemas.microsoft.com/office/drawing/2014/main" id="{007764BE-02C7-D347-925A-71726A94B0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6535" y="611001"/>
            <a:ext cx="5528605" cy="3490075"/>
          </a:xfrm>
          <a:prstGeom prst="rect">
            <a:avLst/>
          </a:prstGeom>
        </p:spPr>
      </p:pic>
    </p:spTree>
    <p:extLst>
      <p:ext uri="{BB962C8B-B14F-4D97-AF65-F5344CB8AC3E}">
        <p14:creationId xmlns:p14="http://schemas.microsoft.com/office/powerpoint/2010/main" val="2586772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Diapositive de titr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6F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t> </a:t>
            </a:r>
          </a:p>
        </p:txBody>
      </p:sp>
      <p:cxnSp>
        <p:nvCxnSpPr>
          <p:cNvPr id="17" name="Connecteur droit 16"/>
          <p:cNvCxnSpPr/>
          <p:nvPr userDrawn="1"/>
        </p:nvCxnSpPr>
        <p:spPr>
          <a:xfrm>
            <a:off x="0" y="1224000"/>
            <a:ext cx="2688448" cy="0"/>
          </a:xfrm>
          <a:prstGeom prst="line">
            <a:avLst/>
          </a:prstGeom>
          <a:ln w="50800">
            <a:solidFill>
              <a:srgbClr val="E10880"/>
            </a:solidFill>
          </a:ln>
        </p:spPr>
        <p:style>
          <a:lnRef idx="1">
            <a:schemeClr val="accent1"/>
          </a:lnRef>
          <a:fillRef idx="0">
            <a:schemeClr val="accent1"/>
          </a:fillRef>
          <a:effectRef idx="0">
            <a:schemeClr val="accent1"/>
          </a:effectRef>
          <a:fontRef idx="minor">
            <a:schemeClr val="tx1"/>
          </a:fontRef>
        </p:style>
      </p:cxnSp>
      <p:pic>
        <p:nvPicPr>
          <p:cNvPr id="5" name="Picture 2" descr="I:\SDSR\SDSR-DIRPRO\MALADIES RARES\NOUVELLE ARBORESCENCE\Communication\Logo maladie rare générique.jpg"/>
          <p:cNvPicPr>
            <a:picLocks noChangeAspect="1" noChangeArrowheads="1"/>
          </p:cNvPicPr>
          <p:nvPr userDrawn="1"/>
        </p:nvPicPr>
        <p:blipFill>
          <a:blip r:embed="rId2" cstate="print"/>
          <a:srcRect/>
          <a:stretch>
            <a:fillRect/>
          </a:stretch>
        </p:blipFill>
        <p:spPr bwMode="auto">
          <a:xfrm>
            <a:off x="143341" y="83847"/>
            <a:ext cx="1859363" cy="1008112"/>
          </a:xfrm>
          <a:prstGeom prst="rect">
            <a:avLst/>
          </a:prstGeom>
          <a:noFill/>
        </p:spPr>
      </p:pic>
    </p:spTree>
    <p:extLst>
      <p:ext uri="{BB962C8B-B14F-4D97-AF65-F5344CB8AC3E}">
        <p14:creationId xmlns:p14="http://schemas.microsoft.com/office/powerpoint/2010/main" val="1750003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7" name="Rectangle 6"/>
          <p:cNvSpPr/>
          <p:nvPr userDrawn="1"/>
        </p:nvSpPr>
        <p:spPr>
          <a:xfrm>
            <a:off x="-1" y="0"/>
            <a:ext cx="12192001" cy="953725"/>
          </a:xfrm>
          <a:prstGeom prst="rect">
            <a:avLst/>
          </a:prstGeom>
          <a:solidFill>
            <a:schemeClr val="accent5">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sz="1800"/>
          </a:p>
        </p:txBody>
      </p:sp>
      <p:sp>
        <p:nvSpPr>
          <p:cNvPr id="9" name="Titre 1"/>
          <p:cNvSpPr>
            <a:spLocks noGrp="1"/>
          </p:cNvSpPr>
          <p:nvPr>
            <p:ph type="title"/>
          </p:nvPr>
        </p:nvSpPr>
        <p:spPr>
          <a:xfrm>
            <a:off x="71501" y="-3785"/>
            <a:ext cx="9287105" cy="957511"/>
          </a:xfrm>
        </p:spPr>
        <p:txBody>
          <a:bodyPr>
            <a:normAutofit/>
          </a:bodyPr>
          <a:lstStyle>
            <a:lvl1pPr algn="l">
              <a:defRPr sz="3200">
                <a:solidFill>
                  <a:schemeClr val="tx1"/>
                </a:solidFill>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10" name="Espace réservé du contenu 2"/>
          <p:cNvSpPr>
            <a:spLocks noGrp="1"/>
          </p:cNvSpPr>
          <p:nvPr>
            <p:ph idx="1"/>
          </p:nvPr>
        </p:nvSpPr>
        <p:spPr>
          <a:xfrm>
            <a:off x="559838" y="1493786"/>
            <a:ext cx="10955103" cy="4950551"/>
          </a:xfrm>
        </p:spPr>
        <p:txBody>
          <a:bodyPr/>
          <a:lstStyle>
            <a:lvl1pPr marL="342891" indent="-342891">
              <a:buClr>
                <a:schemeClr val="accent2"/>
              </a:buClr>
              <a:buSzPct val="110000"/>
              <a:buFont typeface="Wingdings 3" panose="05040102010807070707" pitchFamily="18" charset="2"/>
              <a:buChar char=""/>
              <a:defRPr>
                <a:latin typeface="Arial" panose="020B0604020202020204" pitchFamily="34" charset="0"/>
                <a:cs typeface="Arial" panose="020B0604020202020204" pitchFamily="34" charset="0"/>
              </a:defRPr>
            </a:lvl1pPr>
            <a:lvl2pPr marL="914377" indent="-457189">
              <a:buClr>
                <a:schemeClr val="accent5"/>
              </a:buClr>
              <a:buSzPct val="100000"/>
              <a:buFont typeface="Wingdings 2" panose="05020102010507070707" pitchFamily="18" charset="2"/>
              <a:buChar char=""/>
              <a:defRPr>
                <a:latin typeface="Arial" panose="020B0604020202020204" pitchFamily="34" charset="0"/>
                <a:cs typeface="Arial" panose="020B0604020202020204" pitchFamily="34" charset="0"/>
              </a:defRPr>
            </a:lvl2pPr>
            <a:lvl3pPr marL="1142971" indent="-228594">
              <a:buClr>
                <a:schemeClr val="accent5">
                  <a:lumMod val="50000"/>
                </a:schemeClr>
              </a:buClr>
              <a:buFont typeface="Arial" panose="020B0604020202020204" pitchFamily="34" charset="0"/>
              <a:buChar char="–"/>
              <a:defRPr>
                <a:latin typeface="Arial" panose="020B0604020202020204" pitchFamily="34" charset="0"/>
                <a:cs typeface="Arial" panose="020B0604020202020204" pitchFamily="34" charset="0"/>
              </a:defRPr>
            </a:lvl3pPr>
            <a:lvl4pPr marL="1600160" indent="-228594">
              <a:buClr>
                <a:schemeClr val="accent3"/>
              </a:buClr>
              <a:buFont typeface="Wingdings 3" panose="05040102010807070707" pitchFamily="18" charset="2"/>
              <a:buChar cha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grpSp>
        <p:nvGrpSpPr>
          <p:cNvPr id="19" name="Groupe 18"/>
          <p:cNvGrpSpPr/>
          <p:nvPr userDrawn="1"/>
        </p:nvGrpSpPr>
        <p:grpSpPr>
          <a:xfrm>
            <a:off x="9542095" y="-48356"/>
            <a:ext cx="1972844" cy="1379168"/>
            <a:chOff x="7009646" y="-36384"/>
            <a:chExt cx="1972844" cy="1379168"/>
          </a:xfrm>
        </p:grpSpPr>
        <p:sp>
          <p:nvSpPr>
            <p:cNvPr id="8" name="Rectangle 7"/>
            <p:cNvSpPr/>
            <p:nvPr userDrawn="1"/>
          </p:nvSpPr>
          <p:spPr>
            <a:xfrm>
              <a:off x="7009647" y="-36384"/>
              <a:ext cx="1972843" cy="1308126"/>
            </a:xfrm>
            <a:prstGeom prst="rect">
              <a:avLst/>
            </a:prstGeom>
            <a:solidFill>
              <a:schemeClr val="bg1"/>
            </a:solid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2634" y="8621"/>
              <a:ext cx="1887474" cy="990109"/>
            </a:xfrm>
            <a:prstGeom prst="rect">
              <a:avLst/>
            </a:prstGeom>
            <a:ln w="6350">
              <a:noFill/>
            </a:ln>
          </p:spPr>
        </p:pic>
        <p:sp>
          <p:nvSpPr>
            <p:cNvPr id="12" name="Rectangle 11"/>
            <p:cNvSpPr/>
            <p:nvPr userDrawn="1"/>
          </p:nvSpPr>
          <p:spPr>
            <a:xfrm>
              <a:off x="7009646" y="1099107"/>
              <a:ext cx="1972843" cy="216402"/>
            </a:xfrm>
            <a:prstGeom prst="rect">
              <a:avLst/>
            </a:prstGeom>
            <a:solidFill>
              <a:schemeClr val="accent5">
                <a:lumMod val="50000"/>
              </a:schemeClr>
            </a:solidFill>
            <a:ln w="95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Rectangle 12"/>
            <p:cNvSpPr/>
            <p:nvPr userDrawn="1"/>
          </p:nvSpPr>
          <p:spPr>
            <a:xfrm>
              <a:off x="7469579" y="1088740"/>
              <a:ext cx="837836" cy="254044"/>
            </a:xfrm>
            <a:prstGeom prst="rect">
              <a:avLst/>
            </a:prstGeom>
          </p:spPr>
          <p:txBody>
            <a:bodyPr wrap="square">
              <a:spAutoFit/>
            </a:bodyPr>
            <a:lstStyle/>
            <a:p>
              <a:r>
                <a:rPr lang="fr-FR" sz="1051" b="1">
                  <a:solidFill>
                    <a:schemeClr val="bg1"/>
                  </a:solidFill>
                  <a:latin typeface="Arial" panose="020B0604020202020204" pitchFamily="34" charset="0"/>
                  <a:cs typeface="Arial" panose="020B0604020202020204" pitchFamily="34" charset="0"/>
                </a:rPr>
                <a:t>bndmr.fr</a:t>
              </a:r>
            </a:p>
          </p:txBody>
        </p:sp>
        <p:sp>
          <p:nvSpPr>
            <p:cNvPr id="14" name="Triangle rectangle 13"/>
            <p:cNvSpPr/>
            <p:nvPr userDrawn="1"/>
          </p:nvSpPr>
          <p:spPr>
            <a:xfrm rot="-2700000" flipH="1">
              <a:off x="7329394" y="1145834"/>
              <a:ext cx="101835" cy="10183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tx1"/>
                </a:solidFill>
                <a:latin typeface="Arial" panose="020B0604020202020204" pitchFamily="34" charset="0"/>
                <a:cs typeface="Arial" panose="020B0604020202020204" pitchFamily="34" charset="0"/>
              </a:endParaRPr>
            </a:p>
          </p:txBody>
        </p:sp>
      </p:grpSp>
      <p:sp>
        <p:nvSpPr>
          <p:cNvPr id="15" name="Rectangle 14"/>
          <p:cNvSpPr/>
          <p:nvPr userDrawn="1"/>
        </p:nvSpPr>
        <p:spPr>
          <a:xfrm>
            <a:off x="1" y="953725"/>
            <a:ext cx="2144860" cy="72000"/>
          </a:xfrm>
          <a:prstGeom prst="rect">
            <a:avLst/>
          </a:prstGeom>
          <a:solidFill>
            <a:schemeClr val="accent3"/>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sz="1800"/>
          </a:p>
        </p:txBody>
      </p:sp>
      <p:sp>
        <p:nvSpPr>
          <p:cNvPr id="20" name="Espace réservé du numéro de diapositive 5"/>
          <p:cNvSpPr>
            <a:spLocks noGrp="1"/>
          </p:cNvSpPr>
          <p:nvPr>
            <p:ph type="sldNum" sz="quarter" idx="12"/>
          </p:nvPr>
        </p:nvSpPr>
        <p:spPr>
          <a:xfrm>
            <a:off x="11462557" y="6448708"/>
            <a:ext cx="513536" cy="365125"/>
          </a:xfrm>
          <a:prstGeom prst="rect">
            <a:avLst/>
          </a:prstGeom>
          <a:ln>
            <a:noFill/>
          </a:ln>
        </p:spPr>
        <p:txBody>
          <a:bodyPr/>
          <a:lstStyle>
            <a:lvl1pPr algn="r">
              <a:defRPr sz="1200">
                <a:latin typeface="Arial" panose="020B0604020202020204" pitchFamily="34" charset="0"/>
                <a:cs typeface="Arial" panose="020B0604020202020204" pitchFamily="34" charset="0"/>
              </a:defRPr>
            </a:lvl1pPr>
          </a:lstStyle>
          <a:p>
            <a:fld id="{4BDF1D2D-79F0-4141-A943-592AB5152131}" type="slidenum">
              <a:rPr lang="fr-FR" smtClean="0"/>
              <a:pPr/>
              <a:t>‹N°›</a:t>
            </a:fld>
            <a:endParaRPr lang="fr-FR"/>
          </a:p>
        </p:txBody>
      </p:sp>
      <p:sp>
        <p:nvSpPr>
          <p:cNvPr id="21" name="Rectangle 20"/>
          <p:cNvSpPr/>
          <p:nvPr userDrawn="1"/>
        </p:nvSpPr>
        <p:spPr>
          <a:xfrm>
            <a:off x="-1" y="6786733"/>
            <a:ext cx="12192001" cy="77847"/>
          </a:xfrm>
          <a:prstGeom prst="rect">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sz="1800"/>
          </a:p>
        </p:txBody>
      </p:sp>
      <p:pic>
        <p:nvPicPr>
          <p:cNvPr id="22" name="Image 11"/>
          <p:cNvPicPr>
            <a:picLocks noChangeAspect="1"/>
          </p:cNvPicPr>
          <p:nvPr userDrawn="1"/>
        </p:nvPicPr>
        <p:blipFill>
          <a:blip r:embed="rId3"/>
          <a:srcRect l="4776" t="10040" r="9818" b="23706"/>
          <a:stretch>
            <a:fillRect/>
          </a:stretch>
        </p:blipFill>
        <p:spPr bwMode="gray">
          <a:xfrm>
            <a:off x="10148944" y="6472329"/>
            <a:ext cx="1365995" cy="300436"/>
          </a:xfrm>
          <a:prstGeom prst="rect">
            <a:avLst/>
          </a:prstGeom>
          <a:noFill/>
          <a:ln w="9525">
            <a:noFill/>
            <a:miter lim="800000"/>
            <a:headEnd/>
            <a:tailEnd/>
          </a:ln>
        </p:spPr>
      </p:pic>
    </p:spTree>
    <p:extLst>
      <p:ext uri="{BB962C8B-B14F-4D97-AF65-F5344CB8AC3E}">
        <p14:creationId xmlns:p14="http://schemas.microsoft.com/office/powerpoint/2010/main" val="508488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1" y="6396845"/>
            <a:ext cx="1560000" cy="461159"/>
          </a:xfrm>
          <a:prstGeom prst="rect">
            <a:avLst/>
          </a:prstGeom>
        </p:spPr>
        <p:txBody>
          <a:bodyPr vert="horz" lIns="0" tIns="0" rIns="0" bIns="0" rtlCol="0" anchor="ctr" anchorCtr="0">
            <a:noAutofit/>
          </a:bodyPr>
          <a:lstStyle>
            <a:lvl1pPr algn="l">
              <a:defRPr sz="1001"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2" y="1664909"/>
            <a:ext cx="11232820" cy="323935"/>
          </a:xfrm>
        </p:spPr>
        <p:txBody>
          <a:bodyPr/>
          <a:lstStyle>
            <a:lvl1pPr marL="12700" indent="1142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1" y="2276872"/>
            <a:ext cx="11232447"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528768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1" y="910402"/>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671242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5"/>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2" y="910405"/>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314162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5"/>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2" y="1664909"/>
            <a:ext cx="11232820"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2" y="910405"/>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4"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477109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5"/>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2" y="1664909"/>
            <a:ext cx="11232820"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5"/>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553126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5"/>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2" y="1664909"/>
            <a:ext cx="11232820"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5"/>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3" y="2276876"/>
            <a:ext cx="7681385" cy="3839633"/>
          </a:xfrm>
        </p:spPr>
        <p:txBody>
          <a:bodyPr/>
          <a:lstStyle/>
          <a:p>
            <a:r>
              <a:rPr lang="fr-FR"/>
              <a:t>Cliquez sur l'icône pour ajouter un graphique</a:t>
            </a:r>
          </a:p>
        </p:txBody>
      </p:sp>
      <p:sp>
        <p:nvSpPr>
          <p:cNvPr id="9"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4077707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1" y="2852936"/>
            <a:ext cx="11232000" cy="3057632"/>
          </a:xfrm>
        </p:spPr>
        <p:txBody>
          <a:bodyPr/>
          <a:lstStyle>
            <a:lvl1pPr>
              <a:lnSpc>
                <a:spcPct val="90000"/>
              </a:lnSpc>
              <a:spcAft>
                <a:spcPts val="0"/>
              </a:spcAft>
              <a:defRPr sz="4335" b="1" cap="all" baseline="0"/>
            </a:lvl1pPr>
            <a:lvl2pPr marL="122760" indent="0">
              <a:spcBef>
                <a:spcPts val="667"/>
              </a:spcBef>
              <a:spcAft>
                <a:spcPts val="0"/>
              </a:spcAft>
              <a:buNone/>
              <a:tabLst/>
              <a:defRPr sz="2468"/>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1" y="6379200"/>
            <a:ext cx="1123282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2" y="6396845"/>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1"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9F578734-7B6B-B848-8F7C-20D24745BC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40003" y="164637"/>
            <a:ext cx="2687647" cy="2092672"/>
          </a:xfrm>
          <a:prstGeom prst="rect">
            <a:avLst/>
          </a:prstGeom>
        </p:spPr>
      </p:pic>
      <p:sp>
        <p:nvSpPr>
          <p:cNvPr id="8"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879240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5"/>
            <a:ext cx="1560000" cy="461159"/>
          </a:xfrm>
          <a:prstGeom prst="rect">
            <a:avLst/>
          </a:prstGeom>
        </p:spPr>
        <p:txBody>
          <a:bodyPr vert="horz" lIns="0" tIns="0" rIns="0" bIns="0" rtlCol="0" anchor="ctr" anchorCtr="0">
            <a:noAutofit/>
          </a:bodyPr>
          <a:lstStyle>
            <a:lvl1pPr algn="l">
              <a:defRPr sz="1001"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73" indent="-527973">
              <a:buFont typeface="+mj-lt"/>
              <a:buAutoNum type="arabicPeriod"/>
              <a:defRPr sz="4335">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1"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914246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77">
                <a:solidFill>
                  <a:schemeClr val="tx1">
                    <a:alpha val="0"/>
                  </a:schemeClr>
                </a:solidFill>
              </a:defRPr>
            </a:lvl1pPr>
          </a:lstStyle>
          <a:p>
            <a:fld id="{4EA19884-7A29-DC4E-9311-A62E54788E52}" type="datetime1">
              <a:rPr lang="fr-FR" smtClean="0"/>
              <a:t>19/10/2023</a:t>
            </a:fld>
            <a:endParaRPr lang="fr-FR" dirty="0"/>
          </a:p>
        </p:txBody>
      </p:sp>
      <p:sp>
        <p:nvSpPr>
          <p:cNvPr id="5" name="Espace réservé du pied de page 4"/>
          <p:cNvSpPr>
            <a:spLocks noGrp="1"/>
          </p:cNvSpPr>
          <p:nvPr>
            <p:ph type="ftr" sz="quarter" idx="11"/>
          </p:nvPr>
        </p:nvSpPr>
        <p:spPr bwMode="gray">
          <a:xfrm>
            <a:off x="960000" y="5829269"/>
            <a:ext cx="4320000" cy="597263"/>
          </a:xfrm>
        </p:spPr>
        <p:txBody>
          <a:bodyPr anchor="ctr" anchorCtr="0"/>
          <a:lstStyle>
            <a:lvl1pPr algn="l">
              <a:defRPr sz="1535"/>
            </a:lvl1pPr>
          </a:lstStyle>
          <a:p>
            <a:r>
              <a:rPr lang="fr-FR" dirty="0"/>
              <a:t>Direction générale </a:t>
            </a:r>
          </a:p>
          <a:p>
            <a:r>
              <a:rPr lang="fr-FR" dirty="0"/>
              <a:t>de l’offre de soins</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77">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77">
                <a:solidFill>
                  <a:schemeClr val="tx1">
                    <a:alpha val="0"/>
                  </a:schemeClr>
                </a:solidFill>
              </a:defRPr>
            </a:lvl1pPr>
          </a:lstStyle>
          <a:p>
            <a:r>
              <a:rPr lang="fr-FR" dirty="0"/>
              <a:t>Titre</a:t>
            </a:r>
          </a:p>
        </p:txBody>
      </p:sp>
      <p:pic>
        <p:nvPicPr>
          <p:cNvPr id="8" name="Image 7">
            <a:extLst>
              <a:ext uri="{FF2B5EF4-FFF2-40B4-BE49-F238E27FC236}">
                <a16:creationId xmlns:a16="http://schemas.microsoft.com/office/drawing/2014/main" id="{007764BE-02C7-D347-925A-71726A94B0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6534" y="611000"/>
            <a:ext cx="5528605" cy="3490075"/>
          </a:xfrm>
          <a:prstGeom prst="rect">
            <a:avLst/>
          </a:prstGeom>
        </p:spPr>
      </p:pic>
    </p:spTree>
    <p:extLst>
      <p:ext uri="{BB962C8B-B14F-4D97-AF65-F5344CB8AC3E}">
        <p14:creationId xmlns:p14="http://schemas.microsoft.com/office/powerpoint/2010/main" val="2520399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CF4559A2-CBBB-4CDE-B01D-B6F257F0AD8F}"/>
              </a:ext>
            </a:extLst>
          </p:cNvPr>
          <p:cNvSpPr>
            <a:spLocks noGrp="1"/>
          </p:cNvSpPr>
          <p:nvPr>
            <p:ph type="body" sz="quarter" idx="12"/>
          </p:nvPr>
        </p:nvSpPr>
        <p:spPr>
          <a:xfrm>
            <a:off x="838200" y="720000"/>
            <a:ext cx="10515600" cy="576000"/>
          </a:xfrm>
        </p:spPr>
        <p:txBody>
          <a:bodyPr>
            <a:normAutofit/>
          </a:bodyPr>
          <a:lstStyle>
            <a:lvl1pPr marL="0" indent="0" algn="ctr">
              <a:buNone/>
              <a:defRPr sz="2667"/>
            </a:lvl1pPr>
          </a:lstStyle>
          <a:p>
            <a:pPr lvl="0"/>
            <a:r>
              <a:rPr lang="en-US" dirty="0"/>
              <a:t>Edit Master text styles</a:t>
            </a:r>
          </a:p>
        </p:txBody>
      </p:sp>
      <p:sp>
        <p:nvSpPr>
          <p:cNvPr id="9" name="Text Placeholder 8">
            <a:extLst>
              <a:ext uri="{FF2B5EF4-FFF2-40B4-BE49-F238E27FC236}">
                <a16:creationId xmlns:a16="http://schemas.microsoft.com/office/drawing/2014/main" id="{1DE6ADE0-1218-4E7D-9F95-72FC5C9F889D}"/>
              </a:ext>
            </a:extLst>
          </p:cNvPr>
          <p:cNvSpPr>
            <a:spLocks noGrp="1"/>
          </p:cNvSpPr>
          <p:nvPr>
            <p:ph type="body" sz="quarter" idx="10"/>
          </p:nvPr>
        </p:nvSpPr>
        <p:spPr>
          <a:xfrm>
            <a:off x="859" y="6691928"/>
            <a:ext cx="7680000" cy="164212"/>
          </a:xfrm>
          <a:noFill/>
          <a:ln>
            <a:noFill/>
          </a:ln>
        </p:spPr>
        <p:txBody>
          <a:bodyPr anchor="b">
            <a:spAutoFit/>
          </a:bodyPr>
          <a:lstStyle>
            <a:lvl1pPr marL="0" indent="0">
              <a:spcBef>
                <a:spcPts val="0"/>
              </a:spcBef>
              <a:spcAft>
                <a:spcPts val="0"/>
              </a:spcAft>
              <a:buNone/>
              <a:defRPr sz="1067" spc="0" baseline="0">
                <a:solidFill>
                  <a:schemeClr val="tx1"/>
                </a:solidFill>
                <a:latin typeface="+mn-lt"/>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2611581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D25C5C13-C24A-4D41-9785-64556C7FC51F}"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B0FC1C-1BC3-41C3-BA54-2C7F527BBC24}" type="slidenum">
              <a:rPr lang="fr-FR" smtClean="0"/>
              <a:t>‹N°›</a:t>
            </a:fld>
            <a:endParaRPr lang="fr-FR"/>
          </a:p>
        </p:txBody>
      </p:sp>
    </p:spTree>
    <p:extLst>
      <p:ext uri="{BB962C8B-B14F-4D97-AF65-F5344CB8AC3E}">
        <p14:creationId xmlns:p14="http://schemas.microsoft.com/office/powerpoint/2010/main" val="583024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6"/>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665509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6378127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910402"/>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072363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1" y="910402"/>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835590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4889588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3"/>
            <a:ext cx="7681384" cy="3839633"/>
          </a:xfrm>
        </p:spPr>
        <p:txBody>
          <a:bodyPr/>
          <a:lstStyle/>
          <a:p>
            <a:r>
              <a:rPr lang="fr-FR"/>
              <a:t>Cliquez sur l'icône pour ajouter un graphique</a:t>
            </a:r>
          </a:p>
        </p:txBody>
      </p:sp>
      <p:sp>
        <p:nvSpPr>
          <p:cNvPr id="9"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956775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64"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9F578734-7B6B-B848-8F7C-20D24745BC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40001" y="260649"/>
            <a:ext cx="3186385" cy="2011487"/>
          </a:xfrm>
          <a:prstGeom prst="rect">
            <a:avLst/>
          </a:prstGeom>
        </p:spPr>
      </p:pic>
      <p:sp>
        <p:nvSpPr>
          <p:cNvPr id="8"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495640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458032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19/10/2023</a:t>
            </a:fld>
            <a:endParaRPr lang="fr-FR" dirty="0"/>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r>
              <a:rPr lang="fr-FR" dirty="0"/>
              <a:t>Direction générale </a:t>
            </a:r>
          </a:p>
          <a:p>
            <a:r>
              <a:rPr lang="fr-FR" dirty="0"/>
              <a:t>de l’offre de soins</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9" name="Image 8">
            <a:extLst>
              <a:ext uri="{FF2B5EF4-FFF2-40B4-BE49-F238E27FC236}">
                <a16:creationId xmlns:a16="http://schemas.microsoft.com/office/drawing/2014/main" id="{007764BE-02C7-D347-925A-71726A94B0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6534" y="611000"/>
            <a:ext cx="5528605" cy="3490075"/>
          </a:xfrm>
          <a:prstGeom prst="rect">
            <a:avLst/>
          </a:prstGeom>
        </p:spPr>
      </p:pic>
    </p:spTree>
    <p:extLst>
      <p:ext uri="{BB962C8B-B14F-4D97-AF65-F5344CB8AC3E}">
        <p14:creationId xmlns:p14="http://schemas.microsoft.com/office/powerpoint/2010/main" val="17082194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Diapositive de titr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6F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t> </a:t>
            </a:r>
          </a:p>
        </p:txBody>
      </p:sp>
      <p:cxnSp>
        <p:nvCxnSpPr>
          <p:cNvPr id="17" name="Connecteur droit 16"/>
          <p:cNvCxnSpPr/>
          <p:nvPr userDrawn="1"/>
        </p:nvCxnSpPr>
        <p:spPr>
          <a:xfrm>
            <a:off x="0" y="1224000"/>
            <a:ext cx="2688448" cy="0"/>
          </a:xfrm>
          <a:prstGeom prst="line">
            <a:avLst/>
          </a:prstGeom>
          <a:ln w="50800">
            <a:solidFill>
              <a:srgbClr val="E10880"/>
            </a:solidFill>
          </a:ln>
        </p:spPr>
        <p:style>
          <a:lnRef idx="1">
            <a:schemeClr val="accent1"/>
          </a:lnRef>
          <a:fillRef idx="0">
            <a:schemeClr val="accent1"/>
          </a:fillRef>
          <a:effectRef idx="0">
            <a:schemeClr val="accent1"/>
          </a:effectRef>
          <a:fontRef idx="minor">
            <a:schemeClr val="tx1"/>
          </a:fontRef>
        </p:style>
      </p:cxnSp>
      <p:pic>
        <p:nvPicPr>
          <p:cNvPr id="5" name="Picture 2" descr="I:\SDSR\SDSR-DIRPRO\MALADIES RARES\NOUVELLE ARBORESCENCE\Communication\Logo maladie rare générique.jpg"/>
          <p:cNvPicPr>
            <a:picLocks noChangeAspect="1" noChangeArrowheads="1"/>
          </p:cNvPicPr>
          <p:nvPr userDrawn="1"/>
        </p:nvPicPr>
        <p:blipFill>
          <a:blip r:embed="rId2" cstate="print"/>
          <a:srcRect/>
          <a:stretch>
            <a:fillRect/>
          </a:stretch>
        </p:blipFill>
        <p:spPr bwMode="auto">
          <a:xfrm>
            <a:off x="143340" y="83847"/>
            <a:ext cx="1859363" cy="1008112"/>
          </a:xfrm>
          <a:prstGeom prst="rect">
            <a:avLst/>
          </a:prstGeom>
          <a:noFill/>
        </p:spPr>
      </p:pic>
    </p:spTree>
    <p:extLst>
      <p:ext uri="{BB962C8B-B14F-4D97-AF65-F5344CB8AC3E}">
        <p14:creationId xmlns:p14="http://schemas.microsoft.com/office/powerpoint/2010/main" val="360434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fr-FR" sz="3200" b="0" strike="noStrike" spc="-1">
              <a:latin typeface="Arial"/>
            </a:endParaRPr>
          </a:p>
        </p:txBody>
      </p:sp>
    </p:spTree>
    <p:extLst>
      <p:ext uri="{BB962C8B-B14F-4D97-AF65-F5344CB8AC3E}">
        <p14:creationId xmlns:p14="http://schemas.microsoft.com/office/powerpoint/2010/main" val="2713190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856927"/>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a:xfrm>
            <a:off x="431801" y="1124745"/>
            <a:ext cx="11233151" cy="719988"/>
          </a:xfrm>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1573607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3"/>
            <a:ext cx="7681384" cy="3839633"/>
          </a:xfrm>
        </p:spPr>
        <p:txBody>
          <a:bodyPr/>
          <a:lstStyle/>
          <a:p>
            <a:r>
              <a:rPr lang="fr-FR"/>
              <a:t>Cliquez sur l'icône pour ajouter un graphique</a:t>
            </a:r>
          </a:p>
        </p:txBody>
      </p:sp>
      <p:sp>
        <p:nvSpPr>
          <p:cNvPr id="9"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1138164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1124745"/>
            <a:ext cx="11233151" cy="719988"/>
          </a:xfrm>
        </p:spPr>
        <p:txBody>
          <a:bodyPr/>
          <a:lstStyle/>
          <a:p>
            <a:r>
              <a:rPr lang="fr-FR" dirty="0"/>
              <a:t>Sommaire</a:t>
            </a:r>
          </a:p>
        </p:txBody>
      </p:sp>
    </p:spTree>
    <p:extLst>
      <p:ext uri="{BB962C8B-B14F-4D97-AF65-F5344CB8AC3E}">
        <p14:creationId xmlns:p14="http://schemas.microsoft.com/office/powerpoint/2010/main" val="21399882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856927"/>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1" y="1102423"/>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7882808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879249"/>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1124745"/>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Tree>
    <p:extLst>
      <p:ext uri="{BB962C8B-B14F-4D97-AF65-F5344CB8AC3E}">
        <p14:creationId xmlns:p14="http://schemas.microsoft.com/office/powerpoint/2010/main" val="438916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856927"/>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1102423"/>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3"/>
            <a:ext cx="7681384" cy="3839633"/>
          </a:xfrm>
        </p:spPr>
        <p:txBody>
          <a:bodyPr/>
          <a:lstStyle/>
          <a:p>
            <a:r>
              <a:rPr lang="fr-FR"/>
              <a:t>Cliquez sur l'icône pour ajouter un graphique</a:t>
            </a:r>
          </a:p>
        </p:txBody>
      </p:sp>
    </p:spTree>
    <p:extLst>
      <p:ext uri="{BB962C8B-B14F-4D97-AF65-F5344CB8AC3E}">
        <p14:creationId xmlns:p14="http://schemas.microsoft.com/office/powerpoint/2010/main" val="8770378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0" y="3140968"/>
            <a:ext cx="11232000" cy="2769600"/>
          </a:xfrm>
        </p:spPr>
        <p:txBody>
          <a:bodyPr/>
          <a:lstStyle>
            <a:lvl1pPr>
              <a:lnSpc>
                <a:spcPct val="90000"/>
              </a:lnSpc>
              <a:spcAft>
                <a:spcPts val="0"/>
              </a:spcAft>
              <a:defRPr sz="4333" b="1" cap="all" baseline="0"/>
            </a:lvl1pPr>
            <a:lvl2pPr marL="122764"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302" y="260648"/>
            <a:ext cx="3088617" cy="1949768"/>
          </a:xfrm>
          <a:prstGeom prst="rect">
            <a:avLst/>
          </a:prstGeom>
        </p:spPr>
      </p:pic>
    </p:spTree>
    <p:extLst>
      <p:ext uri="{BB962C8B-B14F-4D97-AF65-F5344CB8AC3E}">
        <p14:creationId xmlns:p14="http://schemas.microsoft.com/office/powerpoint/2010/main" val="922757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1316765"/>
            <a:ext cx="12192000" cy="5592512"/>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683409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19/10/2023</a:t>
            </a:fld>
            <a:endParaRPr lang="fr-FR" dirty="0"/>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404" y="1892980"/>
            <a:ext cx="4866401" cy="3072040"/>
          </a:xfrm>
          <a:prstGeom prst="rect">
            <a:avLst/>
          </a:prstGeom>
        </p:spPr>
      </p:pic>
    </p:spTree>
    <p:extLst>
      <p:ext uri="{BB962C8B-B14F-4D97-AF65-F5344CB8AC3E}">
        <p14:creationId xmlns:p14="http://schemas.microsoft.com/office/powerpoint/2010/main" val="35587027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D25C5C13-C24A-4D41-9785-64556C7FC51F}"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B0FC1C-1BC3-41C3-BA54-2C7F527BBC24}" type="slidenum">
              <a:rPr lang="fr-FR" smtClean="0"/>
              <a:t>‹N°›</a:t>
            </a:fld>
            <a:endParaRPr lang="fr-FR"/>
          </a:p>
        </p:txBody>
      </p:sp>
    </p:spTree>
    <p:extLst>
      <p:ext uri="{BB962C8B-B14F-4D97-AF65-F5344CB8AC3E}">
        <p14:creationId xmlns:p14="http://schemas.microsoft.com/office/powerpoint/2010/main" val="13371203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6F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4" name="Connecteur droit 3"/>
          <p:cNvCxnSpPr/>
          <p:nvPr userDrawn="1"/>
        </p:nvCxnSpPr>
        <p:spPr>
          <a:xfrm>
            <a:off x="0" y="1224000"/>
            <a:ext cx="2688448" cy="0"/>
          </a:xfrm>
          <a:prstGeom prst="line">
            <a:avLst/>
          </a:prstGeom>
          <a:ln w="50800">
            <a:solidFill>
              <a:srgbClr val="E10880"/>
            </a:solidFill>
          </a:ln>
        </p:spPr>
        <p:style>
          <a:lnRef idx="1">
            <a:schemeClr val="accent1"/>
          </a:lnRef>
          <a:fillRef idx="0">
            <a:schemeClr val="accent1"/>
          </a:fillRef>
          <a:effectRef idx="0">
            <a:schemeClr val="accent1"/>
          </a:effectRef>
          <a:fontRef idx="minor">
            <a:schemeClr val="tx1"/>
          </a:fontRef>
        </p:style>
      </p:cxnSp>
      <p:pic>
        <p:nvPicPr>
          <p:cNvPr id="5" name="Picture 2" descr="I:\SDSR\SDSR-DIRPRO\MALADIES RARES\NOUVELLE ARBORESCENCE\Communication\Logo maladie rare générique.jpg"/>
          <p:cNvPicPr>
            <a:picLocks noChangeAspect="1" noChangeArrowheads="1"/>
          </p:cNvPicPr>
          <p:nvPr userDrawn="1"/>
        </p:nvPicPr>
        <p:blipFill>
          <a:blip r:embed="rId2" cstate="print"/>
          <a:srcRect/>
          <a:stretch>
            <a:fillRect/>
          </a:stretch>
        </p:blipFill>
        <p:spPr bwMode="auto">
          <a:xfrm>
            <a:off x="143341" y="83847"/>
            <a:ext cx="1859363" cy="1008112"/>
          </a:xfrm>
          <a:prstGeom prst="rect">
            <a:avLst/>
          </a:prstGeom>
          <a:noFill/>
        </p:spPr>
      </p:pic>
    </p:spTree>
    <p:extLst>
      <p:ext uri="{BB962C8B-B14F-4D97-AF65-F5344CB8AC3E}">
        <p14:creationId xmlns:p14="http://schemas.microsoft.com/office/powerpoint/2010/main" val="38038418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CF4559A2-CBBB-4CDE-B01D-B6F257F0AD8F}"/>
              </a:ext>
            </a:extLst>
          </p:cNvPr>
          <p:cNvSpPr>
            <a:spLocks noGrp="1"/>
          </p:cNvSpPr>
          <p:nvPr>
            <p:ph type="body" sz="quarter" idx="12"/>
          </p:nvPr>
        </p:nvSpPr>
        <p:spPr>
          <a:xfrm>
            <a:off x="838200" y="720000"/>
            <a:ext cx="10515600" cy="576000"/>
          </a:xfrm>
        </p:spPr>
        <p:txBody>
          <a:bodyPr>
            <a:normAutofit/>
          </a:bodyPr>
          <a:lstStyle>
            <a:lvl1pPr marL="0" indent="0" algn="ctr">
              <a:buNone/>
              <a:defRPr sz="2667"/>
            </a:lvl1pPr>
          </a:lstStyle>
          <a:p>
            <a:pPr lvl="0"/>
            <a:r>
              <a:rPr lang="en-US" dirty="0"/>
              <a:t>Edit Master text styles</a:t>
            </a:r>
          </a:p>
        </p:txBody>
      </p:sp>
      <p:sp>
        <p:nvSpPr>
          <p:cNvPr id="9" name="Text Placeholder 8">
            <a:extLst>
              <a:ext uri="{FF2B5EF4-FFF2-40B4-BE49-F238E27FC236}">
                <a16:creationId xmlns:a16="http://schemas.microsoft.com/office/drawing/2014/main" id="{1DE6ADE0-1218-4E7D-9F95-72FC5C9F889D}"/>
              </a:ext>
            </a:extLst>
          </p:cNvPr>
          <p:cNvSpPr>
            <a:spLocks noGrp="1"/>
          </p:cNvSpPr>
          <p:nvPr>
            <p:ph type="body" sz="quarter" idx="10" hasCustomPrompt="1"/>
          </p:nvPr>
        </p:nvSpPr>
        <p:spPr>
          <a:xfrm>
            <a:off x="859" y="6691931"/>
            <a:ext cx="7680000" cy="164212"/>
          </a:xfrm>
          <a:noFill/>
          <a:ln>
            <a:noFill/>
          </a:ln>
        </p:spPr>
        <p:txBody>
          <a:bodyPr anchor="b">
            <a:spAutoFit/>
          </a:bodyPr>
          <a:lstStyle>
            <a:lvl1pPr marL="0" indent="0">
              <a:spcBef>
                <a:spcPts val="0"/>
              </a:spcBef>
              <a:spcAft>
                <a:spcPts val="0"/>
              </a:spcAft>
              <a:buNone/>
              <a:defRPr sz="1067" spc="0" baseline="0">
                <a:solidFill>
                  <a:schemeClr val="tx1"/>
                </a:solidFill>
                <a:latin typeface="+mn-lt"/>
                <a:cs typeface="Arial" panose="020B0604020202020204" pitchFamily="34" charset="0"/>
              </a:defRPr>
            </a:lvl1pPr>
          </a:lstStyle>
          <a:p>
            <a:pPr lvl="0"/>
            <a:r>
              <a:rPr lang="en-US" dirty="0"/>
              <a:t>DGOS/PF/MMR</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03329" y="191319"/>
            <a:ext cx="923255" cy="433480"/>
          </a:xfrm>
          <a:prstGeom prst="rect">
            <a:avLst/>
          </a:prstGeom>
        </p:spPr>
      </p:pic>
      <p:sp>
        <p:nvSpPr>
          <p:cNvPr id="3" name="Espace réservé de la date 2"/>
          <p:cNvSpPr>
            <a:spLocks noGrp="1"/>
          </p:cNvSpPr>
          <p:nvPr>
            <p:ph type="dt" sz="half" idx="13"/>
          </p:nvPr>
        </p:nvSpPr>
        <p:spPr/>
        <p:txBody>
          <a:bodyPr/>
          <a:lstStyle/>
          <a:p>
            <a:pPr defTabSz="1219140"/>
            <a:endParaRPr lang="fr-FR" cap="all" dirty="0">
              <a:solidFill>
                <a:srgbClr val="000000"/>
              </a:solidFill>
            </a:endParaRPr>
          </a:p>
        </p:txBody>
      </p:sp>
      <p:sp>
        <p:nvSpPr>
          <p:cNvPr id="6" name="Espace réservé du pied de page 5"/>
          <p:cNvSpPr>
            <a:spLocks noGrp="1"/>
          </p:cNvSpPr>
          <p:nvPr>
            <p:ph type="ftr" sz="quarter" idx="14"/>
          </p:nvPr>
        </p:nvSpPr>
        <p:spPr/>
        <p:txBody>
          <a:bodyPr/>
          <a:lstStyle/>
          <a:p>
            <a:pPr defTabSz="1219140"/>
            <a:r>
              <a:rPr lang="fr-FR">
                <a:solidFill>
                  <a:srgbClr val="000000"/>
                </a:solidFill>
              </a:rPr>
              <a:t>DGOS/PF/MMR</a:t>
            </a:r>
            <a:endParaRPr lang="fr-FR" dirty="0">
              <a:solidFill>
                <a:srgbClr val="000000"/>
              </a:solidFill>
            </a:endParaRPr>
          </a:p>
        </p:txBody>
      </p:sp>
      <p:sp>
        <p:nvSpPr>
          <p:cNvPr id="7" name="Espace réservé du numéro de diapositive 6"/>
          <p:cNvSpPr>
            <a:spLocks noGrp="1"/>
          </p:cNvSpPr>
          <p:nvPr>
            <p:ph type="sldNum" sz="quarter" idx="15"/>
          </p:nvPr>
        </p:nvSpPr>
        <p:spPr/>
        <p:txBody>
          <a:bodyPr/>
          <a:lstStyle/>
          <a:p>
            <a:pPr defTabSz="1219140"/>
            <a:fld id="{733122C9-A0B9-462F-8757-0847AD287B63}" type="slidenum">
              <a:rPr lang="fr-FR" smtClean="0">
                <a:solidFill>
                  <a:srgbClr val="000000"/>
                </a:solidFill>
              </a:rPr>
              <a:pPr defTabSz="1219140"/>
              <a:t>‹N°›</a:t>
            </a:fld>
            <a:endParaRPr lang="fr-FR" dirty="0">
              <a:solidFill>
                <a:srgbClr val="000000"/>
              </a:solidFill>
            </a:endParaRPr>
          </a:p>
        </p:txBody>
      </p:sp>
    </p:spTree>
    <p:extLst>
      <p:ext uri="{BB962C8B-B14F-4D97-AF65-F5344CB8AC3E}">
        <p14:creationId xmlns:p14="http://schemas.microsoft.com/office/powerpoint/2010/main" val="134632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64"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9F578734-7B6B-B848-8F7C-20D24745BC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40001" y="260649"/>
            <a:ext cx="3186385" cy="2011487"/>
          </a:xfrm>
          <a:prstGeom prst="rect">
            <a:avLst/>
          </a:prstGeom>
        </p:spPr>
      </p:pic>
      <p:sp>
        <p:nvSpPr>
          <p:cNvPr id="8"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5452789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1" y="6396845"/>
            <a:ext cx="1560000" cy="461159"/>
          </a:xfrm>
          <a:prstGeom prst="rect">
            <a:avLst/>
          </a:prstGeom>
        </p:spPr>
        <p:txBody>
          <a:bodyPr vert="horz" lIns="0" tIns="0" rIns="0" bIns="0" rtlCol="0" anchor="ctr" anchorCtr="0">
            <a:noAutofit/>
          </a:bodyPr>
          <a:lstStyle>
            <a:lvl1pPr algn="l">
              <a:defRPr sz="1001"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2" y="1664909"/>
            <a:ext cx="11232820" cy="323935"/>
          </a:xfrm>
        </p:spPr>
        <p:txBody>
          <a:bodyPr/>
          <a:lstStyle>
            <a:lvl1pPr marL="12700" indent="1142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1" y="2276872"/>
            <a:ext cx="11232447"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364623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0" indent="-191990">
              <a:spcBef>
                <a:spcPts val="533"/>
              </a:spcBef>
              <a:spcAft>
                <a:spcPts val="1067"/>
              </a:spcAft>
              <a:buFont typeface="+mj-lt"/>
              <a:buAutoNum type="arabicPeriod"/>
              <a:defRPr b="1"/>
            </a:lvl1pPr>
            <a:lvl2pPr marL="431979" indent="-191990">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5"/>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2" y="910405"/>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41342118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2" y="6396845"/>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2" y="1664909"/>
            <a:ext cx="11232820"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2" y="910405"/>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4"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7150435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5"/>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2" y="1664909"/>
            <a:ext cx="11232820"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5"/>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41116139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2" y="6396845"/>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2" y="1664909"/>
            <a:ext cx="11232820" cy="323935"/>
          </a:xfrm>
        </p:spPr>
        <p:txBody>
          <a:bodyPr/>
          <a:lstStyle>
            <a:lvl1pPr marL="0" indent="126994">
              <a:spcBef>
                <a:spcPts val="533"/>
              </a:spcBef>
              <a:spcAft>
                <a:spcPts val="1067"/>
              </a:spcAft>
              <a:buFont typeface="+mj-lt"/>
              <a:buNone/>
              <a:tabLst/>
              <a:defRPr sz="2000" b="1">
                <a:solidFill>
                  <a:schemeClr val="tx1">
                    <a:lumMod val="50000"/>
                    <a:lumOff val="50000"/>
                  </a:schemeClr>
                </a:solidFill>
              </a:defRPr>
            </a:lvl1pPr>
            <a:lvl2pPr marL="431979" indent="-191990">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2" y="910405"/>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3" y="2276876"/>
            <a:ext cx="7681385" cy="3839633"/>
          </a:xfrm>
        </p:spPr>
        <p:txBody>
          <a:bodyPr/>
          <a:lstStyle/>
          <a:p>
            <a:r>
              <a:rPr lang="fr-FR"/>
              <a:t>Cliquez sur l'icône pour ajouter un graphique</a:t>
            </a:r>
          </a:p>
        </p:txBody>
      </p:sp>
      <p:sp>
        <p:nvSpPr>
          <p:cNvPr id="9"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9407875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1" y="2852936"/>
            <a:ext cx="11232000" cy="3057632"/>
          </a:xfrm>
        </p:spPr>
        <p:txBody>
          <a:bodyPr/>
          <a:lstStyle>
            <a:lvl1pPr>
              <a:lnSpc>
                <a:spcPct val="90000"/>
              </a:lnSpc>
              <a:spcAft>
                <a:spcPts val="0"/>
              </a:spcAft>
              <a:defRPr sz="4335" b="1" cap="all" baseline="0"/>
            </a:lvl1pPr>
            <a:lvl2pPr marL="122760" indent="0">
              <a:spcBef>
                <a:spcPts val="667"/>
              </a:spcBef>
              <a:spcAft>
                <a:spcPts val="0"/>
              </a:spcAft>
              <a:buNone/>
              <a:tabLst/>
              <a:defRPr sz="2468"/>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1" y="6379200"/>
            <a:ext cx="1123282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2" y="6396845"/>
            <a:ext cx="1613913" cy="461159"/>
          </a:xfrm>
          <a:prstGeom prst="rect">
            <a:avLst/>
          </a:prstGeom>
        </p:spPr>
        <p:txBody>
          <a:bodyPr vert="horz" lIns="0" tIns="0" rIns="0" bIns="0" rtlCol="0" anchor="ctr" anchorCtr="0">
            <a:noAutofit/>
          </a:bodyPr>
          <a:lstStyle>
            <a:lvl1pPr algn="l">
              <a:defRPr sz="1001"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1"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9F578734-7B6B-B848-8F7C-20D24745BC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40003" y="164637"/>
            <a:ext cx="2687647" cy="2092672"/>
          </a:xfrm>
          <a:prstGeom prst="rect">
            <a:avLst/>
          </a:prstGeom>
        </p:spPr>
      </p:pic>
      <p:sp>
        <p:nvSpPr>
          <p:cNvPr id="8"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14279468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5"/>
            <a:ext cx="1560000" cy="461159"/>
          </a:xfrm>
          <a:prstGeom prst="rect">
            <a:avLst/>
          </a:prstGeom>
        </p:spPr>
        <p:txBody>
          <a:bodyPr vert="horz" lIns="0" tIns="0" rIns="0" bIns="0" rtlCol="0" anchor="ctr" anchorCtr="0">
            <a:noAutofit/>
          </a:bodyPr>
          <a:lstStyle>
            <a:lvl1pPr algn="l">
              <a:defRPr sz="1001"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73" indent="-527973">
              <a:buFont typeface="+mj-lt"/>
              <a:buAutoNum type="arabicPeriod"/>
              <a:defRPr sz="4335">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1"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25333165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77">
                <a:solidFill>
                  <a:schemeClr val="tx1">
                    <a:alpha val="0"/>
                  </a:schemeClr>
                </a:solidFill>
              </a:defRPr>
            </a:lvl1pPr>
          </a:lstStyle>
          <a:p>
            <a:fld id="{4EA19884-7A29-DC4E-9311-A62E54788E52}" type="datetime1">
              <a:rPr lang="fr-FR" smtClean="0"/>
              <a:t>19/10/2023</a:t>
            </a:fld>
            <a:endParaRPr lang="fr-FR" dirty="0"/>
          </a:p>
        </p:txBody>
      </p:sp>
      <p:sp>
        <p:nvSpPr>
          <p:cNvPr id="5" name="Espace réservé du pied de page 4"/>
          <p:cNvSpPr>
            <a:spLocks noGrp="1"/>
          </p:cNvSpPr>
          <p:nvPr>
            <p:ph type="ftr" sz="quarter" idx="11"/>
          </p:nvPr>
        </p:nvSpPr>
        <p:spPr bwMode="gray">
          <a:xfrm>
            <a:off x="960000" y="5829269"/>
            <a:ext cx="4320000" cy="597263"/>
          </a:xfrm>
        </p:spPr>
        <p:txBody>
          <a:bodyPr anchor="ctr" anchorCtr="0"/>
          <a:lstStyle>
            <a:lvl1pPr algn="l">
              <a:defRPr sz="1535"/>
            </a:lvl1pPr>
          </a:lstStyle>
          <a:p>
            <a:r>
              <a:rPr lang="fr-FR" dirty="0"/>
              <a:t>Direction générale </a:t>
            </a:r>
          </a:p>
          <a:p>
            <a:r>
              <a:rPr lang="fr-FR" dirty="0"/>
              <a:t>de l’offre de soins</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77">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77">
                <a:solidFill>
                  <a:schemeClr val="tx1">
                    <a:alpha val="0"/>
                  </a:schemeClr>
                </a:solidFill>
              </a:defRPr>
            </a:lvl1pPr>
          </a:lstStyle>
          <a:p>
            <a:r>
              <a:rPr lang="fr-FR" dirty="0"/>
              <a:t>Titre</a:t>
            </a:r>
          </a:p>
        </p:txBody>
      </p:sp>
      <p:pic>
        <p:nvPicPr>
          <p:cNvPr id="8" name="Image 7">
            <a:extLst>
              <a:ext uri="{FF2B5EF4-FFF2-40B4-BE49-F238E27FC236}">
                <a16:creationId xmlns:a16="http://schemas.microsoft.com/office/drawing/2014/main" id="{007764BE-02C7-D347-925A-71726A94B0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6534" y="611000"/>
            <a:ext cx="5528605" cy="3490075"/>
          </a:xfrm>
          <a:prstGeom prst="rect">
            <a:avLst/>
          </a:prstGeom>
        </p:spPr>
      </p:pic>
    </p:spTree>
    <p:extLst>
      <p:ext uri="{BB962C8B-B14F-4D97-AF65-F5344CB8AC3E}">
        <p14:creationId xmlns:p14="http://schemas.microsoft.com/office/powerpoint/2010/main" val="24963551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5"/>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7"/>
          <p:cNvSpPr>
            <a:spLocks noGrp="1" noChangeArrowheads="1"/>
          </p:cNvSpPr>
          <p:nvPr>
            <p:ph type="sldNum" sz="quarter" idx="12"/>
          </p:nvPr>
        </p:nvSpPr>
        <p:spPr>
          <a:ln/>
        </p:spPr>
        <p:txBody>
          <a:bodyPr/>
          <a:lstStyle>
            <a:lvl1pPr>
              <a:defRPr/>
            </a:lvl1pPr>
          </a:lstStyle>
          <a:p>
            <a:fld id="{55DAA80A-87EA-4361-85B9-1B4619EDED36}" type="slidenum">
              <a:rPr lang="fr-FR" altLang="fr-FR"/>
              <a:pPr/>
              <a:t>‹N°›</a:t>
            </a:fld>
            <a:endParaRPr lang="fr-FR" altLang="fr-FR"/>
          </a:p>
        </p:txBody>
      </p:sp>
    </p:spTree>
    <p:extLst>
      <p:ext uri="{BB962C8B-B14F-4D97-AF65-F5344CB8AC3E}">
        <p14:creationId xmlns:p14="http://schemas.microsoft.com/office/powerpoint/2010/main" val="19136307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856927"/>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a:xfrm>
            <a:off x="431801" y="1124745"/>
            <a:ext cx="11233151" cy="719988"/>
          </a:xfrm>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54511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7267543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1124745"/>
            <a:ext cx="11233151" cy="719988"/>
          </a:xfrm>
        </p:spPr>
        <p:txBody>
          <a:bodyPr/>
          <a:lstStyle/>
          <a:p>
            <a:r>
              <a:rPr lang="fr-FR" dirty="0"/>
              <a:t>Sommaire</a:t>
            </a:r>
          </a:p>
        </p:txBody>
      </p:sp>
    </p:spTree>
    <p:extLst>
      <p:ext uri="{BB962C8B-B14F-4D97-AF65-F5344CB8AC3E}">
        <p14:creationId xmlns:p14="http://schemas.microsoft.com/office/powerpoint/2010/main" val="28136611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856927"/>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1" y="1102423"/>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10672084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879249"/>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1124745"/>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Tree>
    <p:extLst>
      <p:ext uri="{BB962C8B-B14F-4D97-AF65-F5344CB8AC3E}">
        <p14:creationId xmlns:p14="http://schemas.microsoft.com/office/powerpoint/2010/main" val="22029975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856927"/>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1102423"/>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3"/>
            <a:ext cx="7681384" cy="3839633"/>
          </a:xfrm>
        </p:spPr>
        <p:txBody>
          <a:bodyPr/>
          <a:lstStyle/>
          <a:p>
            <a:r>
              <a:rPr lang="fr-FR"/>
              <a:t>Cliquez sur l'icône pour ajouter un graphique</a:t>
            </a:r>
          </a:p>
        </p:txBody>
      </p:sp>
    </p:spTree>
    <p:extLst>
      <p:ext uri="{BB962C8B-B14F-4D97-AF65-F5344CB8AC3E}">
        <p14:creationId xmlns:p14="http://schemas.microsoft.com/office/powerpoint/2010/main" val="32921118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0" y="3140968"/>
            <a:ext cx="11232000" cy="2769600"/>
          </a:xfrm>
        </p:spPr>
        <p:txBody>
          <a:bodyPr/>
          <a:lstStyle>
            <a:lvl1pPr>
              <a:lnSpc>
                <a:spcPct val="90000"/>
              </a:lnSpc>
              <a:spcAft>
                <a:spcPts val="0"/>
              </a:spcAft>
              <a:defRPr sz="4333" b="1" cap="all" baseline="0"/>
            </a:lvl1pPr>
            <a:lvl2pPr marL="122764"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302" y="260648"/>
            <a:ext cx="3088617" cy="1949768"/>
          </a:xfrm>
          <a:prstGeom prst="rect">
            <a:avLst/>
          </a:prstGeom>
        </p:spPr>
      </p:pic>
    </p:spTree>
    <p:extLst>
      <p:ext uri="{BB962C8B-B14F-4D97-AF65-F5344CB8AC3E}">
        <p14:creationId xmlns:p14="http://schemas.microsoft.com/office/powerpoint/2010/main" val="3067649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1316765"/>
            <a:ext cx="12192000" cy="5592512"/>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37149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19/10/2023</a:t>
            </a:fld>
            <a:endParaRPr lang="fr-FR" dirty="0"/>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404" y="1892980"/>
            <a:ext cx="4866401" cy="3072040"/>
          </a:xfrm>
          <a:prstGeom prst="rect">
            <a:avLst/>
          </a:prstGeom>
        </p:spPr>
      </p:pic>
    </p:spTree>
    <p:extLst>
      <p:ext uri="{BB962C8B-B14F-4D97-AF65-F5344CB8AC3E}">
        <p14:creationId xmlns:p14="http://schemas.microsoft.com/office/powerpoint/2010/main" val="5736149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D25C5C13-C24A-4D41-9785-64556C7FC51F}"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B0FC1C-1BC3-41C3-BA54-2C7F527BBC24}" type="slidenum">
              <a:rPr lang="fr-FR" smtClean="0"/>
              <a:t>‹N°›</a:t>
            </a:fld>
            <a:endParaRPr lang="fr-FR"/>
          </a:p>
        </p:txBody>
      </p:sp>
    </p:spTree>
    <p:extLst>
      <p:ext uri="{BB962C8B-B14F-4D97-AF65-F5344CB8AC3E}">
        <p14:creationId xmlns:p14="http://schemas.microsoft.com/office/powerpoint/2010/main" val="5534928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8781110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6F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4" name="Connecteur droit 3"/>
          <p:cNvCxnSpPr/>
          <p:nvPr userDrawn="1"/>
        </p:nvCxnSpPr>
        <p:spPr>
          <a:xfrm>
            <a:off x="0" y="1224000"/>
            <a:ext cx="2688448" cy="0"/>
          </a:xfrm>
          <a:prstGeom prst="line">
            <a:avLst/>
          </a:prstGeom>
          <a:ln w="50800">
            <a:solidFill>
              <a:srgbClr val="E10880"/>
            </a:solidFill>
          </a:ln>
        </p:spPr>
        <p:style>
          <a:lnRef idx="1">
            <a:schemeClr val="accent1"/>
          </a:lnRef>
          <a:fillRef idx="0">
            <a:schemeClr val="accent1"/>
          </a:fillRef>
          <a:effectRef idx="0">
            <a:schemeClr val="accent1"/>
          </a:effectRef>
          <a:fontRef idx="minor">
            <a:schemeClr val="tx1"/>
          </a:fontRef>
        </p:style>
      </p:cxnSp>
      <p:pic>
        <p:nvPicPr>
          <p:cNvPr id="5" name="Picture 2" descr="I:\SDSR\SDSR-DIRPRO\MALADIES RARES\NOUVELLE ARBORESCENCE\Communication\Logo maladie rare générique.jpg"/>
          <p:cNvPicPr>
            <a:picLocks noChangeAspect="1" noChangeArrowheads="1"/>
          </p:cNvPicPr>
          <p:nvPr userDrawn="1"/>
        </p:nvPicPr>
        <p:blipFill>
          <a:blip r:embed="rId2" cstate="print"/>
          <a:srcRect/>
          <a:stretch>
            <a:fillRect/>
          </a:stretch>
        </p:blipFill>
        <p:spPr bwMode="auto">
          <a:xfrm>
            <a:off x="143341" y="83847"/>
            <a:ext cx="1859363" cy="1008112"/>
          </a:xfrm>
          <a:prstGeom prst="rect">
            <a:avLst/>
          </a:prstGeom>
          <a:noFill/>
        </p:spPr>
      </p:pic>
    </p:spTree>
    <p:extLst>
      <p:ext uri="{BB962C8B-B14F-4D97-AF65-F5344CB8AC3E}">
        <p14:creationId xmlns:p14="http://schemas.microsoft.com/office/powerpoint/2010/main" val="1906971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19/10/2023</a:t>
            </a:fld>
            <a:endParaRPr lang="fr-FR" dirty="0"/>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r>
              <a:rPr lang="fr-FR" dirty="0"/>
              <a:t>Direction générale </a:t>
            </a:r>
          </a:p>
          <a:p>
            <a:r>
              <a:rPr lang="fr-FR" dirty="0"/>
              <a:t>de l’offre de soins</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9" name="Image 8">
            <a:extLst>
              <a:ext uri="{FF2B5EF4-FFF2-40B4-BE49-F238E27FC236}">
                <a16:creationId xmlns:a16="http://schemas.microsoft.com/office/drawing/2014/main" id="{007764BE-02C7-D347-925A-71726A94B0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6534" y="611000"/>
            <a:ext cx="5528605" cy="3490075"/>
          </a:xfrm>
          <a:prstGeom prst="rect">
            <a:avLst/>
          </a:prstGeom>
        </p:spPr>
      </p:pic>
    </p:spTree>
    <p:extLst>
      <p:ext uri="{BB962C8B-B14F-4D97-AF65-F5344CB8AC3E}">
        <p14:creationId xmlns:p14="http://schemas.microsoft.com/office/powerpoint/2010/main" val="10435616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664906"/>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5357175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910402"/>
            <a:ext cx="11233151" cy="719988"/>
          </a:xfrm>
        </p:spPr>
        <p:txBody>
          <a:bodyPr/>
          <a:lstStyle/>
          <a:p>
            <a:r>
              <a:rPr lang="fr-FR" dirty="0"/>
              <a:t>Sommaire</a:t>
            </a:r>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1632616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1" y="910402"/>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9773825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
        <p:nvSpPr>
          <p:cNvPr id="10"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1641254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664906"/>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910402"/>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3"/>
            <a:ext cx="7681384" cy="3839633"/>
          </a:xfrm>
        </p:spPr>
        <p:txBody>
          <a:bodyPr/>
          <a:lstStyle/>
          <a:p>
            <a:r>
              <a:rPr lang="fr-FR"/>
              <a:t>Cliquez sur l'icône pour ajouter un graphique</a:t>
            </a:r>
          </a:p>
        </p:txBody>
      </p:sp>
      <p:sp>
        <p:nvSpPr>
          <p:cNvPr id="9"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4125868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0" y="2852936"/>
            <a:ext cx="11232000" cy="3057632"/>
          </a:xfrm>
        </p:spPr>
        <p:txBody>
          <a:bodyPr/>
          <a:lstStyle>
            <a:lvl1pPr>
              <a:lnSpc>
                <a:spcPct val="90000"/>
              </a:lnSpc>
              <a:spcAft>
                <a:spcPts val="0"/>
              </a:spcAft>
              <a:defRPr sz="4333" b="1" cap="all" baseline="0"/>
            </a:lvl1pPr>
            <a:lvl2pPr marL="122764"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9F578734-7B6B-B848-8F7C-20D24745BC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40001" y="164637"/>
            <a:ext cx="2687647" cy="2092672"/>
          </a:xfrm>
          <a:prstGeom prst="rect">
            <a:avLst/>
          </a:prstGeom>
        </p:spPr>
      </p:pic>
      <p:sp>
        <p:nvSpPr>
          <p:cNvPr id="8"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35341473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925277"/>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Tree>
    <p:extLst>
      <p:ext uri="{BB962C8B-B14F-4D97-AF65-F5344CB8AC3E}">
        <p14:creationId xmlns:p14="http://schemas.microsoft.com/office/powerpoint/2010/main" val="8405635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19/10/2023</a:t>
            </a:fld>
            <a:endParaRPr lang="fr-FR" dirty="0"/>
          </a:p>
        </p:txBody>
      </p:sp>
      <p:sp>
        <p:nvSpPr>
          <p:cNvPr id="5" name="Espace réservé du pied de page 4"/>
          <p:cNvSpPr>
            <a:spLocks noGrp="1"/>
          </p:cNvSpPr>
          <p:nvPr>
            <p:ph type="ftr" sz="quarter" idx="11"/>
          </p:nvPr>
        </p:nvSpPr>
        <p:spPr bwMode="gray">
          <a:xfrm>
            <a:off x="960000" y="5829266"/>
            <a:ext cx="4320000" cy="597263"/>
          </a:xfrm>
        </p:spPr>
        <p:txBody>
          <a:bodyPr anchor="ctr" anchorCtr="0"/>
          <a:lstStyle>
            <a:lvl1pPr algn="l">
              <a:defRPr sz="1533"/>
            </a:lvl1pPr>
          </a:lstStyle>
          <a:p>
            <a:r>
              <a:rPr lang="fr-FR" dirty="0"/>
              <a:t>Direction générale </a:t>
            </a:r>
          </a:p>
          <a:p>
            <a:r>
              <a:rPr lang="fr-FR" dirty="0"/>
              <a:t>de l’offre de soins</a:t>
            </a:r>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9" name="Image 8">
            <a:extLst>
              <a:ext uri="{FF2B5EF4-FFF2-40B4-BE49-F238E27FC236}">
                <a16:creationId xmlns:a16="http://schemas.microsoft.com/office/drawing/2014/main" id="{007764BE-02C7-D347-925A-71726A94B0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76534" y="260649"/>
            <a:ext cx="4755369" cy="3702655"/>
          </a:xfrm>
          <a:prstGeom prst="rect">
            <a:avLst/>
          </a:prstGeom>
        </p:spPr>
      </p:pic>
    </p:spTree>
    <p:extLst>
      <p:ext uri="{BB962C8B-B14F-4D97-AF65-F5344CB8AC3E}">
        <p14:creationId xmlns:p14="http://schemas.microsoft.com/office/powerpoint/2010/main" val="12485626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967262-CEC6-4E48-A88C-EF790810AF0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DD88BC0-85D4-A24A-9CAF-FAAB653295AA}"/>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3CBB09E-3C52-4845-9548-97D69D0B6295}"/>
              </a:ext>
            </a:extLst>
          </p:cNvPr>
          <p:cNvSpPr>
            <a:spLocks noGrp="1"/>
          </p:cNvSpPr>
          <p:nvPr>
            <p:ph type="dt" sz="half" idx="10"/>
          </p:nvPr>
        </p:nvSpPr>
        <p:spPr/>
        <p:txBody>
          <a:bodyPr/>
          <a:lstStyle/>
          <a:p>
            <a:fld id="{45998ACA-97A1-E644-8A1C-A43464FC608F}"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DA2A7CE4-2724-2240-AD43-EE9AAE1DD6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FA421B9-31EB-3444-9D78-42476C34F4D5}"/>
              </a:ext>
            </a:extLst>
          </p:cNvPr>
          <p:cNvSpPr>
            <a:spLocks noGrp="1"/>
          </p:cNvSpPr>
          <p:nvPr>
            <p:ph type="sldNum" sz="quarter" idx="12"/>
          </p:nvPr>
        </p:nvSpPr>
        <p:spPr/>
        <p:txBody>
          <a:bodyPr/>
          <a:lstStyle/>
          <a:p>
            <a:fld id="{1E193579-F67C-8B43-AF1E-3151C31FFA09}" type="slidenum">
              <a:rPr lang="fr-FR" smtClean="0"/>
              <a:t>‹N°›</a:t>
            </a:fld>
            <a:endParaRPr lang="fr-FR"/>
          </a:p>
        </p:txBody>
      </p:sp>
    </p:spTree>
    <p:extLst>
      <p:ext uri="{BB962C8B-B14F-4D97-AF65-F5344CB8AC3E}">
        <p14:creationId xmlns:p14="http://schemas.microsoft.com/office/powerpoint/2010/main" val="6753222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431800" y="6396842"/>
            <a:ext cx="1560000" cy="461159"/>
          </a:xfrm>
          <a:prstGeom prst="rect">
            <a:avLst/>
          </a:prstGeom>
        </p:spPr>
        <p:txBody>
          <a:bodyPr vert="horz" lIns="0" tIns="0" rIns="0" bIns="0" rtlCol="0" anchor="ctr" anchorCtr="0">
            <a:noAutofit/>
          </a:bodyPr>
          <a:lstStyle>
            <a:lvl1pPr algn="l">
              <a:defRPr sz="1000" b="1">
                <a:solidFill>
                  <a:schemeClr val="tx1"/>
                </a:solidFill>
              </a:defRPr>
            </a:lvl1pPr>
          </a:lstStyle>
          <a:p>
            <a:fld id="{6A4A60EE-9D13-3442-9796-E718C6343EC1}" type="datetime1">
              <a:rPr lang="fr-FR" cap="all" smtClean="0"/>
              <a:pPr/>
              <a:t>19/10/2023</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431801" y="1856927"/>
            <a:ext cx="11232819" cy="323935"/>
          </a:xfrm>
        </p:spPr>
        <p:txBody>
          <a:bodyPr/>
          <a:lstStyle>
            <a:lvl1pPr marL="12700" indent="1142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a:xfrm>
            <a:off x="431801" y="1124745"/>
            <a:ext cx="11233151" cy="719988"/>
          </a:xfrm>
        </p:spPr>
        <p:txBody>
          <a:bodyPr/>
          <a:lstStyle/>
          <a:p>
            <a:r>
              <a:rPr lang="fr-FR" dirty="0"/>
              <a:t>Titre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431800" y="2276872"/>
            <a:ext cx="11232445"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203913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6F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4" name="Connecteur droit 3"/>
          <p:cNvCxnSpPr/>
          <p:nvPr userDrawn="1"/>
        </p:nvCxnSpPr>
        <p:spPr>
          <a:xfrm>
            <a:off x="0" y="1224000"/>
            <a:ext cx="2688448" cy="0"/>
          </a:xfrm>
          <a:prstGeom prst="line">
            <a:avLst/>
          </a:prstGeom>
          <a:ln w="50800">
            <a:solidFill>
              <a:srgbClr val="E10880"/>
            </a:solidFill>
          </a:ln>
        </p:spPr>
        <p:style>
          <a:lnRef idx="1">
            <a:schemeClr val="accent1"/>
          </a:lnRef>
          <a:fillRef idx="0">
            <a:schemeClr val="accent1"/>
          </a:fillRef>
          <a:effectRef idx="0">
            <a:schemeClr val="accent1"/>
          </a:effectRef>
          <a:fontRef idx="minor">
            <a:schemeClr val="tx1"/>
          </a:fontRef>
        </p:style>
      </p:cxnSp>
      <p:pic>
        <p:nvPicPr>
          <p:cNvPr id="5" name="Picture 2" descr="I:\SDSR\SDSR-DIRPRO\MALADIES RARES\NOUVELLE ARBORESCENCE\Communication\Logo maladie rare générique.jpg"/>
          <p:cNvPicPr>
            <a:picLocks noChangeAspect="1" noChangeArrowheads="1"/>
          </p:cNvPicPr>
          <p:nvPr userDrawn="1"/>
        </p:nvPicPr>
        <p:blipFill>
          <a:blip r:embed="rId2" cstate="print"/>
          <a:srcRect/>
          <a:stretch>
            <a:fillRect/>
          </a:stretch>
        </p:blipFill>
        <p:spPr bwMode="auto">
          <a:xfrm>
            <a:off x="143341" y="83847"/>
            <a:ext cx="1859363" cy="1008112"/>
          </a:xfrm>
          <a:prstGeom prst="rect">
            <a:avLst/>
          </a:prstGeom>
          <a:noFill/>
        </p:spPr>
      </p:pic>
    </p:spTree>
    <p:extLst>
      <p:ext uri="{BB962C8B-B14F-4D97-AF65-F5344CB8AC3E}">
        <p14:creationId xmlns:p14="http://schemas.microsoft.com/office/powerpoint/2010/main" val="39951355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431371" y="2084851"/>
            <a:ext cx="3360000" cy="3840427"/>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084851"/>
            <a:ext cx="3360000" cy="3814349"/>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251C71F6-E0A6-1740-B64F-38F332886BAF}" type="datetime1">
              <a:rPr lang="fr-FR" cap="all" smtClean="0"/>
              <a:pPr/>
              <a:t>19/10/2023</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431801" y="1124745"/>
            <a:ext cx="11233151" cy="719988"/>
          </a:xfrm>
        </p:spPr>
        <p:txBody>
          <a:bodyPr/>
          <a:lstStyle/>
          <a:p>
            <a:r>
              <a:rPr lang="fr-FR" dirty="0"/>
              <a:t>Sommaire</a:t>
            </a:r>
          </a:p>
        </p:txBody>
      </p:sp>
    </p:spTree>
    <p:extLst>
      <p:ext uri="{BB962C8B-B14F-4D97-AF65-F5344CB8AC3E}">
        <p14:creationId xmlns:p14="http://schemas.microsoft.com/office/powerpoint/2010/main" val="31814534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5E6183FC-BA60-7C49-ABF3-B50982741576}" type="datetime1">
              <a:rPr lang="fr-FR" cap="all" smtClean="0"/>
              <a:pPr/>
              <a:t>19/10/2023</a:t>
            </a:fld>
            <a:endParaRPr lang="fr-FR" cap="all" dirty="0"/>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431801" y="1856927"/>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431801" y="1102423"/>
            <a:ext cx="11233151" cy="719988"/>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431371" y="2276872"/>
            <a:ext cx="3408628"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4367808"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4249006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431371"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0597CDB5-73DC-8641-8CC1-FAD9379FD627}"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879249"/>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1124745"/>
            <a:ext cx="11233151" cy="719988"/>
          </a:xfrm>
        </p:spPr>
        <p:txBody>
          <a:bodyPr/>
          <a:lstStyle/>
          <a:p>
            <a:r>
              <a:rPr lang="fr-FR" dirty="0"/>
              <a:t>Titre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4175787" y="2276872"/>
            <a:ext cx="7488832" cy="3840427"/>
          </a:xfrm>
        </p:spPr>
        <p:txBody>
          <a:bodyPr/>
          <a:lstStyle/>
          <a:p>
            <a:r>
              <a:rPr lang="fr-FR"/>
              <a:t>Cliquez sur l'icône pour ajouter une image</a:t>
            </a:r>
          </a:p>
        </p:txBody>
      </p:sp>
    </p:spTree>
    <p:extLst>
      <p:ext uri="{BB962C8B-B14F-4D97-AF65-F5344CB8AC3E}">
        <p14:creationId xmlns:p14="http://schemas.microsoft.com/office/powerpoint/2010/main" val="534015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8304245" y="2276872"/>
            <a:ext cx="3360000" cy="3840427"/>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8E1290DD-BE4D-794B-919C-D565D1B9C67D}" type="datetime1">
              <a:rPr lang="fr-FR" cap="all" smtClean="0"/>
              <a:pPr/>
              <a:t>19/10/2023</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431801" y="1856927"/>
            <a:ext cx="11232819" cy="323935"/>
          </a:xfrm>
        </p:spPr>
        <p:txBody>
          <a:bodyPr/>
          <a:lstStyle>
            <a:lvl1pPr marL="0" indent="126997">
              <a:spcBef>
                <a:spcPts val="533"/>
              </a:spcBef>
              <a:spcAft>
                <a:spcPts val="1067"/>
              </a:spcAft>
              <a:buFont typeface="+mj-lt"/>
              <a:buNone/>
              <a:tabLst/>
              <a:defRPr sz="2000" b="1">
                <a:solidFill>
                  <a:schemeClr val="tx1">
                    <a:lumMod val="50000"/>
                    <a:lumOff val="50000"/>
                  </a:schemeClr>
                </a:solidFill>
              </a:defRPr>
            </a:lvl1pPr>
            <a:lvl2pPr marL="431989" indent="-191995">
              <a:spcBef>
                <a:spcPts val="800"/>
              </a:spcBef>
              <a:spcAft>
                <a:spcPts val="1067"/>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431801" y="1102423"/>
            <a:ext cx="11233151" cy="719988"/>
          </a:xfrm>
        </p:spPr>
        <p:txBody>
          <a:bodyPr/>
          <a:lstStyle/>
          <a:p>
            <a:r>
              <a:rPr lang="fr-FR" dirty="0"/>
              <a:t>Titre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431371" y="2276873"/>
            <a:ext cx="7681384" cy="3839633"/>
          </a:xfrm>
        </p:spPr>
        <p:txBody>
          <a:bodyPr/>
          <a:lstStyle/>
          <a:p>
            <a:r>
              <a:rPr lang="fr-FR"/>
              <a:t>Cliquez sur l'icône pour ajouter un graphique</a:t>
            </a:r>
          </a:p>
        </p:txBody>
      </p:sp>
    </p:spTree>
    <p:extLst>
      <p:ext uri="{BB962C8B-B14F-4D97-AF65-F5344CB8AC3E}">
        <p14:creationId xmlns:p14="http://schemas.microsoft.com/office/powerpoint/2010/main" val="156908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bwMode="gray">
          <a:xfrm>
            <a:off x="431800" y="3140968"/>
            <a:ext cx="11232000" cy="2769600"/>
          </a:xfrm>
        </p:spPr>
        <p:txBody>
          <a:bodyPr/>
          <a:lstStyle>
            <a:lvl1pPr>
              <a:lnSpc>
                <a:spcPct val="90000"/>
              </a:lnSpc>
              <a:spcAft>
                <a:spcPts val="0"/>
              </a:spcAft>
              <a:defRPr sz="4333" b="1" cap="all" baseline="0"/>
            </a:lvl1pPr>
            <a:lvl2pPr marL="122764" indent="0">
              <a:spcBef>
                <a:spcPts val="667"/>
              </a:spcBef>
              <a:spcAft>
                <a:spcPts val="0"/>
              </a:spcAft>
              <a:buNone/>
              <a:tabLst/>
              <a:defRPr sz="2467"/>
            </a:lvl2pPr>
          </a:lstStyle>
          <a:p>
            <a:pPr lvl="0"/>
            <a:r>
              <a:rPr lang="fr-FR" dirty="0"/>
              <a:t>Titre</a:t>
            </a:r>
          </a:p>
          <a:p>
            <a:pPr lvl="1"/>
            <a:r>
              <a:rPr lang="fr-FR" dirty="0"/>
              <a:t>Sous-titre</a:t>
            </a:r>
          </a:p>
        </p:txBody>
      </p:sp>
      <p:cxnSp>
        <p:nvCxnSpPr>
          <p:cNvPr id="12" name="Connecteur droit 11"/>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431801" y="6396842"/>
            <a:ext cx="1613913" cy="461159"/>
          </a:xfrm>
          <a:prstGeom prst="rect">
            <a:avLst/>
          </a:prstGeom>
        </p:spPr>
        <p:txBody>
          <a:bodyPr vert="horz" lIns="0" tIns="0" rIns="0" bIns="0" rtlCol="0" anchor="ctr" anchorCtr="0">
            <a:noAutofit/>
          </a:bodyPr>
          <a:lstStyle>
            <a:lvl1pPr algn="l">
              <a:defRPr sz="1000" b="1">
                <a:solidFill>
                  <a:schemeClr val="tx1"/>
                </a:solidFill>
              </a:defRPr>
            </a:lvl1pPr>
          </a:lstStyle>
          <a:p>
            <a:fld id="{D7698221-35EF-134F-B87A-568DECC70F29}" type="datetime1">
              <a:rPr lang="fr-FR" cap="all" smtClean="0"/>
              <a:pPr/>
              <a:t>19/10/2023</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302" y="260648"/>
            <a:ext cx="3088617" cy="1949768"/>
          </a:xfrm>
          <a:prstGeom prst="rect">
            <a:avLst/>
          </a:prstGeom>
        </p:spPr>
      </p:pic>
    </p:spTree>
    <p:extLst>
      <p:ext uri="{BB962C8B-B14F-4D97-AF65-F5344CB8AC3E}">
        <p14:creationId xmlns:p14="http://schemas.microsoft.com/office/powerpoint/2010/main" val="29028437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1316765"/>
            <a:ext cx="12192000" cy="5592512"/>
          </a:xfr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485713" y="6396842"/>
            <a:ext cx="1560000" cy="461159"/>
          </a:xfrm>
          <a:prstGeom prst="rect">
            <a:avLst/>
          </a:prstGeom>
        </p:spPr>
        <p:txBody>
          <a:bodyPr vert="horz" lIns="0" tIns="0" rIns="0" bIns="0" rtlCol="0" anchor="ctr" anchorCtr="0">
            <a:noAutofit/>
          </a:bodyPr>
          <a:lstStyle>
            <a:lvl1pPr algn="l">
              <a:defRPr sz="1000" b="1">
                <a:solidFill>
                  <a:schemeClr val="bg1"/>
                </a:solidFill>
              </a:defRPr>
            </a:lvl1pPr>
          </a:lstStyle>
          <a:p>
            <a:fld id="{5F7325A3-5315-1B4B-A0D9-112471EB5837}" type="datetime1">
              <a:rPr lang="fr-FR" cap="all" smtClean="0"/>
              <a:pPr/>
              <a:t>19/10/2023</a:t>
            </a:fld>
            <a:endParaRPr lang="fr-FR" cap="all" dirty="0"/>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527987" indent="-527987">
              <a:buFont typeface="+mj-lt"/>
              <a:buAutoNum type="arabicPeriod"/>
              <a:defRPr sz="4333">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bg1"/>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1408554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4EA19884-7A29-DC4E-9311-A62E54788E52}" type="datetime1">
              <a:rPr lang="fr-FR" smtClean="0"/>
              <a:t>19/10/2023</a:t>
            </a:fld>
            <a:endParaRPr lang="fr-FR" dirty="0"/>
          </a:p>
        </p:txBody>
      </p:sp>
      <p:sp>
        <p:nvSpPr>
          <p:cNvPr id="6" name="Espace réservé du numéro de diapositive 5"/>
          <p:cNvSpPr>
            <a:spLocks noGrp="1"/>
          </p:cNvSpPr>
          <p:nvPr>
            <p:ph type="sldNum" sz="quarter" idx="12"/>
          </p:nvPr>
        </p:nvSpPr>
        <p:spPr bwMode="gray">
          <a:xfrm>
            <a:off x="0" y="6618000"/>
            <a:ext cx="240000" cy="240000"/>
          </a:xfr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404" y="1892980"/>
            <a:ext cx="4866401" cy="3072040"/>
          </a:xfrm>
          <a:prstGeom prst="rect">
            <a:avLst/>
          </a:prstGeom>
        </p:spPr>
      </p:pic>
    </p:spTree>
    <p:extLst>
      <p:ext uri="{BB962C8B-B14F-4D97-AF65-F5344CB8AC3E}">
        <p14:creationId xmlns:p14="http://schemas.microsoft.com/office/powerpoint/2010/main" val="28697481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8897964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6F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4" name="Connecteur droit 3"/>
          <p:cNvCxnSpPr/>
          <p:nvPr userDrawn="1"/>
        </p:nvCxnSpPr>
        <p:spPr>
          <a:xfrm>
            <a:off x="0" y="1224000"/>
            <a:ext cx="2688448" cy="0"/>
          </a:xfrm>
          <a:prstGeom prst="line">
            <a:avLst/>
          </a:prstGeom>
          <a:ln w="50800">
            <a:solidFill>
              <a:srgbClr val="E10880"/>
            </a:solidFill>
          </a:ln>
        </p:spPr>
        <p:style>
          <a:lnRef idx="1">
            <a:schemeClr val="accent1"/>
          </a:lnRef>
          <a:fillRef idx="0">
            <a:schemeClr val="accent1"/>
          </a:fillRef>
          <a:effectRef idx="0">
            <a:schemeClr val="accent1"/>
          </a:effectRef>
          <a:fontRef idx="minor">
            <a:schemeClr val="tx1"/>
          </a:fontRef>
        </p:style>
      </p:cxnSp>
      <p:pic>
        <p:nvPicPr>
          <p:cNvPr id="5" name="Picture 2" descr="I:\SDSR\SDSR-DIRPRO\MALADIES RARES\NOUVELLE ARBORESCENCE\Communication\Logo maladie rare générique.jpg"/>
          <p:cNvPicPr>
            <a:picLocks noChangeAspect="1" noChangeArrowheads="1"/>
          </p:cNvPicPr>
          <p:nvPr userDrawn="1"/>
        </p:nvPicPr>
        <p:blipFill>
          <a:blip r:embed="rId2" cstate="print"/>
          <a:srcRect/>
          <a:stretch>
            <a:fillRect/>
          </a:stretch>
        </p:blipFill>
        <p:spPr bwMode="auto">
          <a:xfrm>
            <a:off x="143341" y="83847"/>
            <a:ext cx="1859363" cy="1008112"/>
          </a:xfrm>
          <a:prstGeom prst="rect">
            <a:avLst/>
          </a:prstGeom>
          <a:noFill/>
        </p:spPr>
      </p:pic>
    </p:spTree>
    <p:extLst>
      <p:ext uri="{BB962C8B-B14F-4D97-AF65-F5344CB8AC3E}">
        <p14:creationId xmlns:p14="http://schemas.microsoft.com/office/powerpoint/2010/main" val="17315485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66A9401A-F328-4045-AE14-72845B7F4C5C}" type="datetimeFigureOut">
              <a:rPr lang="fr-FR" smtClean="0"/>
              <a:t>19/10/2023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340521B-15B0-41D9-8AB6-0B43ED8BE943}" type="slidenum">
              <a:rPr lang="fr-FR" smtClean="0"/>
              <a:t>‹N°›</a:t>
            </a:fld>
            <a:endParaRPr lang="fr-FR"/>
          </a:p>
        </p:txBody>
      </p:sp>
    </p:spTree>
    <p:extLst>
      <p:ext uri="{BB962C8B-B14F-4D97-AF65-F5344CB8AC3E}">
        <p14:creationId xmlns:p14="http://schemas.microsoft.com/office/powerpoint/2010/main" val="4060847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3.png"/><Relationship Id="rId5" Type="http://schemas.openxmlformats.org/officeDocument/2006/relationships/slideLayout" Target="../slideLayouts/slideLayout84.xml"/><Relationship Id="rId10" Type="http://schemas.openxmlformats.org/officeDocument/2006/relationships/theme" Target="../theme/theme10.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image" Target="../media/image9.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theme" Target="../theme/theme11.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25.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5" Type="http://schemas.openxmlformats.org/officeDocument/2006/relationships/image" Target="../media/image1.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image" Target="../media/image1.png"/><Relationship Id="rId5" Type="http://schemas.openxmlformats.org/officeDocument/2006/relationships/slideLayout" Target="../slideLayouts/slideLayout130.xml"/><Relationship Id="rId10" Type="http://schemas.openxmlformats.org/officeDocument/2006/relationships/theme" Target="../theme/theme1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image" Target="../media/image15.png"/><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theme" Target="../theme/theme16.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7.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8.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69.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5" Type="http://schemas.openxmlformats.org/officeDocument/2006/relationships/image" Target="../media/image1.pn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5" Type="http://schemas.openxmlformats.org/officeDocument/2006/relationships/slideLayout" Target="../slideLayouts/slideLayout174.xml"/><Relationship Id="rId10" Type="http://schemas.openxmlformats.org/officeDocument/2006/relationships/image" Target="../media/image17.jpeg"/><Relationship Id="rId4" Type="http://schemas.openxmlformats.org/officeDocument/2006/relationships/slideLayout" Target="../slideLayouts/slideLayout173.xml"/><Relationship Id="rId9" Type="http://schemas.openxmlformats.org/officeDocument/2006/relationships/image" Target="../media/image16.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5.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1.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5.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2.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5.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3.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4.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5.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9.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6.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1.png"/><Relationship Id="rId5" Type="http://schemas.openxmlformats.org/officeDocument/2006/relationships/slideLayout" Target="../slideLayouts/slideLayout64.xml"/><Relationship Id="rId10" Type="http://schemas.openxmlformats.org/officeDocument/2006/relationships/theme" Target="../theme/theme8.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9.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1" y="2276873"/>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1" y="910402"/>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433B51AF-3A50-3342-8D79-F2F92F5991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gray">
          <a:xfrm>
            <a:off x="384000" y="68627"/>
            <a:ext cx="1262533" cy="797007"/>
          </a:xfrm>
          <a:prstGeom prst="rect">
            <a:avLst/>
          </a:prstGeom>
        </p:spPr>
      </p:pic>
    </p:spTree>
    <p:extLst>
      <p:ext uri="{BB962C8B-B14F-4D97-AF65-F5344CB8AC3E}">
        <p14:creationId xmlns:p14="http://schemas.microsoft.com/office/powerpoint/2010/main" val="735953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p:txStyles>
    <p:titleStyle>
      <a:lvl1pPr marL="19050" indent="0" algn="l" defTabSz="121917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4" indent="0" algn="l" defTabSz="121917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8" indent="-228594" algn="l" defTabSz="121917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82" indent="-228594" algn="l" defTabSz="121917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76" indent="-228594" algn="l" defTabSz="121917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69" indent="-228594" algn="l" defTabSz="121917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1" y="2276873"/>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1" y="910402"/>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433B51AF-3A50-3342-8D79-F2F92F5991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gray">
          <a:xfrm>
            <a:off x="384000" y="164638"/>
            <a:ext cx="910613" cy="709028"/>
          </a:xfrm>
          <a:prstGeom prst="rect">
            <a:avLst/>
          </a:prstGeom>
        </p:spPr>
      </p:pic>
    </p:spTree>
    <p:extLst>
      <p:ext uri="{BB962C8B-B14F-4D97-AF65-F5344CB8AC3E}">
        <p14:creationId xmlns:p14="http://schemas.microsoft.com/office/powerpoint/2010/main" val="4278667176"/>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Lst>
  <p:hf hdr="0"/>
  <p:txStyles>
    <p:titleStyle>
      <a:lvl1pPr marL="19050" indent="0" algn="l" defTabSz="121917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4" indent="0" algn="l" defTabSz="121917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8" indent="-228594" algn="l" defTabSz="121917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82" indent="-228594" algn="l" defTabSz="121917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76" indent="-228594" algn="l" defTabSz="121917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69" indent="-228594" algn="l" defTabSz="121917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1" y="2276873"/>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1" y="1268853"/>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68622" y="260648"/>
            <a:ext cx="1000877" cy="631829"/>
          </a:xfrm>
          <a:prstGeom prst="rect">
            <a:avLst/>
          </a:prstGeom>
        </p:spPr>
      </p:pic>
    </p:spTree>
    <p:extLst>
      <p:ext uri="{BB962C8B-B14F-4D97-AF65-F5344CB8AC3E}">
        <p14:creationId xmlns:p14="http://schemas.microsoft.com/office/powerpoint/2010/main" val="3589602856"/>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7" r:id="rId9"/>
    <p:sldLayoutId id="2147483918" r:id="rId10"/>
  </p:sldLayoutIdLst>
  <p:hf hdr="0"/>
  <p:txStyles>
    <p:titleStyle>
      <a:lvl1pPr marL="19050" indent="0" algn="l" defTabSz="121917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4" indent="0" algn="l" defTabSz="121917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8" indent="-228594" algn="l" defTabSz="121917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82" indent="-228594" algn="l" defTabSz="121917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76" indent="-228594" algn="l" defTabSz="121917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69" indent="-228594" algn="l" defTabSz="121917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A9401A-F328-4045-AE14-72845B7F4C5C}" type="datetimeFigureOut">
              <a:rPr lang="fr-FR" smtClean="0"/>
              <a:t>19/10/2023</a:t>
            </a:fld>
            <a:endParaRPr lang="fr-FR"/>
          </a:p>
        </p:txBody>
      </p:sp>
      <p:sp>
        <p:nvSpPr>
          <p:cNvPr id="5" name="Espace réservé du pied de page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0521B-15B0-41D9-8AB6-0B43ED8BE943}" type="slidenum">
              <a:rPr lang="fr-FR" smtClean="0"/>
              <a:t>‹N°›</a:t>
            </a:fld>
            <a:endParaRPr lang="fr-FR"/>
          </a:p>
        </p:txBody>
      </p:sp>
    </p:spTree>
    <p:extLst>
      <p:ext uri="{BB962C8B-B14F-4D97-AF65-F5344CB8AC3E}">
        <p14:creationId xmlns:p14="http://schemas.microsoft.com/office/powerpoint/2010/main" val="249121741"/>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3" y="2276876"/>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1"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3" y="910403"/>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3"/>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433B51AF-3A50-3342-8D79-F2F92F59917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gray">
          <a:xfrm>
            <a:off x="384000" y="68630"/>
            <a:ext cx="1262533" cy="797007"/>
          </a:xfrm>
          <a:prstGeom prst="rect">
            <a:avLst/>
          </a:prstGeom>
        </p:spPr>
      </p:pic>
    </p:spTree>
    <p:extLst>
      <p:ext uri="{BB962C8B-B14F-4D97-AF65-F5344CB8AC3E}">
        <p14:creationId xmlns:p14="http://schemas.microsoft.com/office/powerpoint/2010/main" val="321368301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4089" r:id="rId11"/>
  </p:sldLayoutIdLst>
  <p:hf hdr="0"/>
  <p:txStyles>
    <p:titleStyle>
      <a:lvl1pPr marL="19050" indent="0" algn="l" defTabSz="121911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58" indent="0" algn="l" defTabSz="121911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64" indent="-228584" algn="l" defTabSz="121911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48" indent="-228584" algn="l" defTabSz="121911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28" indent="-228584" algn="l" defTabSz="121911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08" indent="-228584" algn="l" defTabSz="121911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54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6880" indent="0" algn="l" defTabSz="121911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6" y="2276878"/>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1"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6" y="910405"/>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6"/>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433B51AF-3A50-3342-8D79-F2F92F5991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gray">
          <a:xfrm>
            <a:off x="384000" y="68633"/>
            <a:ext cx="1262533" cy="797007"/>
          </a:xfrm>
          <a:prstGeom prst="rect">
            <a:avLst/>
          </a:prstGeom>
        </p:spPr>
      </p:pic>
    </p:spTree>
    <p:extLst>
      <p:ext uri="{BB962C8B-B14F-4D97-AF65-F5344CB8AC3E}">
        <p14:creationId xmlns:p14="http://schemas.microsoft.com/office/powerpoint/2010/main" val="350304224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Lst>
  <p:hf hdr="0"/>
  <p:txStyles>
    <p:titleStyle>
      <a:lvl1pPr marL="19050" indent="0" algn="l" defTabSz="1219096"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57" indent="0" algn="l" defTabSz="1219096"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59" indent="-228581" algn="l" defTabSz="1219096"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40" indent="-228581" algn="l" defTabSz="1219096"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16" indent="-228581" algn="l" defTabSz="1219096"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493" indent="-228581" algn="l" defTabSz="1219096"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507" indent="-304772" algn="l" defTabSz="121909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054" indent="-304772" algn="l" defTabSz="121909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6827" indent="0" algn="l" defTabSz="1219096" rtl="0" eaLnBrk="1" latinLnBrk="0" hangingPunct="1">
        <a:spcBef>
          <a:spcPct val="20000"/>
        </a:spcBef>
        <a:buFont typeface="Arial" pitchFamily="34" charset="0"/>
        <a:buNone/>
        <a:defRPr sz="2667" kern="1200">
          <a:solidFill>
            <a:schemeClr val="tx1"/>
          </a:solidFill>
          <a:latin typeface="+mn-lt"/>
          <a:ea typeface="+mn-ea"/>
          <a:cs typeface="+mn-cs"/>
        </a:defRPr>
      </a:lvl8pPr>
      <a:lvl9pPr marL="5181148" indent="-304772" algn="l" defTabSz="121909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096" rtl="0" eaLnBrk="1" latinLnBrk="0" hangingPunct="1">
        <a:defRPr sz="2400" kern="1200">
          <a:solidFill>
            <a:schemeClr val="tx1"/>
          </a:solidFill>
          <a:latin typeface="+mn-lt"/>
          <a:ea typeface="+mn-ea"/>
          <a:cs typeface="+mn-cs"/>
        </a:defRPr>
      </a:lvl1pPr>
      <a:lvl2pPr marL="609547" algn="l" defTabSz="1219096" rtl="0" eaLnBrk="1" latinLnBrk="0" hangingPunct="1">
        <a:defRPr sz="2400" kern="1200">
          <a:solidFill>
            <a:schemeClr val="tx1"/>
          </a:solidFill>
          <a:latin typeface="+mn-lt"/>
          <a:ea typeface="+mn-ea"/>
          <a:cs typeface="+mn-cs"/>
        </a:defRPr>
      </a:lvl2pPr>
      <a:lvl3pPr marL="1219096" algn="l" defTabSz="1219096" rtl="0" eaLnBrk="1" latinLnBrk="0" hangingPunct="1">
        <a:defRPr sz="2400" kern="1200">
          <a:solidFill>
            <a:schemeClr val="tx1"/>
          </a:solidFill>
          <a:latin typeface="+mn-lt"/>
          <a:ea typeface="+mn-ea"/>
          <a:cs typeface="+mn-cs"/>
        </a:defRPr>
      </a:lvl3pPr>
      <a:lvl4pPr marL="1828641" algn="l" defTabSz="1219096" rtl="0" eaLnBrk="1" latinLnBrk="0" hangingPunct="1">
        <a:defRPr sz="2400" kern="1200">
          <a:solidFill>
            <a:schemeClr val="tx1"/>
          </a:solidFill>
          <a:latin typeface="+mn-lt"/>
          <a:ea typeface="+mn-ea"/>
          <a:cs typeface="+mn-cs"/>
        </a:defRPr>
      </a:lvl4pPr>
      <a:lvl5pPr marL="2438188" algn="l" defTabSz="1219096" rtl="0" eaLnBrk="1" latinLnBrk="0" hangingPunct="1">
        <a:defRPr sz="2400" kern="1200">
          <a:solidFill>
            <a:schemeClr val="tx1"/>
          </a:solidFill>
          <a:latin typeface="+mn-lt"/>
          <a:ea typeface="+mn-ea"/>
          <a:cs typeface="+mn-cs"/>
        </a:defRPr>
      </a:lvl5pPr>
      <a:lvl6pPr marL="3047734" algn="l" defTabSz="1219096" rtl="0" eaLnBrk="1" latinLnBrk="0" hangingPunct="1">
        <a:defRPr sz="2400" kern="1200">
          <a:solidFill>
            <a:schemeClr val="tx1"/>
          </a:solidFill>
          <a:latin typeface="+mn-lt"/>
          <a:ea typeface="+mn-ea"/>
          <a:cs typeface="+mn-cs"/>
        </a:defRPr>
      </a:lvl6pPr>
      <a:lvl7pPr marL="3657281" algn="l" defTabSz="1219096" rtl="0" eaLnBrk="1" latinLnBrk="0" hangingPunct="1">
        <a:defRPr sz="2400" kern="1200">
          <a:solidFill>
            <a:schemeClr val="tx1"/>
          </a:solidFill>
          <a:latin typeface="+mn-lt"/>
          <a:ea typeface="+mn-ea"/>
          <a:cs typeface="+mn-cs"/>
        </a:defRPr>
      </a:lvl7pPr>
      <a:lvl8pPr marL="4266827" algn="l" defTabSz="1219096" rtl="0" eaLnBrk="1" latinLnBrk="0" hangingPunct="1">
        <a:defRPr sz="2400" kern="1200">
          <a:solidFill>
            <a:schemeClr val="tx1"/>
          </a:solidFill>
          <a:latin typeface="+mn-lt"/>
          <a:ea typeface="+mn-ea"/>
          <a:cs typeface="+mn-cs"/>
        </a:defRPr>
      </a:lvl8pPr>
      <a:lvl9pPr marL="4876374" algn="l" defTabSz="1219096"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1" y="2276873"/>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1" y="910402"/>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433B51AF-3A50-3342-8D79-F2F92F59917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bwMode="gray">
          <a:xfrm>
            <a:off x="384000" y="68627"/>
            <a:ext cx="1262533" cy="797007"/>
          </a:xfrm>
          <a:prstGeom prst="rect">
            <a:avLst/>
          </a:prstGeom>
        </p:spPr>
      </p:pic>
    </p:spTree>
    <p:extLst>
      <p:ext uri="{BB962C8B-B14F-4D97-AF65-F5344CB8AC3E}">
        <p14:creationId xmlns:p14="http://schemas.microsoft.com/office/powerpoint/2010/main" val="3024929157"/>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Lst>
  <p:hf hdr="0"/>
  <p:txStyles>
    <p:titleStyle>
      <a:lvl1pPr marL="19050" indent="0" algn="l" defTabSz="121917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4" indent="0" algn="l" defTabSz="121917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8" indent="-228594" algn="l" defTabSz="121917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82" indent="-228594" algn="l" defTabSz="121917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76" indent="-228594" algn="l" defTabSz="121917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69" indent="-228594" algn="l" defTabSz="121917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3" y="2276877"/>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1"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1" y="6379200"/>
            <a:ext cx="1123282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3" y="910405"/>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5"/>
            <a:ext cx="2743200" cy="366183"/>
          </a:xfrm>
          <a:prstGeom prst="rect">
            <a:avLst/>
          </a:prstGeom>
        </p:spPr>
        <p:txBody>
          <a:bodyPr vert="horz" lIns="91440" tIns="45720" rIns="91440" bIns="45720" rtlCol="0" anchor="ctr"/>
          <a:lstStyle>
            <a:lvl1pPr algn="l">
              <a:defRPr sz="1001"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433B51AF-3A50-3342-8D79-F2F92F59917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bwMode="gray">
          <a:xfrm>
            <a:off x="384000" y="68628"/>
            <a:ext cx="1262533" cy="797007"/>
          </a:xfrm>
          <a:prstGeom prst="rect">
            <a:avLst/>
          </a:prstGeom>
        </p:spPr>
      </p:pic>
    </p:spTree>
    <p:extLst>
      <p:ext uri="{BB962C8B-B14F-4D97-AF65-F5344CB8AC3E}">
        <p14:creationId xmlns:p14="http://schemas.microsoft.com/office/powerpoint/2010/main" val="202498676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Lst>
  <p:hf hdr="0"/>
  <p:txStyles>
    <p:titleStyle>
      <a:lvl1pPr marL="19050" indent="0" algn="l" defTabSz="1219154"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1" indent="0" algn="l" defTabSz="1219154"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3" indent="-228592" algn="l" defTabSz="1219154"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74" indent="-228592" algn="l" defTabSz="1219154"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66" indent="-228592" algn="l" defTabSz="1219154"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54" indent="-228592" algn="l" defTabSz="1219154"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675" indent="-304788" algn="l" defTabSz="121915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52" indent="-304788" algn="l" defTabSz="121915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40" indent="0" algn="l" defTabSz="1219154"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06" indent="-304788" algn="l" defTabSz="121915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54" rtl="0" eaLnBrk="1" latinLnBrk="0" hangingPunct="1">
        <a:defRPr sz="2400" kern="1200">
          <a:solidFill>
            <a:schemeClr val="tx1"/>
          </a:solidFill>
          <a:latin typeface="+mn-lt"/>
          <a:ea typeface="+mn-ea"/>
          <a:cs typeface="+mn-cs"/>
        </a:defRPr>
      </a:lvl1pPr>
      <a:lvl2pPr marL="609578" algn="l" defTabSz="1219154" rtl="0" eaLnBrk="1" latinLnBrk="0" hangingPunct="1">
        <a:defRPr sz="2400" kern="1200">
          <a:solidFill>
            <a:schemeClr val="tx1"/>
          </a:solidFill>
          <a:latin typeface="+mn-lt"/>
          <a:ea typeface="+mn-ea"/>
          <a:cs typeface="+mn-cs"/>
        </a:defRPr>
      </a:lvl2pPr>
      <a:lvl3pPr marL="1219154" algn="l" defTabSz="1219154" rtl="0" eaLnBrk="1" latinLnBrk="0" hangingPunct="1">
        <a:defRPr sz="2400" kern="1200">
          <a:solidFill>
            <a:schemeClr val="tx1"/>
          </a:solidFill>
          <a:latin typeface="+mn-lt"/>
          <a:ea typeface="+mn-ea"/>
          <a:cs typeface="+mn-cs"/>
        </a:defRPr>
      </a:lvl3pPr>
      <a:lvl4pPr marL="1828732" algn="l" defTabSz="1219154" rtl="0" eaLnBrk="1" latinLnBrk="0" hangingPunct="1">
        <a:defRPr sz="2400" kern="1200">
          <a:solidFill>
            <a:schemeClr val="tx1"/>
          </a:solidFill>
          <a:latin typeface="+mn-lt"/>
          <a:ea typeface="+mn-ea"/>
          <a:cs typeface="+mn-cs"/>
        </a:defRPr>
      </a:lvl4pPr>
      <a:lvl5pPr marL="2438308" algn="l" defTabSz="1219154" rtl="0" eaLnBrk="1" latinLnBrk="0" hangingPunct="1">
        <a:defRPr sz="2400" kern="1200">
          <a:solidFill>
            <a:schemeClr val="tx1"/>
          </a:solidFill>
          <a:latin typeface="+mn-lt"/>
          <a:ea typeface="+mn-ea"/>
          <a:cs typeface="+mn-cs"/>
        </a:defRPr>
      </a:lvl5pPr>
      <a:lvl6pPr marL="3047886" algn="l" defTabSz="1219154" rtl="0" eaLnBrk="1" latinLnBrk="0" hangingPunct="1">
        <a:defRPr sz="2400" kern="1200">
          <a:solidFill>
            <a:schemeClr val="tx1"/>
          </a:solidFill>
          <a:latin typeface="+mn-lt"/>
          <a:ea typeface="+mn-ea"/>
          <a:cs typeface="+mn-cs"/>
        </a:defRPr>
      </a:lvl6pPr>
      <a:lvl7pPr marL="3657462" algn="l" defTabSz="1219154" rtl="0" eaLnBrk="1" latinLnBrk="0" hangingPunct="1">
        <a:defRPr sz="2400" kern="1200">
          <a:solidFill>
            <a:schemeClr val="tx1"/>
          </a:solidFill>
          <a:latin typeface="+mn-lt"/>
          <a:ea typeface="+mn-ea"/>
          <a:cs typeface="+mn-cs"/>
        </a:defRPr>
      </a:lvl7pPr>
      <a:lvl8pPr marL="4267040" algn="l" defTabSz="1219154" rtl="0" eaLnBrk="1" latinLnBrk="0" hangingPunct="1">
        <a:defRPr sz="2400" kern="1200">
          <a:solidFill>
            <a:schemeClr val="tx1"/>
          </a:solidFill>
          <a:latin typeface="+mn-lt"/>
          <a:ea typeface="+mn-ea"/>
          <a:cs typeface="+mn-cs"/>
        </a:defRPr>
      </a:lvl8pPr>
      <a:lvl9pPr marL="4876618" algn="l" defTabSz="1219154"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D79E4CE-E189-6FC6-B53D-CB2A0FC34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8362583-8A8B-CBCD-C3B4-28BB11BAFB7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477FA2C-32C7-870F-1611-B6B99800C33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7FBF3F-3DE0-2F41-8575-B95944D15635}"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D87C7877-A4FF-E817-4A64-DC3E2922D84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63E3074-E9F7-A7BB-07EB-8D6E4122D31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F48FB6-DF69-A849-9BCE-F9EFDD29BAD1}" type="slidenum">
              <a:rPr lang="fr-FR" smtClean="0"/>
              <a:t>‹N°›</a:t>
            </a:fld>
            <a:endParaRPr lang="fr-FR"/>
          </a:p>
        </p:txBody>
      </p:sp>
    </p:spTree>
    <p:extLst>
      <p:ext uri="{BB962C8B-B14F-4D97-AF65-F5344CB8AC3E}">
        <p14:creationId xmlns:p14="http://schemas.microsoft.com/office/powerpoint/2010/main" val="3263070079"/>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2" y="2276874"/>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1"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2" y="910403"/>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2"/>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433B51AF-3A50-3342-8D79-F2F92F59917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gray">
          <a:xfrm>
            <a:off x="384000" y="68628"/>
            <a:ext cx="1262533" cy="797007"/>
          </a:xfrm>
          <a:prstGeom prst="rect">
            <a:avLst/>
          </a:prstGeom>
        </p:spPr>
      </p:pic>
    </p:spTree>
    <p:extLst>
      <p:ext uri="{BB962C8B-B14F-4D97-AF65-F5344CB8AC3E}">
        <p14:creationId xmlns:p14="http://schemas.microsoft.com/office/powerpoint/2010/main" val="2273932802"/>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hf hdr="0"/>
  <p:txStyles>
    <p:titleStyle>
      <a:lvl1pPr marL="19050" indent="0" algn="l" defTabSz="121914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1" indent="0" algn="l" defTabSz="121914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76" indent="-228589" algn="l" defTabSz="121914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65" indent="-228589" algn="l" defTabSz="121914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52" indent="-228589" algn="l" defTabSz="121914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38" indent="-228589" algn="l" defTabSz="121914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6987" indent="0" algn="l" defTabSz="121914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5" y="2276877"/>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1"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5" y="910403"/>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5"/>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433B51AF-3A50-3342-8D79-F2F92F5991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gray">
          <a:xfrm>
            <a:off x="384000" y="68631"/>
            <a:ext cx="1262533" cy="797007"/>
          </a:xfrm>
          <a:prstGeom prst="rect">
            <a:avLst/>
          </a:prstGeom>
        </p:spPr>
      </p:pic>
    </p:spTree>
    <p:extLst>
      <p:ext uri="{BB962C8B-B14F-4D97-AF65-F5344CB8AC3E}">
        <p14:creationId xmlns:p14="http://schemas.microsoft.com/office/powerpoint/2010/main" val="2555349910"/>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Lst>
  <p:hf hdr="0"/>
  <p:txStyles>
    <p:titleStyle>
      <a:lvl1pPr marL="19050" indent="0" algn="l" defTabSz="121908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56" indent="0" algn="l" defTabSz="121908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52" indent="-228578" algn="l" defTabSz="121908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30" indent="-228578" algn="l" defTabSz="121908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04" indent="-228578" algn="l" defTabSz="121908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477" indent="-228578" algn="l" defTabSz="121908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464" indent="-304768" algn="l" defTabSz="121908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005" indent="-304768" algn="l" defTabSz="121908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6773" indent="0" algn="l" defTabSz="121908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082" indent="-304768" algn="l" defTabSz="121908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2" y="2276874"/>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1"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2" y="910403"/>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2"/>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433B51AF-3A50-3342-8D79-F2F92F5991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gray">
          <a:xfrm>
            <a:off x="384000" y="68628"/>
            <a:ext cx="1262533" cy="797007"/>
          </a:xfrm>
          <a:prstGeom prst="rect">
            <a:avLst/>
          </a:prstGeom>
        </p:spPr>
      </p:pic>
    </p:spTree>
    <p:extLst>
      <p:ext uri="{BB962C8B-B14F-4D97-AF65-F5344CB8AC3E}">
        <p14:creationId xmlns:p14="http://schemas.microsoft.com/office/powerpoint/2010/main" val="22070064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hf hdr="0"/>
  <p:txStyles>
    <p:titleStyle>
      <a:lvl1pPr marL="19050" indent="0" algn="l" defTabSz="121914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1" indent="0" algn="l" defTabSz="121914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76" indent="-228589" algn="l" defTabSz="121914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65" indent="-228589" algn="l" defTabSz="121914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52" indent="-228589" algn="l" defTabSz="121914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38" indent="-228589" algn="l" defTabSz="121914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6987" indent="0" algn="l" defTabSz="121914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18469"/>
            <a:ext cx="12192000" cy="6876469"/>
          </a:xfrm>
          <a:prstGeom prst="rect">
            <a:avLst/>
          </a:prstGeom>
          <a:solidFill>
            <a:schemeClr val="bg1"/>
          </a:solidFill>
          <a:ln w="9525"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0" marR="0" indent="0" algn="ctr" defTabSz="1219170" rtl="0" eaLnBrk="1" fontAlgn="base" latinLnBrk="0" hangingPunct="1">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Arial" charset="0"/>
            </a:endParaRPr>
          </a:p>
        </p:txBody>
      </p:sp>
      <p:pic>
        <p:nvPicPr>
          <p:cNvPr id="4" name="Image 3" descr="slide2020.jpg"/>
          <p:cNvPicPr>
            <a:picLocks noChangeAspect="1"/>
          </p:cNvPicPr>
          <p:nvPr userDrawn="1"/>
        </p:nvPicPr>
        <p:blipFill>
          <a:blip r:embed="rId9"/>
          <a:stretch>
            <a:fillRect/>
          </a:stretch>
        </p:blipFill>
        <p:spPr>
          <a:xfrm>
            <a:off x="5189291" y="-18469"/>
            <a:ext cx="7002709" cy="3939024"/>
          </a:xfrm>
          <a:prstGeom prst="rect">
            <a:avLst/>
          </a:prstGeom>
        </p:spPr>
      </p:pic>
      <p:sp>
        <p:nvSpPr>
          <p:cNvPr id="6" name="Rectangle 5"/>
          <p:cNvSpPr/>
          <p:nvPr userDrawn="1"/>
        </p:nvSpPr>
        <p:spPr bwMode="auto">
          <a:xfrm>
            <a:off x="1" y="336000"/>
            <a:ext cx="1871521" cy="211200"/>
          </a:xfrm>
          <a:prstGeom prst="rect">
            <a:avLst/>
          </a:prstGeom>
          <a:solidFill>
            <a:srgbClr val="5D2D5B"/>
          </a:solidFill>
          <a:ln w="9525" cap="flat" cmpd="sng" algn="ctr">
            <a:noFill/>
            <a:prstDash val="solid"/>
            <a:round/>
            <a:headEnd type="none" w="med" len="med"/>
            <a:tailEnd type="none" w="med" len="med"/>
          </a:ln>
          <a:effectLst/>
        </p:spPr>
        <p:txBody>
          <a:bodyPr vert="horz" wrap="none" lIns="0" tIns="240000" rIns="0" bIns="240000" numCol="1" rtlCol="0" anchor="ctr" anchorCtr="0" compatLnSpc="1">
            <a:prstTxWarp prst="textNoShape">
              <a:avLst/>
            </a:prstTxWarp>
          </a:bodyPr>
          <a:lstStyle/>
          <a:p>
            <a:pPr marL="0" marR="0" indent="0" algn="ctr" defTabSz="1219139" rtl="0" eaLnBrk="1" fontAlgn="base" latinLnBrk="0" hangingPunct="1">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Arial" charset="0"/>
            </a:endParaRPr>
          </a:p>
        </p:txBody>
      </p:sp>
      <p:sp>
        <p:nvSpPr>
          <p:cNvPr id="1026" name="Rectangle 2"/>
          <p:cNvSpPr>
            <a:spLocks noGrp="1" noChangeArrowheads="1"/>
          </p:cNvSpPr>
          <p:nvPr>
            <p:ph type="title"/>
          </p:nvPr>
        </p:nvSpPr>
        <p:spPr bwMode="auto">
          <a:xfrm>
            <a:off x="812800" y="1371601"/>
            <a:ext cx="10566400" cy="1096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Modifiez le style du titre</a:t>
            </a:r>
            <a:endParaRPr lang="en-US" dirty="0"/>
          </a:p>
        </p:txBody>
      </p:sp>
      <p:sp>
        <p:nvSpPr>
          <p:cNvPr id="1027" name="Rectangle 3"/>
          <p:cNvSpPr>
            <a:spLocks noGrp="1" noChangeArrowheads="1"/>
          </p:cNvSpPr>
          <p:nvPr>
            <p:ph type="body" idx="1"/>
          </p:nvPr>
        </p:nvSpPr>
        <p:spPr bwMode="auto">
          <a:xfrm>
            <a:off x="812800" y="2514600"/>
            <a:ext cx="10566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Modifier les styles du texte du masque
Deuxième niveau
Troisième niveau
Quatrième niveau
Cinquième niveau</a:t>
            </a:r>
            <a:endParaRPr lang="en-US" dirty="0"/>
          </a:p>
        </p:txBody>
      </p:sp>
      <p:pic>
        <p:nvPicPr>
          <p:cNvPr id="2" name="Imag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3339" y="15919"/>
            <a:ext cx="1083453" cy="575212"/>
          </a:xfrm>
          <a:prstGeom prst="rect">
            <a:avLst/>
          </a:prstGeom>
        </p:spPr>
      </p:pic>
    </p:spTree>
    <p:extLst>
      <p:ext uri="{BB962C8B-B14F-4D97-AF65-F5344CB8AC3E}">
        <p14:creationId xmlns:p14="http://schemas.microsoft.com/office/powerpoint/2010/main" val="1376216654"/>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Lst>
  <p:hf hdr="0"/>
  <p:txStyles>
    <p:titleStyle>
      <a:lvl1pPr algn="l" rtl="0" eaLnBrk="1" fontAlgn="base" hangingPunct="1">
        <a:spcBef>
          <a:spcPct val="0"/>
        </a:spcBef>
        <a:spcAft>
          <a:spcPct val="0"/>
        </a:spcAft>
        <a:defRPr sz="4267">
          <a:solidFill>
            <a:schemeClr val="bg2">
              <a:lumMod val="75000"/>
            </a:schemeClr>
          </a:solidFill>
          <a:latin typeface="Trebuchet MS"/>
          <a:ea typeface="ＭＳ Ｐゴシック" charset="-128"/>
          <a:cs typeface="Trebuchet MS"/>
        </a:defRPr>
      </a:lvl1pPr>
      <a:lvl2pPr algn="l" rtl="0" eaLnBrk="1" fontAlgn="base" hangingPunct="1">
        <a:spcBef>
          <a:spcPct val="0"/>
        </a:spcBef>
        <a:spcAft>
          <a:spcPct val="0"/>
        </a:spcAft>
        <a:defRPr sz="5867">
          <a:solidFill>
            <a:schemeClr val="tx1"/>
          </a:solidFill>
          <a:latin typeface="Trebuchet MS" charset="0"/>
          <a:ea typeface="ＭＳ Ｐゴシック" charset="-128"/>
        </a:defRPr>
      </a:lvl2pPr>
      <a:lvl3pPr algn="l" rtl="0" eaLnBrk="1" fontAlgn="base" hangingPunct="1">
        <a:spcBef>
          <a:spcPct val="0"/>
        </a:spcBef>
        <a:spcAft>
          <a:spcPct val="0"/>
        </a:spcAft>
        <a:defRPr sz="5867">
          <a:solidFill>
            <a:schemeClr val="tx1"/>
          </a:solidFill>
          <a:latin typeface="Trebuchet MS" charset="0"/>
          <a:ea typeface="ＭＳ Ｐゴシック" charset="-128"/>
        </a:defRPr>
      </a:lvl3pPr>
      <a:lvl4pPr algn="l" rtl="0" eaLnBrk="1" fontAlgn="base" hangingPunct="1">
        <a:spcBef>
          <a:spcPct val="0"/>
        </a:spcBef>
        <a:spcAft>
          <a:spcPct val="0"/>
        </a:spcAft>
        <a:defRPr sz="5867">
          <a:solidFill>
            <a:schemeClr val="tx1"/>
          </a:solidFill>
          <a:latin typeface="Trebuchet MS" charset="0"/>
          <a:ea typeface="ＭＳ Ｐゴシック" charset="-128"/>
        </a:defRPr>
      </a:lvl4pPr>
      <a:lvl5pPr algn="l" rtl="0" eaLnBrk="1" fontAlgn="base" hangingPunct="1">
        <a:spcBef>
          <a:spcPct val="0"/>
        </a:spcBef>
        <a:spcAft>
          <a:spcPct val="0"/>
        </a:spcAft>
        <a:defRPr sz="5867">
          <a:solidFill>
            <a:schemeClr val="tx1"/>
          </a:solidFill>
          <a:latin typeface="Trebuchet MS" charset="0"/>
          <a:ea typeface="ＭＳ Ｐゴシック" charset="-128"/>
        </a:defRPr>
      </a:lvl5pPr>
      <a:lvl6pPr marL="609570" algn="l" rtl="0" eaLnBrk="1" fontAlgn="base" hangingPunct="1">
        <a:spcBef>
          <a:spcPct val="0"/>
        </a:spcBef>
        <a:spcAft>
          <a:spcPct val="0"/>
        </a:spcAft>
        <a:defRPr sz="5867">
          <a:solidFill>
            <a:schemeClr val="tx1"/>
          </a:solidFill>
          <a:latin typeface="Microsoft Sans Serif" charset="0"/>
        </a:defRPr>
      </a:lvl6pPr>
      <a:lvl7pPr marL="1219139" algn="l" rtl="0" eaLnBrk="1" fontAlgn="base" hangingPunct="1">
        <a:spcBef>
          <a:spcPct val="0"/>
        </a:spcBef>
        <a:spcAft>
          <a:spcPct val="0"/>
        </a:spcAft>
        <a:defRPr sz="5867">
          <a:solidFill>
            <a:schemeClr val="tx1"/>
          </a:solidFill>
          <a:latin typeface="Microsoft Sans Serif" charset="0"/>
        </a:defRPr>
      </a:lvl7pPr>
      <a:lvl8pPr marL="1828709" algn="l" rtl="0" eaLnBrk="1" fontAlgn="base" hangingPunct="1">
        <a:spcBef>
          <a:spcPct val="0"/>
        </a:spcBef>
        <a:spcAft>
          <a:spcPct val="0"/>
        </a:spcAft>
        <a:defRPr sz="5867">
          <a:solidFill>
            <a:schemeClr val="tx1"/>
          </a:solidFill>
          <a:latin typeface="Microsoft Sans Serif" charset="0"/>
        </a:defRPr>
      </a:lvl8pPr>
      <a:lvl9pPr marL="2438278" algn="l" rtl="0" eaLnBrk="1" fontAlgn="base" hangingPunct="1">
        <a:spcBef>
          <a:spcPct val="0"/>
        </a:spcBef>
        <a:spcAft>
          <a:spcPct val="0"/>
        </a:spcAft>
        <a:defRPr sz="5867">
          <a:solidFill>
            <a:schemeClr val="tx1"/>
          </a:solidFill>
          <a:latin typeface="Microsoft Sans Serif" charset="0"/>
        </a:defRPr>
      </a:lvl9pPr>
    </p:titleStyle>
    <p:bodyStyle>
      <a:lvl1pPr marL="457177" indent="-457177" algn="l" rtl="0" eaLnBrk="1" fontAlgn="base" hangingPunct="1">
        <a:spcBef>
          <a:spcPct val="20000"/>
        </a:spcBef>
        <a:spcAft>
          <a:spcPct val="0"/>
        </a:spcAft>
        <a:buClr>
          <a:srgbClr val="EA641B"/>
        </a:buClr>
        <a:buChar char="•"/>
        <a:defRPr sz="3733">
          <a:solidFill>
            <a:schemeClr val="tx1"/>
          </a:solidFill>
          <a:latin typeface="Verdana"/>
          <a:ea typeface="ＭＳ Ｐゴシック" charset="-128"/>
          <a:cs typeface="Verdana"/>
        </a:defRPr>
      </a:lvl1pPr>
      <a:lvl2pPr marL="990551" indent="-380982" algn="l" rtl="0" eaLnBrk="1" fontAlgn="base" hangingPunct="1">
        <a:spcBef>
          <a:spcPct val="20000"/>
        </a:spcBef>
        <a:spcAft>
          <a:spcPct val="0"/>
        </a:spcAft>
        <a:buClr>
          <a:srgbClr val="9E896D"/>
        </a:buClr>
        <a:buChar char="–"/>
        <a:defRPr sz="3200">
          <a:solidFill>
            <a:schemeClr val="tx1"/>
          </a:solidFill>
          <a:latin typeface="Verdana"/>
          <a:ea typeface="ＭＳ Ｐゴシック" charset="-128"/>
          <a:cs typeface="Verdana"/>
        </a:defRPr>
      </a:lvl2pPr>
      <a:lvl3pPr marL="1523923" indent="-304784" algn="l" rtl="0" eaLnBrk="1" fontAlgn="base" hangingPunct="1">
        <a:spcBef>
          <a:spcPct val="20000"/>
        </a:spcBef>
        <a:spcAft>
          <a:spcPct val="0"/>
        </a:spcAft>
        <a:buClr>
          <a:srgbClr val="9E896D"/>
        </a:buClr>
        <a:buChar char="•"/>
        <a:defRPr sz="2667">
          <a:solidFill>
            <a:schemeClr val="tx1"/>
          </a:solidFill>
          <a:latin typeface="Verdana"/>
          <a:ea typeface="ＭＳ Ｐゴシック" charset="-128"/>
          <a:cs typeface="Verdana"/>
        </a:defRPr>
      </a:lvl3pPr>
      <a:lvl4pPr marL="2133493" indent="-304784" algn="l" rtl="0" eaLnBrk="1" fontAlgn="base" hangingPunct="1">
        <a:spcBef>
          <a:spcPct val="20000"/>
        </a:spcBef>
        <a:spcAft>
          <a:spcPct val="0"/>
        </a:spcAft>
        <a:buChar char="–"/>
        <a:defRPr sz="2400">
          <a:solidFill>
            <a:schemeClr val="tx1"/>
          </a:solidFill>
          <a:latin typeface="Verdana"/>
          <a:ea typeface="ＭＳ Ｐゴシック" charset="-128"/>
          <a:cs typeface="Verdana"/>
        </a:defRPr>
      </a:lvl4pPr>
      <a:lvl5pPr marL="2743063" indent="-304784" algn="l" rtl="0" eaLnBrk="1" fontAlgn="base" hangingPunct="1">
        <a:spcBef>
          <a:spcPct val="20000"/>
        </a:spcBef>
        <a:spcAft>
          <a:spcPct val="0"/>
        </a:spcAft>
        <a:buClr>
          <a:srgbClr val="EA641B"/>
        </a:buClr>
        <a:buChar char="»"/>
        <a:defRPr sz="2133">
          <a:solidFill>
            <a:schemeClr val="tx1"/>
          </a:solidFill>
          <a:latin typeface="Verdana"/>
          <a:ea typeface="ＭＳ Ｐゴシック" charset="-128"/>
          <a:cs typeface="Verdana"/>
        </a:defRPr>
      </a:lvl5pPr>
      <a:lvl6pPr marL="3352632" indent="-304784" algn="l" rtl="0" eaLnBrk="1" fontAlgn="base" hangingPunct="1">
        <a:spcBef>
          <a:spcPct val="20000"/>
        </a:spcBef>
        <a:spcAft>
          <a:spcPct val="0"/>
        </a:spcAft>
        <a:buChar char="»"/>
        <a:defRPr sz="2667">
          <a:solidFill>
            <a:schemeClr val="tx1"/>
          </a:solidFill>
          <a:latin typeface="+mn-lt"/>
          <a:ea typeface="ＭＳ Ｐゴシック" charset="-128"/>
        </a:defRPr>
      </a:lvl6pPr>
      <a:lvl7pPr marL="3962202" indent="-304784" algn="l" rtl="0" eaLnBrk="1" fontAlgn="base" hangingPunct="1">
        <a:spcBef>
          <a:spcPct val="20000"/>
        </a:spcBef>
        <a:spcAft>
          <a:spcPct val="0"/>
        </a:spcAft>
        <a:buChar char="»"/>
        <a:defRPr sz="2667">
          <a:solidFill>
            <a:schemeClr val="tx1"/>
          </a:solidFill>
          <a:latin typeface="+mn-lt"/>
          <a:ea typeface="ＭＳ Ｐゴシック" charset="-128"/>
        </a:defRPr>
      </a:lvl7pPr>
      <a:lvl8pPr marL="4571771" indent="-304784" algn="l" rtl="0" eaLnBrk="1" fontAlgn="base" hangingPunct="1">
        <a:spcBef>
          <a:spcPct val="20000"/>
        </a:spcBef>
        <a:spcAft>
          <a:spcPct val="0"/>
        </a:spcAft>
        <a:buChar char="»"/>
        <a:defRPr sz="2667">
          <a:solidFill>
            <a:schemeClr val="tx1"/>
          </a:solidFill>
          <a:latin typeface="+mn-lt"/>
          <a:ea typeface="ＭＳ Ｐゴシック" charset="-128"/>
        </a:defRPr>
      </a:lvl8pPr>
      <a:lvl9pPr marL="5181341" indent="-304784" algn="l" rtl="0" eaLnBrk="1" fontAlgn="base" hangingPunct="1">
        <a:spcBef>
          <a:spcPct val="20000"/>
        </a:spcBef>
        <a:spcAft>
          <a:spcPct val="0"/>
        </a:spcAft>
        <a:buChar char="»"/>
        <a:defRPr sz="2667">
          <a:solidFill>
            <a:schemeClr val="tx1"/>
          </a:solidFill>
          <a:latin typeface="+mn-lt"/>
          <a:ea typeface="ＭＳ Ｐゴシック" charset="-128"/>
        </a:defRPr>
      </a:lvl9pPr>
    </p:bodyStyle>
    <p:otherStyle>
      <a:defPPr>
        <a:defRPr lang="fr-FR"/>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2" y="2276876"/>
            <a:ext cx="11233151" cy="3936434"/>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2"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1" y="6379200"/>
            <a:ext cx="1123282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2" y="910405"/>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8" y="6378004"/>
            <a:ext cx="2743200" cy="366183"/>
          </a:xfrm>
          <a:prstGeom prst="rect">
            <a:avLst/>
          </a:prstGeom>
        </p:spPr>
        <p:txBody>
          <a:bodyPr vert="horz" lIns="91440" tIns="45720" rIns="91440" bIns="45720" rtlCol="0" anchor="ctr"/>
          <a:lstStyle>
            <a:lvl1pPr algn="l">
              <a:defRPr sz="1002"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433B51AF-3A50-3342-8D79-F2F92F59917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gray">
          <a:xfrm>
            <a:off x="384000" y="68628"/>
            <a:ext cx="1262534" cy="797007"/>
          </a:xfrm>
          <a:prstGeom prst="rect">
            <a:avLst/>
          </a:prstGeom>
        </p:spPr>
      </p:pic>
    </p:spTree>
    <p:extLst>
      <p:ext uri="{BB962C8B-B14F-4D97-AF65-F5344CB8AC3E}">
        <p14:creationId xmlns:p14="http://schemas.microsoft.com/office/powerpoint/2010/main" val="3225390245"/>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hf hdr="0"/>
  <p:txStyles>
    <p:titleStyle>
      <a:lvl1pPr marL="19051" indent="0" algn="l" defTabSz="1219185" rtl="0" eaLnBrk="1" latinLnBrk="0" hangingPunct="1">
        <a:lnSpc>
          <a:spcPct val="90000"/>
        </a:lnSpc>
        <a:spcBef>
          <a:spcPct val="0"/>
        </a:spcBef>
        <a:buNone/>
        <a:tabLst/>
        <a:defRPr sz="3334" b="1" kern="1200">
          <a:solidFill>
            <a:schemeClr val="tx1"/>
          </a:solidFill>
          <a:latin typeface="+mj-lt"/>
          <a:ea typeface="+mj-ea"/>
          <a:cs typeface="+mj-cs"/>
        </a:defRPr>
      </a:lvl1pPr>
    </p:titleStyle>
    <p:bodyStyle>
      <a:lvl1pPr marL="122764" indent="0" algn="l" defTabSz="1219185"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95" indent="-228598" algn="l" defTabSz="1219185"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92" indent="-228598" algn="l" defTabSz="1219185" rtl="0" eaLnBrk="1" latinLnBrk="0" hangingPunct="1">
        <a:lnSpc>
          <a:spcPct val="100000"/>
        </a:lnSpc>
        <a:spcBef>
          <a:spcPts val="134"/>
        </a:spcBef>
        <a:spcAft>
          <a:spcPts val="134"/>
        </a:spcAft>
        <a:buSzPct val="100000"/>
        <a:buFont typeface="Wingdings" pitchFamily="2" charset="2"/>
        <a:buChar char="§"/>
        <a:defRPr sz="1334" kern="1200">
          <a:solidFill>
            <a:schemeClr val="tx1"/>
          </a:solidFill>
          <a:latin typeface="+mn-lt"/>
          <a:ea typeface="+mn-ea"/>
          <a:cs typeface="+mn-cs"/>
        </a:defRPr>
      </a:lvl3pPr>
      <a:lvl4pPr marL="948589" indent="-228598" algn="l" defTabSz="1219185" rtl="0" eaLnBrk="1" latinLnBrk="0" hangingPunct="1">
        <a:lnSpc>
          <a:spcPct val="100000"/>
        </a:lnSpc>
        <a:spcBef>
          <a:spcPts val="134"/>
        </a:spcBef>
        <a:spcAft>
          <a:spcPts val="134"/>
        </a:spcAft>
        <a:buSzPct val="100000"/>
        <a:buFont typeface="Arial" panose="020B0604020202020204" pitchFamily="34" charset="0"/>
        <a:buChar char="•"/>
        <a:defRPr sz="1067" kern="1200">
          <a:solidFill>
            <a:schemeClr val="tx1"/>
          </a:solidFill>
          <a:latin typeface="+mn-lt"/>
          <a:ea typeface="+mn-ea"/>
          <a:cs typeface="+mn-cs"/>
        </a:defRPr>
      </a:lvl4pPr>
      <a:lvl5pPr marL="1236585" indent="-228598" algn="l" defTabSz="1219185" rtl="0" eaLnBrk="1" latinLnBrk="0" hangingPunct="1">
        <a:lnSpc>
          <a:spcPct val="100000"/>
        </a:lnSpc>
        <a:spcBef>
          <a:spcPts val="134"/>
        </a:spcBef>
        <a:spcAft>
          <a:spcPts val="134"/>
        </a:spcAft>
        <a:buSzPct val="100000"/>
        <a:buFont typeface="Wingdings" pitchFamily="2" charset="2"/>
        <a:buChar char="§"/>
        <a:defRPr sz="934" kern="1200">
          <a:solidFill>
            <a:schemeClr val="tx1"/>
          </a:solidFill>
          <a:latin typeface="+mn-lt"/>
          <a:ea typeface="+mn-ea"/>
          <a:cs typeface="+mn-cs"/>
        </a:defRPr>
      </a:lvl5pPr>
      <a:lvl6pPr marL="3352758" indent="-304796" algn="l" defTabSz="1219185"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51" indent="-304796" algn="l" defTabSz="1219185"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147" indent="0" algn="l" defTabSz="1219185" rtl="0" eaLnBrk="1" latinLnBrk="0" hangingPunct="1">
        <a:spcBef>
          <a:spcPct val="20000"/>
        </a:spcBef>
        <a:buFont typeface="Arial" pitchFamily="34" charset="0"/>
        <a:buNone/>
        <a:defRPr sz="2667" kern="1200">
          <a:solidFill>
            <a:schemeClr val="tx1"/>
          </a:solidFill>
          <a:latin typeface="+mn-lt"/>
          <a:ea typeface="+mn-ea"/>
          <a:cs typeface="+mn-cs"/>
        </a:defRPr>
      </a:lvl8pPr>
      <a:lvl9pPr marL="5181536" indent="-304796" algn="l" defTabSz="1219185"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85" rtl="0" eaLnBrk="1" latinLnBrk="0" hangingPunct="1">
        <a:defRPr sz="2400" kern="1200">
          <a:solidFill>
            <a:schemeClr val="tx1"/>
          </a:solidFill>
          <a:latin typeface="+mn-lt"/>
          <a:ea typeface="+mn-ea"/>
          <a:cs typeface="+mn-cs"/>
        </a:defRPr>
      </a:lvl1pPr>
      <a:lvl2pPr marL="609593" algn="l" defTabSz="1219185" rtl="0" eaLnBrk="1" latinLnBrk="0" hangingPunct="1">
        <a:defRPr sz="2400" kern="1200">
          <a:solidFill>
            <a:schemeClr val="tx1"/>
          </a:solidFill>
          <a:latin typeface="+mn-lt"/>
          <a:ea typeface="+mn-ea"/>
          <a:cs typeface="+mn-cs"/>
        </a:defRPr>
      </a:lvl2pPr>
      <a:lvl3pPr marL="1219185" algn="l" defTabSz="1219185" rtl="0" eaLnBrk="1" latinLnBrk="0" hangingPunct="1">
        <a:defRPr sz="2400" kern="1200">
          <a:solidFill>
            <a:schemeClr val="tx1"/>
          </a:solidFill>
          <a:latin typeface="+mn-lt"/>
          <a:ea typeface="+mn-ea"/>
          <a:cs typeface="+mn-cs"/>
        </a:defRPr>
      </a:lvl3pPr>
      <a:lvl4pPr marL="1828778" algn="l" defTabSz="1219185" rtl="0" eaLnBrk="1" latinLnBrk="0" hangingPunct="1">
        <a:defRPr sz="2400" kern="1200">
          <a:solidFill>
            <a:schemeClr val="tx1"/>
          </a:solidFill>
          <a:latin typeface="+mn-lt"/>
          <a:ea typeface="+mn-ea"/>
          <a:cs typeface="+mn-cs"/>
        </a:defRPr>
      </a:lvl4pPr>
      <a:lvl5pPr marL="2438369" algn="l" defTabSz="1219185" rtl="0" eaLnBrk="1" latinLnBrk="0" hangingPunct="1">
        <a:defRPr sz="2400" kern="1200">
          <a:solidFill>
            <a:schemeClr val="tx1"/>
          </a:solidFill>
          <a:latin typeface="+mn-lt"/>
          <a:ea typeface="+mn-ea"/>
          <a:cs typeface="+mn-cs"/>
        </a:defRPr>
      </a:lvl5pPr>
      <a:lvl6pPr marL="3047962" algn="l" defTabSz="1219185" rtl="0" eaLnBrk="1" latinLnBrk="0" hangingPunct="1">
        <a:defRPr sz="2400" kern="1200">
          <a:solidFill>
            <a:schemeClr val="tx1"/>
          </a:solidFill>
          <a:latin typeface="+mn-lt"/>
          <a:ea typeface="+mn-ea"/>
          <a:cs typeface="+mn-cs"/>
        </a:defRPr>
      </a:lvl6pPr>
      <a:lvl7pPr marL="3657554" algn="l" defTabSz="1219185" rtl="0" eaLnBrk="1" latinLnBrk="0" hangingPunct="1">
        <a:defRPr sz="2400" kern="1200">
          <a:solidFill>
            <a:schemeClr val="tx1"/>
          </a:solidFill>
          <a:latin typeface="+mn-lt"/>
          <a:ea typeface="+mn-ea"/>
          <a:cs typeface="+mn-cs"/>
        </a:defRPr>
      </a:lvl7pPr>
      <a:lvl8pPr marL="4267147" algn="l" defTabSz="1219185" rtl="0" eaLnBrk="1" latinLnBrk="0" hangingPunct="1">
        <a:defRPr sz="2400" kern="1200">
          <a:solidFill>
            <a:schemeClr val="tx1"/>
          </a:solidFill>
          <a:latin typeface="+mn-lt"/>
          <a:ea typeface="+mn-ea"/>
          <a:cs typeface="+mn-cs"/>
        </a:defRPr>
      </a:lvl8pPr>
      <a:lvl9pPr marL="4876740" algn="l" defTabSz="12191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01AC54-2367-4041-9F9E-F6A2AC4A61FB}" type="datetimeFigureOut">
              <a:rPr lang="fr-FR" smtClean="0"/>
              <a:t>19/10/2023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4F4107-3691-4097-A455-9A9642BFCE22}" type="slidenum">
              <a:rPr lang="fr-FR" smtClean="0"/>
              <a:t>‹N°›</a:t>
            </a:fld>
            <a:endParaRPr lang="fr-FR"/>
          </a:p>
        </p:txBody>
      </p:sp>
      <p:pic>
        <p:nvPicPr>
          <p:cNvPr id="7" name="Image 6">
            <a:extLst>
              <a:ext uri="{FF2B5EF4-FFF2-40B4-BE49-F238E27FC236}">
                <a16:creationId xmlns:a16="http://schemas.microsoft.com/office/drawing/2014/main" id="{433B51AF-3A50-3342-8D79-F2F92F59917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gray">
          <a:xfrm>
            <a:off x="384000" y="68628"/>
            <a:ext cx="1262534" cy="797007"/>
          </a:xfrm>
          <a:prstGeom prst="rect">
            <a:avLst/>
          </a:prstGeom>
        </p:spPr>
      </p:pic>
    </p:spTree>
    <p:extLst>
      <p:ext uri="{BB962C8B-B14F-4D97-AF65-F5344CB8AC3E}">
        <p14:creationId xmlns:p14="http://schemas.microsoft.com/office/powerpoint/2010/main" val="3745952632"/>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2" y="2276876"/>
            <a:ext cx="11233151" cy="3936434"/>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2"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2"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1" y="6379200"/>
            <a:ext cx="1123282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2" y="910405"/>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8" y="6378004"/>
            <a:ext cx="2743200" cy="366183"/>
          </a:xfrm>
          <a:prstGeom prst="rect">
            <a:avLst/>
          </a:prstGeom>
        </p:spPr>
        <p:txBody>
          <a:bodyPr vert="horz" lIns="91440" tIns="45720" rIns="91440" bIns="45720" rtlCol="0" anchor="ctr"/>
          <a:lstStyle>
            <a:lvl1pPr algn="l">
              <a:defRPr sz="1002"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433B51AF-3A50-3342-8D79-F2F92F59917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gray">
          <a:xfrm>
            <a:off x="384000" y="68628"/>
            <a:ext cx="1262534" cy="797007"/>
          </a:xfrm>
          <a:prstGeom prst="rect">
            <a:avLst/>
          </a:prstGeom>
        </p:spPr>
      </p:pic>
    </p:spTree>
    <p:extLst>
      <p:ext uri="{BB962C8B-B14F-4D97-AF65-F5344CB8AC3E}">
        <p14:creationId xmlns:p14="http://schemas.microsoft.com/office/powerpoint/2010/main" val="1710587928"/>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hf hdr="0"/>
  <p:txStyles>
    <p:titleStyle>
      <a:lvl1pPr marL="19051" indent="0" algn="l" defTabSz="1219185" rtl="0" eaLnBrk="1" latinLnBrk="0" hangingPunct="1">
        <a:lnSpc>
          <a:spcPct val="90000"/>
        </a:lnSpc>
        <a:spcBef>
          <a:spcPct val="0"/>
        </a:spcBef>
        <a:buNone/>
        <a:tabLst/>
        <a:defRPr sz="3334" b="1" kern="1200">
          <a:solidFill>
            <a:schemeClr val="tx1"/>
          </a:solidFill>
          <a:latin typeface="+mj-lt"/>
          <a:ea typeface="+mj-ea"/>
          <a:cs typeface="+mj-cs"/>
        </a:defRPr>
      </a:lvl1pPr>
    </p:titleStyle>
    <p:bodyStyle>
      <a:lvl1pPr marL="122764" indent="0" algn="l" defTabSz="1219185"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95" indent="-228598" algn="l" defTabSz="1219185"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92" indent="-228598" algn="l" defTabSz="1219185" rtl="0" eaLnBrk="1" latinLnBrk="0" hangingPunct="1">
        <a:lnSpc>
          <a:spcPct val="100000"/>
        </a:lnSpc>
        <a:spcBef>
          <a:spcPts val="134"/>
        </a:spcBef>
        <a:spcAft>
          <a:spcPts val="134"/>
        </a:spcAft>
        <a:buSzPct val="100000"/>
        <a:buFont typeface="Wingdings" pitchFamily="2" charset="2"/>
        <a:buChar char="§"/>
        <a:defRPr sz="1334" kern="1200">
          <a:solidFill>
            <a:schemeClr val="tx1"/>
          </a:solidFill>
          <a:latin typeface="+mn-lt"/>
          <a:ea typeface="+mn-ea"/>
          <a:cs typeface="+mn-cs"/>
        </a:defRPr>
      </a:lvl3pPr>
      <a:lvl4pPr marL="948589" indent="-228598" algn="l" defTabSz="1219185" rtl="0" eaLnBrk="1" latinLnBrk="0" hangingPunct="1">
        <a:lnSpc>
          <a:spcPct val="100000"/>
        </a:lnSpc>
        <a:spcBef>
          <a:spcPts val="134"/>
        </a:spcBef>
        <a:spcAft>
          <a:spcPts val="134"/>
        </a:spcAft>
        <a:buSzPct val="100000"/>
        <a:buFont typeface="Arial" panose="020B0604020202020204" pitchFamily="34" charset="0"/>
        <a:buChar char="•"/>
        <a:defRPr sz="1067" kern="1200">
          <a:solidFill>
            <a:schemeClr val="tx1"/>
          </a:solidFill>
          <a:latin typeface="+mn-lt"/>
          <a:ea typeface="+mn-ea"/>
          <a:cs typeface="+mn-cs"/>
        </a:defRPr>
      </a:lvl4pPr>
      <a:lvl5pPr marL="1236585" indent="-228598" algn="l" defTabSz="1219185" rtl="0" eaLnBrk="1" latinLnBrk="0" hangingPunct="1">
        <a:lnSpc>
          <a:spcPct val="100000"/>
        </a:lnSpc>
        <a:spcBef>
          <a:spcPts val="134"/>
        </a:spcBef>
        <a:spcAft>
          <a:spcPts val="134"/>
        </a:spcAft>
        <a:buSzPct val="100000"/>
        <a:buFont typeface="Wingdings" pitchFamily="2" charset="2"/>
        <a:buChar char="§"/>
        <a:defRPr sz="934" kern="1200">
          <a:solidFill>
            <a:schemeClr val="tx1"/>
          </a:solidFill>
          <a:latin typeface="+mn-lt"/>
          <a:ea typeface="+mn-ea"/>
          <a:cs typeface="+mn-cs"/>
        </a:defRPr>
      </a:lvl5pPr>
      <a:lvl6pPr marL="3352758" indent="-304796" algn="l" defTabSz="1219185"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51" indent="-304796" algn="l" defTabSz="1219185"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147" indent="0" algn="l" defTabSz="1219185" rtl="0" eaLnBrk="1" latinLnBrk="0" hangingPunct="1">
        <a:spcBef>
          <a:spcPct val="20000"/>
        </a:spcBef>
        <a:buFont typeface="Arial" pitchFamily="34" charset="0"/>
        <a:buNone/>
        <a:defRPr sz="2667" kern="1200">
          <a:solidFill>
            <a:schemeClr val="tx1"/>
          </a:solidFill>
          <a:latin typeface="+mn-lt"/>
          <a:ea typeface="+mn-ea"/>
          <a:cs typeface="+mn-cs"/>
        </a:defRPr>
      </a:lvl8pPr>
      <a:lvl9pPr marL="5181536" indent="-304796" algn="l" defTabSz="1219185"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85" rtl="0" eaLnBrk="1" latinLnBrk="0" hangingPunct="1">
        <a:defRPr sz="2400" kern="1200">
          <a:solidFill>
            <a:schemeClr val="tx1"/>
          </a:solidFill>
          <a:latin typeface="+mn-lt"/>
          <a:ea typeface="+mn-ea"/>
          <a:cs typeface="+mn-cs"/>
        </a:defRPr>
      </a:lvl1pPr>
      <a:lvl2pPr marL="609593" algn="l" defTabSz="1219185" rtl="0" eaLnBrk="1" latinLnBrk="0" hangingPunct="1">
        <a:defRPr sz="2400" kern="1200">
          <a:solidFill>
            <a:schemeClr val="tx1"/>
          </a:solidFill>
          <a:latin typeface="+mn-lt"/>
          <a:ea typeface="+mn-ea"/>
          <a:cs typeface="+mn-cs"/>
        </a:defRPr>
      </a:lvl2pPr>
      <a:lvl3pPr marL="1219185" algn="l" defTabSz="1219185" rtl="0" eaLnBrk="1" latinLnBrk="0" hangingPunct="1">
        <a:defRPr sz="2400" kern="1200">
          <a:solidFill>
            <a:schemeClr val="tx1"/>
          </a:solidFill>
          <a:latin typeface="+mn-lt"/>
          <a:ea typeface="+mn-ea"/>
          <a:cs typeface="+mn-cs"/>
        </a:defRPr>
      </a:lvl3pPr>
      <a:lvl4pPr marL="1828778" algn="l" defTabSz="1219185" rtl="0" eaLnBrk="1" latinLnBrk="0" hangingPunct="1">
        <a:defRPr sz="2400" kern="1200">
          <a:solidFill>
            <a:schemeClr val="tx1"/>
          </a:solidFill>
          <a:latin typeface="+mn-lt"/>
          <a:ea typeface="+mn-ea"/>
          <a:cs typeface="+mn-cs"/>
        </a:defRPr>
      </a:lvl4pPr>
      <a:lvl5pPr marL="2438369" algn="l" defTabSz="1219185" rtl="0" eaLnBrk="1" latinLnBrk="0" hangingPunct="1">
        <a:defRPr sz="2400" kern="1200">
          <a:solidFill>
            <a:schemeClr val="tx1"/>
          </a:solidFill>
          <a:latin typeface="+mn-lt"/>
          <a:ea typeface="+mn-ea"/>
          <a:cs typeface="+mn-cs"/>
        </a:defRPr>
      </a:lvl5pPr>
      <a:lvl6pPr marL="3047962" algn="l" defTabSz="1219185" rtl="0" eaLnBrk="1" latinLnBrk="0" hangingPunct="1">
        <a:defRPr sz="2400" kern="1200">
          <a:solidFill>
            <a:schemeClr val="tx1"/>
          </a:solidFill>
          <a:latin typeface="+mn-lt"/>
          <a:ea typeface="+mn-ea"/>
          <a:cs typeface="+mn-cs"/>
        </a:defRPr>
      </a:lvl6pPr>
      <a:lvl7pPr marL="3657554" algn="l" defTabSz="1219185" rtl="0" eaLnBrk="1" latinLnBrk="0" hangingPunct="1">
        <a:defRPr sz="2400" kern="1200">
          <a:solidFill>
            <a:schemeClr val="tx1"/>
          </a:solidFill>
          <a:latin typeface="+mn-lt"/>
          <a:ea typeface="+mn-ea"/>
          <a:cs typeface="+mn-cs"/>
        </a:defRPr>
      </a:lvl7pPr>
      <a:lvl8pPr marL="4267147" algn="l" defTabSz="1219185" rtl="0" eaLnBrk="1" latinLnBrk="0" hangingPunct="1">
        <a:defRPr sz="2400" kern="1200">
          <a:solidFill>
            <a:schemeClr val="tx1"/>
          </a:solidFill>
          <a:latin typeface="+mn-lt"/>
          <a:ea typeface="+mn-ea"/>
          <a:cs typeface="+mn-cs"/>
        </a:defRPr>
      </a:lvl8pPr>
      <a:lvl9pPr marL="4876740" algn="l" defTabSz="12191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2" y="2276876"/>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1"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1" y="6379200"/>
            <a:ext cx="1123282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2" y="910405"/>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3"/>
            <a:ext cx="2743200" cy="366183"/>
          </a:xfrm>
          <a:prstGeom prst="rect">
            <a:avLst/>
          </a:prstGeom>
        </p:spPr>
        <p:txBody>
          <a:bodyPr vert="horz" lIns="91440" tIns="45720" rIns="91440" bIns="45720" rtlCol="0" anchor="ctr"/>
          <a:lstStyle>
            <a:lvl1pPr algn="l">
              <a:defRPr sz="1001"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433B51AF-3A50-3342-8D79-F2F92F59917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gray">
          <a:xfrm>
            <a:off x="384000" y="68627"/>
            <a:ext cx="1262533" cy="797007"/>
          </a:xfrm>
          <a:prstGeom prst="rect">
            <a:avLst/>
          </a:prstGeom>
        </p:spPr>
      </p:pic>
    </p:spTree>
    <p:extLst>
      <p:ext uri="{BB962C8B-B14F-4D97-AF65-F5344CB8AC3E}">
        <p14:creationId xmlns:p14="http://schemas.microsoft.com/office/powerpoint/2010/main" val="820980790"/>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hf hdr="0"/>
  <p:txStyles>
    <p:titleStyle>
      <a:lvl1pPr marL="19050" indent="0" algn="l" defTabSz="1219139"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0" indent="0" algn="l" defTabSz="1219139"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78" indent="-228589" algn="l" defTabSz="1219139"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65" indent="-228589" algn="l" defTabSz="1219139"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54" indent="-228589" algn="l" defTabSz="1219139"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38" indent="-228589" algn="l" defTabSz="1219139"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63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6987" indent="0" algn="l" defTabSz="1219139" rtl="0" eaLnBrk="1" latinLnBrk="0" hangingPunct="1">
        <a:spcBef>
          <a:spcPct val="20000"/>
        </a:spcBef>
        <a:buFont typeface="Arial" pitchFamily="34" charset="0"/>
        <a:buNone/>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5" y="2276877"/>
            <a:ext cx="11233151" cy="3936434"/>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4"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2"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5" y="910404"/>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8" y="6378005"/>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433B51AF-3A50-3342-8D79-F2F92F599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gray">
          <a:xfrm>
            <a:off x="384000" y="68632"/>
            <a:ext cx="1262534" cy="797007"/>
          </a:xfrm>
          <a:prstGeom prst="rect">
            <a:avLst/>
          </a:prstGeom>
        </p:spPr>
      </p:pic>
    </p:spTree>
    <p:extLst>
      <p:ext uri="{BB962C8B-B14F-4D97-AF65-F5344CB8AC3E}">
        <p14:creationId xmlns:p14="http://schemas.microsoft.com/office/powerpoint/2010/main" val="3452871092"/>
      </p:ext>
    </p:extLst>
  </p:cSld>
  <p:clrMap bg1="lt1" tx1="dk1" bg2="lt2" tx2="dk2" accent1="accent1" accent2="accent2" accent3="accent3" accent4="accent4" accent5="accent5" accent6="accent6" hlink="hlink" folHlink="folHlink"/>
  <p:sldLayoutIdLst>
    <p:sldLayoutId id="2147484091" r:id="rId1"/>
    <p:sldLayoutId id="2147484092" r:id="rId2"/>
  </p:sldLayoutIdLst>
  <p:hf hdr="0"/>
  <p:txStyles>
    <p:titleStyle>
      <a:lvl1pPr marL="19051" indent="0" algn="l" defTabSz="1219126" rtl="0" eaLnBrk="1" latinLnBrk="0" hangingPunct="1">
        <a:lnSpc>
          <a:spcPct val="90000"/>
        </a:lnSpc>
        <a:spcBef>
          <a:spcPct val="0"/>
        </a:spcBef>
        <a:buNone/>
        <a:tabLst/>
        <a:defRPr sz="3334" b="1" kern="1200">
          <a:solidFill>
            <a:schemeClr val="tx1"/>
          </a:solidFill>
          <a:latin typeface="+mj-lt"/>
          <a:ea typeface="+mj-ea"/>
          <a:cs typeface="+mj-cs"/>
        </a:defRPr>
      </a:lvl1pPr>
    </p:titleStyle>
    <p:bodyStyle>
      <a:lvl1pPr marL="122760" indent="0" algn="l" defTabSz="1219126"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70" indent="-228587" algn="l" defTabSz="1219126"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57" indent="-228587" algn="l" defTabSz="1219126" rtl="0" eaLnBrk="1" latinLnBrk="0" hangingPunct="1">
        <a:lnSpc>
          <a:spcPct val="100000"/>
        </a:lnSpc>
        <a:spcBef>
          <a:spcPts val="134"/>
        </a:spcBef>
        <a:spcAft>
          <a:spcPts val="134"/>
        </a:spcAft>
        <a:buSzPct val="100000"/>
        <a:buFont typeface="Wingdings" pitchFamily="2" charset="2"/>
        <a:buChar char="§"/>
        <a:defRPr sz="1334" kern="1200">
          <a:solidFill>
            <a:schemeClr val="tx1"/>
          </a:solidFill>
          <a:latin typeface="+mn-lt"/>
          <a:ea typeface="+mn-ea"/>
          <a:cs typeface="+mn-cs"/>
        </a:defRPr>
      </a:lvl3pPr>
      <a:lvl4pPr marL="948540" indent="-228587" algn="l" defTabSz="1219126" rtl="0" eaLnBrk="1" latinLnBrk="0" hangingPunct="1">
        <a:lnSpc>
          <a:spcPct val="100000"/>
        </a:lnSpc>
        <a:spcBef>
          <a:spcPts val="134"/>
        </a:spcBef>
        <a:spcAft>
          <a:spcPts val="134"/>
        </a:spcAft>
        <a:buSzPct val="100000"/>
        <a:buFont typeface="Arial" panose="020B0604020202020204" pitchFamily="34" charset="0"/>
        <a:buChar char="•"/>
        <a:defRPr sz="1067" kern="1200">
          <a:solidFill>
            <a:schemeClr val="tx1"/>
          </a:solidFill>
          <a:latin typeface="+mn-lt"/>
          <a:ea typeface="+mn-ea"/>
          <a:cs typeface="+mn-cs"/>
        </a:defRPr>
      </a:lvl4pPr>
      <a:lvl5pPr marL="1236524" indent="-228587" algn="l" defTabSz="1219126" rtl="0" eaLnBrk="1" latinLnBrk="0" hangingPunct="1">
        <a:lnSpc>
          <a:spcPct val="100000"/>
        </a:lnSpc>
        <a:spcBef>
          <a:spcPts val="134"/>
        </a:spcBef>
        <a:spcAft>
          <a:spcPts val="134"/>
        </a:spcAft>
        <a:buSzPct val="100000"/>
        <a:buFont typeface="Wingdings" pitchFamily="2" charset="2"/>
        <a:buChar char="§"/>
        <a:defRPr sz="934" kern="1200">
          <a:solidFill>
            <a:schemeClr val="tx1"/>
          </a:solidFill>
          <a:latin typeface="+mn-lt"/>
          <a:ea typeface="+mn-ea"/>
          <a:cs typeface="+mn-cs"/>
        </a:defRPr>
      </a:lvl5pPr>
      <a:lvl6pPr marL="3352590" indent="-304780" algn="l" defTabSz="121912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154" indent="-304780" algn="l" defTabSz="121912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6934" indent="0" algn="l" defTabSz="1219126" rtl="0" eaLnBrk="1" latinLnBrk="0" hangingPunct="1">
        <a:spcBef>
          <a:spcPct val="20000"/>
        </a:spcBef>
        <a:buFont typeface="Arial" pitchFamily="34" charset="0"/>
        <a:buNone/>
        <a:defRPr sz="2667" kern="1200">
          <a:solidFill>
            <a:schemeClr val="tx1"/>
          </a:solidFill>
          <a:latin typeface="+mn-lt"/>
          <a:ea typeface="+mn-ea"/>
          <a:cs typeface="+mn-cs"/>
        </a:defRPr>
      </a:lvl8pPr>
      <a:lvl9pPr marL="5181277" indent="-304780" algn="l" defTabSz="121912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26" rtl="0" eaLnBrk="1" latinLnBrk="0" hangingPunct="1">
        <a:defRPr sz="2400" kern="1200">
          <a:solidFill>
            <a:schemeClr val="tx1"/>
          </a:solidFill>
          <a:latin typeface="+mn-lt"/>
          <a:ea typeface="+mn-ea"/>
          <a:cs typeface="+mn-cs"/>
        </a:defRPr>
      </a:lvl1pPr>
      <a:lvl2pPr marL="609563" algn="l" defTabSz="1219126" rtl="0" eaLnBrk="1" latinLnBrk="0" hangingPunct="1">
        <a:defRPr sz="2400" kern="1200">
          <a:solidFill>
            <a:schemeClr val="tx1"/>
          </a:solidFill>
          <a:latin typeface="+mn-lt"/>
          <a:ea typeface="+mn-ea"/>
          <a:cs typeface="+mn-cs"/>
        </a:defRPr>
      </a:lvl2pPr>
      <a:lvl3pPr marL="1219126" algn="l" defTabSz="1219126" rtl="0" eaLnBrk="1" latinLnBrk="0" hangingPunct="1">
        <a:defRPr sz="2400" kern="1200">
          <a:solidFill>
            <a:schemeClr val="tx1"/>
          </a:solidFill>
          <a:latin typeface="+mn-lt"/>
          <a:ea typeface="+mn-ea"/>
          <a:cs typeface="+mn-cs"/>
        </a:defRPr>
      </a:lvl3pPr>
      <a:lvl4pPr marL="1828687" algn="l" defTabSz="1219126" rtl="0" eaLnBrk="1" latinLnBrk="0" hangingPunct="1">
        <a:defRPr sz="2400" kern="1200">
          <a:solidFill>
            <a:schemeClr val="tx1"/>
          </a:solidFill>
          <a:latin typeface="+mn-lt"/>
          <a:ea typeface="+mn-ea"/>
          <a:cs typeface="+mn-cs"/>
        </a:defRPr>
      </a:lvl4pPr>
      <a:lvl5pPr marL="2438249" algn="l" defTabSz="1219126" rtl="0" eaLnBrk="1" latinLnBrk="0" hangingPunct="1">
        <a:defRPr sz="2400" kern="1200">
          <a:solidFill>
            <a:schemeClr val="tx1"/>
          </a:solidFill>
          <a:latin typeface="+mn-lt"/>
          <a:ea typeface="+mn-ea"/>
          <a:cs typeface="+mn-cs"/>
        </a:defRPr>
      </a:lvl5pPr>
      <a:lvl6pPr marL="3047810" algn="l" defTabSz="1219126" rtl="0" eaLnBrk="1" latinLnBrk="0" hangingPunct="1">
        <a:defRPr sz="2400" kern="1200">
          <a:solidFill>
            <a:schemeClr val="tx1"/>
          </a:solidFill>
          <a:latin typeface="+mn-lt"/>
          <a:ea typeface="+mn-ea"/>
          <a:cs typeface="+mn-cs"/>
        </a:defRPr>
      </a:lvl6pPr>
      <a:lvl7pPr marL="3657373" algn="l" defTabSz="1219126" rtl="0" eaLnBrk="1" latinLnBrk="0" hangingPunct="1">
        <a:defRPr sz="2400" kern="1200">
          <a:solidFill>
            <a:schemeClr val="tx1"/>
          </a:solidFill>
          <a:latin typeface="+mn-lt"/>
          <a:ea typeface="+mn-ea"/>
          <a:cs typeface="+mn-cs"/>
        </a:defRPr>
      </a:lvl7pPr>
      <a:lvl8pPr marL="4266934" algn="l" defTabSz="1219126" rtl="0" eaLnBrk="1" latinLnBrk="0" hangingPunct="1">
        <a:defRPr sz="2400" kern="1200">
          <a:solidFill>
            <a:schemeClr val="tx1"/>
          </a:solidFill>
          <a:latin typeface="+mn-lt"/>
          <a:ea typeface="+mn-ea"/>
          <a:cs typeface="+mn-cs"/>
        </a:defRPr>
      </a:lvl8pPr>
      <a:lvl9pPr marL="4876496" algn="l" defTabSz="1219126"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2" y="2276874"/>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1"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2" y="910403"/>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2"/>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433B51AF-3A50-3342-8D79-F2F92F5991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gray">
          <a:xfrm>
            <a:off x="384000" y="68628"/>
            <a:ext cx="1262533" cy="797007"/>
          </a:xfrm>
          <a:prstGeom prst="rect">
            <a:avLst/>
          </a:prstGeom>
        </p:spPr>
      </p:pic>
    </p:spTree>
    <p:extLst>
      <p:ext uri="{BB962C8B-B14F-4D97-AF65-F5344CB8AC3E}">
        <p14:creationId xmlns:p14="http://schemas.microsoft.com/office/powerpoint/2010/main" val="95231506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4093" r:id="rId10"/>
  </p:sldLayoutIdLst>
  <p:hf hdr="0"/>
  <p:txStyles>
    <p:titleStyle>
      <a:lvl1pPr marL="19050" indent="0" algn="l" defTabSz="121914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1" indent="0" algn="l" defTabSz="121914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76" indent="-228589" algn="l" defTabSz="121914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65" indent="-228589" algn="l" defTabSz="121914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52" indent="-228589" algn="l" defTabSz="121914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38" indent="-228589" algn="l" defTabSz="121914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6987" indent="0" algn="l" defTabSz="121914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2" y="2276876"/>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1"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1" y="6379200"/>
            <a:ext cx="1123282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2" y="910405"/>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3"/>
            <a:ext cx="2743200" cy="366183"/>
          </a:xfrm>
          <a:prstGeom prst="rect">
            <a:avLst/>
          </a:prstGeom>
        </p:spPr>
        <p:txBody>
          <a:bodyPr vert="horz" lIns="91440" tIns="45720" rIns="91440" bIns="45720" rtlCol="0" anchor="ctr"/>
          <a:lstStyle>
            <a:lvl1pPr algn="l">
              <a:defRPr sz="1001"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433B51AF-3A50-3342-8D79-F2F92F59917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bwMode="gray">
          <a:xfrm>
            <a:off x="384000" y="68627"/>
            <a:ext cx="1262533" cy="797007"/>
          </a:xfrm>
          <a:prstGeom prst="rect">
            <a:avLst/>
          </a:prstGeom>
        </p:spPr>
      </p:pic>
    </p:spTree>
    <p:extLst>
      <p:ext uri="{BB962C8B-B14F-4D97-AF65-F5344CB8AC3E}">
        <p14:creationId xmlns:p14="http://schemas.microsoft.com/office/powerpoint/2010/main" val="109562754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6" r:id="rId9"/>
    <p:sldLayoutId id="2147483757" r:id="rId10"/>
  </p:sldLayoutIdLst>
  <p:hf hdr="0"/>
  <p:txStyles>
    <p:titleStyle>
      <a:lvl1pPr marL="19050" indent="0" algn="l" defTabSz="1219139"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0" indent="0" algn="l" defTabSz="1219139"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78" indent="-228589" algn="l" defTabSz="1219139"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65" indent="-228589" algn="l" defTabSz="1219139"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54" indent="-228589" algn="l" defTabSz="1219139"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38" indent="-228589" algn="l" defTabSz="1219139"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63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6987" indent="0" algn="l" defTabSz="1219139" rtl="0" eaLnBrk="1" latinLnBrk="0" hangingPunct="1">
        <a:spcBef>
          <a:spcPct val="20000"/>
        </a:spcBef>
        <a:buFont typeface="Arial" pitchFamily="34" charset="0"/>
        <a:buNone/>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1" y="2276873"/>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1" y="910402"/>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433B51AF-3A50-3342-8D79-F2F92F5991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gray">
          <a:xfrm>
            <a:off x="384000" y="68627"/>
            <a:ext cx="1262533" cy="797007"/>
          </a:xfrm>
          <a:prstGeom prst="rect">
            <a:avLst/>
          </a:prstGeom>
        </p:spPr>
      </p:pic>
    </p:spTree>
    <p:extLst>
      <p:ext uri="{BB962C8B-B14F-4D97-AF65-F5344CB8AC3E}">
        <p14:creationId xmlns:p14="http://schemas.microsoft.com/office/powerpoint/2010/main" val="383578905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Lst>
  <p:hf hdr="0"/>
  <p:txStyles>
    <p:titleStyle>
      <a:lvl1pPr marL="19050" indent="0" algn="l" defTabSz="121917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4" indent="0" algn="l" defTabSz="121917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8" indent="-228594" algn="l" defTabSz="121917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82" indent="-228594" algn="l" defTabSz="121917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76" indent="-228594" algn="l" defTabSz="121917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69" indent="-228594" algn="l" defTabSz="121917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1" y="2276873"/>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1" y="1268853"/>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68622" y="260648"/>
            <a:ext cx="1000877" cy="631829"/>
          </a:xfrm>
          <a:prstGeom prst="rect">
            <a:avLst/>
          </a:prstGeom>
        </p:spPr>
      </p:pic>
    </p:spTree>
    <p:extLst>
      <p:ext uri="{BB962C8B-B14F-4D97-AF65-F5344CB8AC3E}">
        <p14:creationId xmlns:p14="http://schemas.microsoft.com/office/powerpoint/2010/main" val="118612482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8" r:id="rId10"/>
  </p:sldLayoutIdLst>
  <p:hf hdr="0"/>
  <p:txStyles>
    <p:titleStyle>
      <a:lvl1pPr marL="19050" indent="0" algn="l" defTabSz="121917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4" indent="0" algn="l" defTabSz="121917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8" indent="-228594" algn="l" defTabSz="121917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82" indent="-228594" algn="l" defTabSz="121917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76" indent="-228594" algn="l" defTabSz="121917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69" indent="-228594" algn="l" defTabSz="121917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5" y="2276877"/>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3" y="260648"/>
            <a:ext cx="7839908" cy="480000"/>
          </a:xfrm>
          <a:prstGeom prst="rect">
            <a:avLst/>
          </a:prstGeom>
        </p:spPr>
        <p:txBody>
          <a:bodyPr vert="horz" lIns="0" tIns="0" rIns="0" bIns="0" rtlCol="0" anchor="ctr" anchorCtr="0">
            <a:noAutofit/>
          </a:bodyPr>
          <a:lstStyle>
            <a:lvl1pPr algn="r">
              <a:defRPr sz="1000" b="1">
                <a:solidFill>
                  <a:schemeClr val="tx1"/>
                </a:solidFill>
              </a:defRPr>
            </a:lvl1pPr>
          </a:lstStyle>
          <a:p>
            <a:r>
              <a:rPr lang="fr-FR" dirty="0"/>
              <a:t>Direction générale de l’offre de soins</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1"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5" y="910403"/>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5"/>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433B51AF-3A50-3342-8D79-F2F92F5991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84000" y="68631"/>
            <a:ext cx="1262533" cy="797007"/>
          </a:xfrm>
          <a:prstGeom prst="rect">
            <a:avLst/>
          </a:prstGeom>
        </p:spPr>
      </p:pic>
    </p:spTree>
    <p:extLst>
      <p:ext uri="{BB962C8B-B14F-4D97-AF65-F5344CB8AC3E}">
        <p14:creationId xmlns:p14="http://schemas.microsoft.com/office/powerpoint/2010/main" val="3737553906"/>
      </p:ext>
    </p:extLst>
  </p:cSld>
  <p:clrMap bg1="lt1" tx1="dk1" bg2="lt2" tx2="dk2" accent1="accent1" accent2="accent2" accent3="accent3" accent4="accent4" accent5="accent5" accent6="accent6" hlink="hlink" folHlink="folHlink"/>
  <p:sldLayoutIdLst>
    <p:sldLayoutId id="2147483810" r:id="rId1"/>
  </p:sldLayoutIdLst>
  <p:hf hdr="0"/>
  <p:txStyles>
    <p:titleStyle>
      <a:lvl1pPr marL="19050" indent="0" algn="l" defTabSz="121908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56" indent="0" algn="l" defTabSz="121908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52" indent="-228578" algn="l" defTabSz="121908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30" indent="-228578" algn="l" defTabSz="121908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04" indent="-228578" algn="l" defTabSz="121908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477" indent="-228578" algn="l" defTabSz="121908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464" indent="-304768" algn="l" defTabSz="121908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005" indent="-304768" algn="l" defTabSz="121908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6773" indent="0" algn="l" defTabSz="121908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082" indent="-304768" algn="l" defTabSz="121908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2" y="2276876"/>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3825045" y="260648"/>
            <a:ext cx="7839908" cy="480000"/>
          </a:xfrm>
          <a:prstGeom prst="rect">
            <a:avLst/>
          </a:prstGeom>
        </p:spPr>
        <p:txBody>
          <a:bodyPr vert="horz" lIns="0" tIns="0" rIns="0" bIns="0" rtlCol="0" anchor="ctr" anchorCtr="0">
            <a:noAutofit/>
          </a:bodyPr>
          <a:lstStyle>
            <a:lvl1pPr algn="r">
              <a:defRPr sz="1001"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1"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1" y="6379200"/>
            <a:ext cx="1123282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2" y="910405"/>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3"/>
            <a:ext cx="2743200" cy="366183"/>
          </a:xfrm>
          <a:prstGeom prst="rect">
            <a:avLst/>
          </a:prstGeom>
        </p:spPr>
        <p:txBody>
          <a:bodyPr vert="horz" lIns="91440" tIns="45720" rIns="91440" bIns="45720" rtlCol="0" anchor="ctr"/>
          <a:lstStyle>
            <a:lvl1pPr algn="l">
              <a:defRPr sz="1001"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433B51AF-3A50-3342-8D79-F2F92F59917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bwMode="gray">
          <a:xfrm>
            <a:off x="384000" y="68627"/>
            <a:ext cx="1262533" cy="797007"/>
          </a:xfrm>
          <a:prstGeom prst="rect">
            <a:avLst/>
          </a:prstGeom>
        </p:spPr>
      </p:pic>
    </p:spTree>
    <p:extLst>
      <p:ext uri="{BB962C8B-B14F-4D97-AF65-F5344CB8AC3E}">
        <p14:creationId xmlns:p14="http://schemas.microsoft.com/office/powerpoint/2010/main" val="148695940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hf hdr="0"/>
  <p:txStyles>
    <p:titleStyle>
      <a:lvl1pPr marL="19050" indent="0" algn="l" defTabSz="1219139"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0" indent="0" algn="l" defTabSz="1219139"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78" indent="-228589" algn="l" defTabSz="1219139"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65" indent="-228589" algn="l" defTabSz="1219139"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54" indent="-228589" algn="l" defTabSz="1219139"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38" indent="-228589" algn="l" defTabSz="1219139"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63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6987" indent="0" algn="l" defTabSz="1219139" rtl="0" eaLnBrk="1" latinLnBrk="0" hangingPunct="1">
        <a:spcBef>
          <a:spcPct val="20000"/>
        </a:spcBef>
        <a:buFont typeface="Arial" pitchFamily="34" charset="0"/>
        <a:buNone/>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431801" y="2276873"/>
            <a:ext cx="11233151" cy="3936433"/>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6" name="Espace réservé du numéro de diapositive 5"/>
          <p:cNvSpPr>
            <a:spLocks noGrp="1"/>
          </p:cNvSpPr>
          <p:nvPr>
            <p:ph type="sldNum" sz="quarter" idx="4"/>
          </p:nvPr>
        </p:nvSpPr>
        <p:spPr bwMode="gray">
          <a:xfrm>
            <a:off x="9864951" y="6378000"/>
            <a:ext cx="1800000" cy="480000"/>
          </a:xfrm>
          <a:prstGeom prst="rect">
            <a:avLst/>
          </a:prstGeom>
        </p:spPr>
        <p:txBody>
          <a:bodyPr vert="horz" lIns="0" tIns="0" rIns="0" bIns="0" rtlCol="0" anchor="ctr" anchorCtr="0">
            <a:noAutofit/>
          </a:bodyPr>
          <a:lstStyle>
            <a:lvl1pPr algn="r">
              <a:defRPr sz="100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431800" y="6379200"/>
            <a:ext cx="11232819"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431801" y="1268853"/>
            <a:ext cx="11233151" cy="719988"/>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420937" y="6378001"/>
            <a:ext cx="2743200" cy="366183"/>
          </a:xfrm>
          <a:prstGeom prst="rect">
            <a:avLst/>
          </a:prstGeom>
        </p:spPr>
        <p:txBody>
          <a:bodyPr vert="horz" lIns="91440" tIns="45720" rIns="91440" bIns="45720" rtlCol="0" anchor="ctr"/>
          <a:lstStyle>
            <a:lvl1pPr algn="l">
              <a:defRPr sz="1000" b="1">
                <a:solidFill>
                  <a:schemeClr val="tx1"/>
                </a:solidFill>
              </a:defRPr>
            </a:lvl1pPr>
          </a:lstStyle>
          <a:p>
            <a:fld id="{B858D49A-5A7A-574D-A0ED-52B5C1EFA876}" type="datetime1">
              <a:rPr lang="fr-FR" cap="all" smtClean="0"/>
              <a:pPr/>
              <a:t>19/10/2023</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8622" y="260648"/>
            <a:ext cx="1000877" cy="631829"/>
          </a:xfrm>
          <a:prstGeom prst="rect">
            <a:avLst/>
          </a:prstGeom>
        </p:spPr>
      </p:pic>
    </p:spTree>
    <p:extLst>
      <p:ext uri="{BB962C8B-B14F-4D97-AF65-F5344CB8AC3E}">
        <p14:creationId xmlns:p14="http://schemas.microsoft.com/office/powerpoint/2010/main" val="4287761801"/>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hdr="0"/>
  <p:txStyles>
    <p:titleStyle>
      <a:lvl1pPr marL="19050" indent="0" algn="l" defTabSz="1219170" rtl="0" eaLnBrk="1" latinLnBrk="0" hangingPunct="1">
        <a:lnSpc>
          <a:spcPct val="90000"/>
        </a:lnSpc>
        <a:spcBef>
          <a:spcPct val="0"/>
        </a:spcBef>
        <a:buNone/>
        <a:tabLst/>
        <a:defRPr sz="3333" b="1" kern="1200">
          <a:solidFill>
            <a:schemeClr val="tx1"/>
          </a:solidFill>
          <a:latin typeface="+mj-lt"/>
          <a:ea typeface="+mj-ea"/>
          <a:cs typeface="+mj-cs"/>
        </a:defRPr>
      </a:lvl1pPr>
    </p:titleStyle>
    <p:bodyStyle>
      <a:lvl1pPr marL="122764" indent="0" algn="l" defTabSz="1219170" rtl="0" eaLnBrk="1" latinLnBrk="0" hangingPunct="1">
        <a:lnSpc>
          <a:spcPct val="100000"/>
        </a:lnSpc>
        <a:spcBef>
          <a:spcPts val="0"/>
        </a:spcBef>
        <a:spcAft>
          <a:spcPts val="667"/>
        </a:spcAft>
        <a:buFont typeface="Arial" pitchFamily="34" charset="0"/>
        <a:buNone/>
        <a:tabLst/>
        <a:defRPr sz="1867" b="0" kern="1200">
          <a:solidFill>
            <a:schemeClr val="tx1"/>
          </a:solidFill>
          <a:latin typeface="+mn-lt"/>
          <a:ea typeface="+mn-ea"/>
          <a:cs typeface="+mn-cs"/>
        </a:defRPr>
      </a:lvl1pPr>
      <a:lvl2pPr marL="468588" indent="-228594" algn="l" defTabSz="1219170" rtl="0" eaLnBrk="1" latinLnBrk="0" hangingPunct="1">
        <a:lnSpc>
          <a:spcPct val="100000"/>
        </a:lnSpc>
        <a:spcBef>
          <a:spcPts val="800"/>
        </a:spcBef>
        <a:spcAft>
          <a:spcPts val="800"/>
        </a:spcAft>
        <a:buSzPct val="100000"/>
        <a:buFont typeface="Arial" panose="020B0604020202020204" pitchFamily="34" charset="0"/>
        <a:buChar char="•"/>
        <a:defRPr sz="1600" kern="1200">
          <a:solidFill>
            <a:schemeClr val="tx1"/>
          </a:solidFill>
          <a:latin typeface="+mn-lt"/>
          <a:ea typeface="+mn-ea"/>
          <a:cs typeface="+mn-cs"/>
        </a:defRPr>
      </a:lvl2pPr>
      <a:lvl3pPr marL="708582" indent="-228594" algn="l" defTabSz="1219170" rtl="0" eaLnBrk="1" latinLnBrk="0" hangingPunct="1">
        <a:lnSpc>
          <a:spcPct val="100000"/>
        </a:lnSpc>
        <a:spcBef>
          <a:spcPts val="133"/>
        </a:spcBef>
        <a:spcAft>
          <a:spcPts val="133"/>
        </a:spcAft>
        <a:buSzPct val="100000"/>
        <a:buFont typeface="Wingdings" pitchFamily="2" charset="2"/>
        <a:buChar char="§"/>
        <a:defRPr sz="1333" kern="1200">
          <a:solidFill>
            <a:schemeClr val="tx1"/>
          </a:solidFill>
          <a:latin typeface="+mn-lt"/>
          <a:ea typeface="+mn-ea"/>
          <a:cs typeface="+mn-cs"/>
        </a:defRPr>
      </a:lvl3pPr>
      <a:lvl4pPr marL="948576" indent="-228594" algn="l" defTabSz="1219170" rtl="0" eaLnBrk="1" latinLnBrk="0" hangingPunct="1">
        <a:lnSpc>
          <a:spcPct val="100000"/>
        </a:lnSpc>
        <a:spcBef>
          <a:spcPts val="133"/>
        </a:spcBef>
        <a:spcAft>
          <a:spcPts val="133"/>
        </a:spcAft>
        <a:buSzPct val="100000"/>
        <a:buFont typeface="Arial" panose="020B0604020202020204" pitchFamily="34" charset="0"/>
        <a:buChar char="•"/>
        <a:defRPr sz="1067" kern="1200">
          <a:solidFill>
            <a:schemeClr val="tx1"/>
          </a:solidFill>
          <a:latin typeface="+mn-lt"/>
          <a:ea typeface="+mn-ea"/>
          <a:cs typeface="+mn-cs"/>
        </a:defRPr>
      </a:lvl4pPr>
      <a:lvl5pPr marL="1236569" indent="-228594" algn="l" defTabSz="1219170" rtl="0" eaLnBrk="1" latinLnBrk="0" hangingPunct="1">
        <a:lnSpc>
          <a:spcPct val="100000"/>
        </a:lnSpc>
        <a:spcBef>
          <a:spcPts val="133"/>
        </a:spcBef>
        <a:spcAft>
          <a:spcPts val="133"/>
        </a:spcAft>
        <a:buSzPct val="100000"/>
        <a:buFont typeface="Wingdings" pitchFamily="2" charset="2"/>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92.emf"/><Relationship Id="rId7" Type="http://schemas.openxmlformats.org/officeDocument/2006/relationships/image" Target="../media/image61.png"/><Relationship Id="rId2" Type="http://schemas.openxmlformats.org/officeDocument/2006/relationships/image" Target="../media/image91.emf"/><Relationship Id="rId1" Type="http://schemas.openxmlformats.org/officeDocument/2006/relationships/slideLayout" Target="../slideLayouts/slideLayout105.xml"/><Relationship Id="rId6" Type="http://schemas.openxmlformats.org/officeDocument/2006/relationships/image" Target="../media/image60.png"/><Relationship Id="rId5" Type="http://schemas.openxmlformats.org/officeDocument/2006/relationships/image" Target="../media/image45.jpeg"/><Relationship Id="rId4" Type="http://schemas.openxmlformats.org/officeDocument/2006/relationships/image" Target="../media/image93.png"/><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14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xml"/><Relationship Id="rId1" Type="http://schemas.openxmlformats.org/officeDocument/2006/relationships/slideLayout" Target="../slideLayouts/slideLayout20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7.png"/><Relationship Id="rId1" Type="http://schemas.openxmlformats.org/officeDocument/2006/relationships/slideLayout" Target="../slideLayouts/slideLayout110.xml"/><Relationship Id="rId4" Type="http://schemas.openxmlformats.org/officeDocument/2006/relationships/image" Target="../media/image99.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05.png"/><Relationship Id="rId18" Type="http://schemas.openxmlformats.org/officeDocument/2006/relationships/image" Target="../media/image109.png"/><Relationship Id="rId3" Type="http://schemas.openxmlformats.org/officeDocument/2006/relationships/image" Target="../media/image101.jpeg"/><Relationship Id="rId7" Type="http://schemas.openxmlformats.org/officeDocument/2006/relationships/diagramColors" Target="../diagrams/colors1.xml"/><Relationship Id="rId12" Type="http://schemas.openxmlformats.org/officeDocument/2006/relationships/image" Target="../media/image24.png"/><Relationship Id="rId17" Type="http://schemas.openxmlformats.org/officeDocument/2006/relationships/image" Target="../media/image97.png"/><Relationship Id="rId2" Type="http://schemas.openxmlformats.org/officeDocument/2006/relationships/image" Target="../media/image100.jpeg"/><Relationship Id="rId16" Type="http://schemas.openxmlformats.org/officeDocument/2006/relationships/image" Target="../media/image108.png"/><Relationship Id="rId1" Type="http://schemas.openxmlformats.org/officeDocument/2006/relationships/slideLayout" Target="../slideLayouts/slideLayout121.xml"/><Relationship Id="rId6" Type="http://schemas.openxmlformats.org/officeDocument/2006/relationships/diagramQuickStyle" Target="../diagrams/quickStyle1.xml"/><Relationship Id="rId11" Type="http://schemas.openxmlformats.org/officeDocument/2006/relationships/image" Target="../media/image104.png"/><Relationship Id="rId5" Type="http://schemas.openxmlformats.org/officeDocument/2006/relationships/diagramLayout" Target="../diagrams/layout1.xml"/><Relationship Id="rId15" Type="http://schemas.openxmlformats.org/officeDocument/2006/relationships/image" Target="../media/image107.png"/><Relationship Id="rId10" Type="http://schemas.openxmlformats.org/officeDocument/2006/relationships/image" Target="../media/image103.png"/><Relationship Id="rId4" Type="http://schemas.openxmlformats.org/officeDocument/2006/relationships/diagramData" Target="../diagrams/data1.xml"/><Relationship Id="rId9" Type="http://schemas.openxmlformats.org/officeDocument/2006/relationships/image" Target="../media/image102.png"/><Relationship Id="rId14" Type="http://schemas.openxmlformats.org/officeDocument/2006/relationships/image" Target="../media/image106.png"/></Relationships>
</file>

<file path=ppt/slides/_rels/slide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0.jpeg"/><Relationship Id="rId1" Type="http://schemas.openxmlformats.org/officeDocument/2006/relationships/slideLayout" Target="../slideLayouts/slideLayout123.xml"/><Relationship Id="rId4" Type="http://schemas.openxmlformats.org/officeDocument/2006/relationships/image" Target="../media/image109.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45.xml"/><Relationship Id="rId5" Type="http://schemas.openxmlformats.org/officeDocument/2006/relationships/image" Target="../media/image97.png"/><Relationship Id="rId4" Type="http://schemas.openxmlformats.org/officeDocument/2006/relationships/image" Target="../media/image111.png"/></Relationships>
</file>

<file path=ppt/slides/_rels/slide1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diagramLayout" Target="../diagrams/layout3.xml"/><Relationship Id="rId7" Type="http://schemas.openxmlformats.org/officeDocument/2006/relationships/image" Target="../media/image112.png"/><Relationship Id="rId2" Type="http://schemas.openxmlformats.org/officeDocument/2006/relationships/diagramData" Target="../diagrams/data3.xml"/><Relationship Id="rId1" Type="http://schemas.openxmlformats.org/officeDocument/2006/relationships/slideLayout" Target="../slideLayouts/slideLayout166.xml"/><Relationship Id="rId6" Type="http://schemas.microsoft.com/office/2007/relationships/diagramDrawing" Target="../diagrams/drawing3.xml"/><Relationship Id="rId11" Type="http://schemas.openxmlformats.org/officeDocument/2006/relationships/image" Target="../media/image97.png"/><Relationship Id="rId5" Type="http://schemas.openxmlformats.org/officeDocument/2006/relationships/diagramColors" Target="../diagrams/colors3.xml"/><Relationship Id="rId10" Type="http://schemas.openxmlformats.org/officeDocument/2006/relationships/image" Target="../media/image103.png"/><Relationship Id="rId4" Type="http://schemas.openxmlformats.org/officeDocument/2006/relationships/diagramQuickStyle" Target="../diagrams/quickStyle3.xml"/><Relationship Id="rId9" Type="http://schemas.openxmlformats.org/officeDocument/2006/relationships/image" Target="../media/image102.png"/></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9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13.xml"/><Relationship Id="rId5" Type="http://schemas.openxmlformats.org/officeDocument/2006/relationships/image" Target="../media/image115.jpeg"/><Relationship Id="rId4" Type="http://schemas.openxmlformats.org/officeDocument/2006/relationships/image" Target="../media/image114.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13.xml"/><Relationship Id="rId5" Type="http://schemas.openxmlformats.org/officeDocument/2006/relationships/image" Target="../media/image115.jpeg"/><Relationship Id="rId4" Type="http://schemas.openxmlformats.org/officeDocument/2006/relationships/image" Target="../media/image114.png"/></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8.jpe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1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2.xml"/></Relationships>
</file>

<file path=ppt/slides/_rels/slide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16.png"/><Relationship Id="rId1" Type="http://schemas.openxmlformats.org/officeDocument/2006/relationships/slideLayout" Target="../slideLayouts/slideLayout16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7.png"/><Relationship Id="rId1" Type="http://schemas.openxmlformats.org/officeDocument/2006/relationships/slideLayout" Target="../slideLayouts/slideLayout172.xml"/><Relationship Id="rId5" Type="http://schemas.openxmlformats.org/officeDocument/2006/relationships/image" Target="../media/image97.png"/><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18.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199.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19.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20.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28.jpeg"/><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6.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22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25.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99.xml"/><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38.jpeg"/><Relationship Id="rId16" Type="http://schemas.openxmlformats.org/officeDocument/2006/relationships/image" Target="../media/image51.png"/><Relationship Id="rId1" Type="http://schemas.openxmlformats.org/officeDocument/2006/relationships/slideLayout" Target="../slideLayouts/slideLayout186.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5" Type="http://schemas.openxmlformats.org/officeDocument/2006/relationships/image" Target="../media/image50.png"/><Relationship Id="rId10" Type="http://schemas.openxmlformats.org/officeDocument/2006/relationships/image" Target="../media/image45.jpeg"/><Relationship Id="rId19" Type="http://schemas.openxmlformats.org/officeDocument/2006/relationships/image" Target="../media/image54.png"/><Relationship Id="rId4" Type="http://schemas.openxmlformats.org/officeDocument/2006/relationships/image" Target="../media/image40.jpeg"/><Relationship Id="rId9" Type="http://schemas.openxmlformats.org/officeDocument/2006/relationships/image" Target="../media/image44.png"/><Relationship Id="rId14"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5.jpe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19.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8.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60.png"/><Relationship Id="rId3" Type="http://schemas.openxmlformats.org/officeDocument/2006/relationships/image" Target="../media/image65.jpeg"/><Relationship Id="rId21" Type="http://schemas.openxmlformats.org/officeDocument/2006/relationships/image" Target="../media/image83.png"/><Relationship Id="rId7" Type="http://schemas.openxmlformats.org/officeDocument/2006/relationships/image" Target="../media/image69.jpe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87.png"/><Relationship Id="rId2" Type="http://schemas.openxmlformats.org/officeDocument/2006/relationships/image" Target="../media/image64.jpeg"/><Relationship Id="rId16" Type="http://schemas.openxmlformats.org/officeDocument/2006/relationships/image" Target="../media/image78.png"/><Relationship Id="rId20" Type="http://schemas.openxmlformats.org/officeDocument/2006/relationships/image" Target="../media/image82.png"/><Relationship Id="rId29" Type="http://schemas.openxmlformats.org/officeDocument/2006/relationships/image" Target="../media/image63.png"/><Relationship Id="rId1" Type="http://schemas.openxmlformats.org/officeDocument/2006/relationships/slideLayout" Target="../slideLayouts/slideLayout219.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6.png"/><Relationship Id="rId5" Type="http://schemas.openxmlformats.org/officeDocument/2006/relationships/image" Target="../media/image67.jpeg"/><Relationship Id="rId15" Type="http://schemas.openxmlformats.org/officeDocument/2006/relationships/image" Target="../media/image77.png"/><Relationship Id="rId23" Type="http://schemas.openxmlformats.org/officeDocument/2006/relationships/image" Target="../media/image85.png"/><Relationship Id="rId28" Type="http://schemas.openxmlformats.org/officeDocument/2006/relationships/image" Target="../media/image62.png"/><Relationship Id="rId10" Type="http://schemas.openxmlformats.org/officeDocument/2006/relationships/image" Target="../media/image72.png"/><Relationship Id="rId19" Type="http://schemas.openxmlformats.org/officeDocument/2006/relationships/image" Target="../media/image81.png"/><Relationship Id="rId31" Type="http://schemas.openxmlformats.org/officeDocument/2006/relationships/image" Target="../media/image88.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61.png"/><Relationship Id="rId30" Type="http://schemas.openxmlformats.org/officeDocument/2006/relationships/hyperlink" Target="https://sante.gouv.fr/IMG/pdf/rapport_d_activite_des_filieres_de_sante_maladies_rares_2021.pdf"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www.filieresmaladiesrares.fr/" TargetMode="External"/><Relationship Id="rId7" Type="http://schemas.openxmlformats.org/officeDocument/2006/relationships/image" Target="../media/image61.png"/><Relationship Id="rId2" Type="http://schemas.openxmlformats.org/officeDocument/2006/relationships/image" Target="../media/image89.png"/><Relationship Id="rId1" Type="http://schemas.openxmlformats.org/officeDocument/2006/relationships/slideLayout" Target="../slideLayouts/slideLayout219.xml"/><Relationship Id="rId6" Type="http://schemas.openxmlformats.org/officeDocument/2006/relationships/image" Target="../media/image60.png"/><Relationship Id="rId5" Type="http://schemas.openxmlformats.org/officeDocument/2006/relationships/image" Target="../media/image90.png"/><Relationship Id="rId4" Type="http://schemas.openxmlformats.org/officeDocument/2006/relationships/image" Target="../media/image71.png"/><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defTabSz="1219170"/>
            <a:fld id="{4EA19884-7A29-DC4E-9311-A62E54788E52}" type="datetime1">
              <a:rPr lang="fr-FR">
                <a:solidFill>
                  <a:srgbClr val="000000">
                    <a:alpha val="0"/>
                  </a:srgbClr>
                </a:solidFill>
                <a:latin typeface="Arial"/>
              </a:rPr>
              <a:pPr defTabSz="1219170"/>
              <a:t>19/10/2023</a:t>
            </a:fld>
            <a:endParaRPr lang="fr-FR" dirty="0">
              <a:solidFill>
                <a:srgbClr val="000000">
                  <a:alpha val="0"/>
                </a:srgbClr>
              </a:solidFill>
              <a:latin typeface="Arial"/>
            </a:endParaRPr>
          </a:p>
        </p:txBody>
      </p:sp>
      <p:sp>
        <p:nvSpPr>
          <p:cNvPr id="4" name="Espace réservé du numéro de diapositive 3"/>
          <p:cNvSpPr>
            <a:spLocks noGrp="1"/>
          </p:cNvSpPr>
          <p:nvPr>
            <p:ph type="sldNum" sz="quarter" idx="12"/>
          </p:nvPr>
        </p:nvSpPr>
        <p:spPr/>
        <p:txBody>
          <a:bodyPr/>
          <a:lstStyle/>
          <a:p>
            <a:pPr defTabSz="1219170"/>
            <a:fld id="{10C140CD-8AED-46FF-A9A2-77308F3F39AE}" type="slidenum">
              <a:rPr lang="fr-FR">
                <a:solidFill>
                  <a:srgbClr val="000000">
                    <a:alpha val="0"/>
                  </a:srgbClr>
                </a:solidFill>
                <a:latin typeface="Arial"/>
              </a:rPr>
              <a:pPr defTabSz="1219170"/>
              <a:t>1</a:t>
            </a:fld>
            <a:endParaRPr lang="fr-FR" dirty="0">
              <a:solidFill>
                <a:srgbClr val="000000">
                  <a:alpha val="0"/>
                </a:srgbClr>
              </a:solidFill>
              <a:latin typeface="Arial"/>
            </a:endParaRPr>
          </a:p>
        </p:txBody>
      </p:sp>
      <p:sp>
        <p:nvSpPr>
          <p:cNvPr id="5" name="Titre 4"/>
          <p:cNvSpPr>
            <a:spLocks noGrp="1"/>
          </p:cNvSpPr>
          <p:nvPr>
            <p:ph type="title"/>
          </p:nvPr>
        </p:nvSpPr>
        <p:spPr/>
        <p:txBody>
          <a:bodyPr/>
          <a:lstStyle/>
          <a:p>
            <a:endParaRPr lang="fr-FR"/>
          </a:p>
        </p:txBody>
      </p:sp>
      <p:sp>
        <p:nvSpPr>
          <p:cNvPr id="9" name="Rectangle 8"/>
          <p:cNvSpPr/>
          <p:nvPr/>
        </p:nvSpPr>
        <p:spPr>
          <a:xfrm>
            <a:off x="3636818" y="3489703"/>
            <a:ext cx="8208819" cy="2677656"/>
          </a:xfrm>
          <a:prstGeom prst="rect">
            <a:avLst/>
          </a:prstGeom>
        </p:spPr>
        <p:txBody>
          <a:bodyPr wrap="square">
            <a:spAutoFit/>
          </a:bodyPr>
          <a:lstStyle/>
          <a:p>
            <a:pPr lvl="0" algn="r" defTabSz="1219170"/>
            <a:r>
              <a:rPr lang="fr-FR" sz="3200" dirty="0">
                <a:solidFill>
                  <a:schemeClr val="tx2"/>
                </a:solidFill>
              </a:rPr>
              <a:t>Vers un 4</a:t>
            </a:r>
            <a:r>
              <a:rPr lang="fr-FR" sz="3200" baseline="30000" dirty="0">
                <a:solidFill>
                  <a:schemeClr val="tx2"/>
                </a:solidFill>
              </a:rPr>
              <a:t>ème</a:t>
            </a:r>
            <a:r>
              <a:rPr lang="fr-FR" sz="3200" dirty="0">
                <a:solidFill>
                  <a:schemeClr val="tx2"/>
                </a:solidFill>
              </a:rPr>
              <a:t> plan national maladies rares (PNMR4)</a:t>
            </a:r>
          </a:p>
          <a:p>
            <a:pPr lvl="0" algn="r" defTabSz="1219170"/>
            <a:r>
              <a:rPr lang="fr-FR" sz="3200" b="1" i="1" dirty="0">
                <a:solidFill>
                  <a:schemeClr val="tx2"/>
                </a:solidFill>
                <a:latin typeface="Arial" panose="020B0604020202020204" pitchFamily="34" charset="0"/>
                <a:ea typeface="Segoe UI" panose="020B0502040204020203" pitchFamily="34" charset="0"/>
                <a:cs typeface="Arial" panose="020B0604020202020204" pitchFamily="34" charset="0"/>
              </a:rPr>
              <a:t>Mission Maladies Rares</a:t>
            </a:r>
          </a:p>
          <a:p>
            <a:pPr lvl="0" algn="r" defTabSz="1219170"/>
            <a:r>
              <a:rPr lang="fr-FR" b="1" i="1" dirty="0">
                <a:solidFill>
                  <a:schemeClr val="tx2"/>
                </a:solidFill>
                <a:latin typeface="Arial" panose="020B0604020202020204" pitchFamily="34" charset="0"/>
                <a:ea typeface="Segoe UI" panose="020B0502040204020203" pitchFamily="34" charset="0"/>
                <a:cs typeface="Arial" panose="020B0604020202020204" pitchFamily="34" charset="0"/>
              </a:rPr>
              <a:t>Direction Générale de l’Offre de Soins (DGOS)</a:t>
            </a:r>
          </a:p>
          <a:p>
            <a:pPr lvl="0" algn="r" defTabSz="1219170"/>
            <a:endParaRPr lang="fr-FR" b="1" i="1" dirty="0">
              <a:solidFill>
                <a:schemeClr val="tx2"/>
              </a:solidFill>
              <a:latin typeface="Arial" panose="020B0604020202020204" pitchFamily="34" charset="0"/>
              <a:ea typeface="Segoe UI" panose="020B0502040204020203" pitchFamily="34" charset="0"/>
              <a:cs typeface="Arial" panose="020B0604020202020204" pitchFamily="34" charset="0"/>
            </a:endParaRPr>
          </a:p>
          <a:p>
            <a:pPr lvl="0" algn="r" defTabSz="1219170"/>
            <a:r>
              <a:rPr lang="fr-FR" b="1" i="1" dirty="0">
                <a:solidFill>
                  <a:schemeClr val="tx2"/>
                </a:solidFill>
                <a:latin typeface="Arial" panose="020B0604020202020204" pitchFamily="34" charset="0"/>
                <a:ea typeface="Segoe UI" panose="020B0502040204020203" pitchFamily="34" charset="0"/>
                <a:cs typeface="Arial" panose="020B0604020202020204" pitchFamily="34" charset="0"/>
              </a:rPr>
              <a:t>Vincent VAUCHEL</a:t>
            </a:r>
          </a:p>
          <a:p>
            <a:pPr lvl="0" algn="r" defTabSz="1219170"/>
            <a:r>
              <a:rPr lang="fr-FR" b="1" i="1" dirty="0">
                <a:solidFill>
                  <a:schemeClr val="tx2"/>
                </a:solidFill>
                <a:latin typeface="Arial" panose="020B0604020202020204" pitchFamily="34" charset="0"/>
                <a:ea typeface="Segoe UI" panose="020B0502040204020203" pitchFamily="34" charset="0"/>
                <a:cs typeface="Arial" panose="020B0604020202020204" pitchFamily="34" charset="0"/>
              </a:rPr>
              <a:t>Chef de projet adjoint</a:t>
            </a:r>
          </a:p>
        </p:txBody>
      </p:sp>
      <p:pic>
        <p:nvPicPr>
          <p:cNvPr id="10" name="Image 9"/>
          <p:cNvPicPr>
            <a:picLocks noChangeAspect="1"/>
          </p:cNvPicPr>
          <p:nvPr/>
        </p:nvPicPr>
        <p:blipFill>
          <a:blip r:embed="rId2"/>
          <a:stretch>
            <a:fillRect/>
          </a:stretch>
        </p:blipFill>
        <p:spPr>
          <a:xfrm>
            <a:off x="1013906" y="4656589"/>
            <a:ext cx="2394312" cy="1777250"/>
          </a:xfrm>
          <a:prstGeom prst="rect">
            <a:avLst/>
          </a:prstGeom>
        </p:spPr>
      </p:pic>
      <p:pic>
        <p:nvPicPr>
          <p:cNvPr id="8" name="Image 7"/>
          <p:cNvPicPr>
            <a:picLocks noChangeAspect="1"/>
          </p:cNvPicPr>
          <p:nvPr/>
        </p:nvPicPr>
        <p:blipFill>
          <a:blip r:embed="rId3"/>
          <a:stretch>
            <a:fillRect/>
          </a:stretch>
        </p:blipFill>
        <p:spPr>
          <a:xfrm>
            <a:off x="6951591" y="1839558"/>
            <a:ext cx="1267440" cy="1267440"/>
          </a:xfrm>
          <a:prstGeom prst="rect">
            <a:avLst/>
          </a:prstGeom>
        </p:spPr>
      </p:pic>
      <p:pic>
        <p:nvPicPr>
          <p:cNvPr id="11" name="Image 10"/>
          <p:cNvPicPr>
            <a:picLocks noChangeAspect="1"/>
          </p:cNvPicPr>
          <p:nvPr/>
        </p:nvPicPr>
        <p:blipFill>
          <a:blip r:embed="rId4"/>
          <a:stretch>
            <a:fillRect/>
          </a:stretch>
        </p:blipFill>
        <p:spPr>
          <a:xfrm>
            <a:off x="8989782" y="1839558"/>
            <a:ext cx="1244326" cy="1244326"/>
          </a:xfrm>
          <a:prstGeom prst="rect">
            <a:avLst/>
          </a:prstGeom>
        </p:spPr>
      </p:pic>
      <p:pic>
        <p:nvPicPr>
          <p:cNvPr id="12" name="Picture 29" descr="https://cdn-icons-png.flaticon.com/512/330/33016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1216" y="105117"/>
            <a:ext cx="1543089" cy="154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811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6040" y="513653"/>
            <a:ext cx="4754693" cy="1025794"/>
          </a:xfrm>
          <a:prstGeom prst="rect">
            <a:avLst/>
          </a:prstGeom>
          <a:noFill/>
        </p:spPr>
        <p:txBody>
          <a:bodyPr wrap="square" rtlCol="0">
            <a:spAutoFit/>
          </a:bodyPr>
          <a:lstStyle/>
          <a:p>
            <a:pPr defTabSz="414752"/>
            <a:r>
              <a:rPr lang="fr-FR" sz="1400" dirty="0">
                <a:solidFill>
                  <a:prstClr val="black"/>
                </a:solidFill>
                <a:latin typeface="Century Gothic" panose="020B0502020202020204" pitchFamily="34" charset="0"/>
              </a:rPr>
              <a:t>Exemple : </a:t>
            </a:r>
            <a:r>
              <a:rPr lang="fr-FR" sz="1400" b="1" dirty="0">
                <a:solidFill>
                  <a:prstClr val="black"/>
                </a:solidFill>
                <a:latin typeface="Century Gothic" panose="020B0502020202020204" pitchFamily="34" charset="0"/>
              </a:rPr>
              <a:t>CENTRE DE RÉFÉRENCE DE L'HYPERTENSION PULMONAIRE « </a:t>
            </a:r>
            <a:r>
              <a:rPr lang="fr-FR" sz="1400" b="1" dirty="0" err="1">
                <a:solidFill>
                  <a:prstClr val="black"/>
                </a:solidFill>
                <a:latin typeface="Century Gothic" panose="020B0502020202020204" pitchFamily="34" charset="0"/>
              </a:rPr>
              <a:t>PulmoTension</a:t>
            </a:r>
            <a:r>
              <a:rPr lang="fr-FR" sz="1400" b="1" dirty="0">
                <a:solidFill>
                  <a:prstClr val="black"/>
                </a:solidFill>
                <a:latin typeface="Century Gothic" panose="020B0502020202020204" pitchFamily="34" charset="0"/>
              </a:rPr>
              <a:t> » (Pr Marc HUMBERT)</a:t>
            </a:r>
          </a:p>
          <a:p>
            <a:pPr defTabSz="414752"/>
            <a:endParaRPr lang="fr-FR" sz="933" b="1" dirty="0">
              <a:solidFill>
                <a:prstClr val="black"/>
              </a:solidFill>
              <a:latin typeface="Century Gothic" panose="020B0502020202020204" pitchFamily="34" charset="0"/>
            </a:endParaRPr>
          </a:p>
          <a:p>
            <a:pPr defTabSz="414752"/>
            <a:r>
              <a:rPr lang="fr-FR" sz="1400" dirty="0">
                <a:solidFill>
                  <a:prstClr val="black"/>
                </a:solidFill>
                <a:latin typeface="Century Gothic" panose="020B0502020202020204" pitchFamily="34" charset="0"/>
              </a:rPr>
              <a:t>Filière : </a:t>
            </a:r>
            <a:r>
              <a:rPr lang="fr-FR" sz="1400" b="1" dirty="0">
                <a:solidFill>
                  <a:prstClr val="black"/>
                </a:solidFill>
                <a:latin typeface="Century Gothic" panose="020B0502020202020204" pitchFamily="34" charset="0"/>
              </a:rPr>
              <a:t>RESPIFIL</a:t>
            </a:r>
          </a:p>
          <a:p>
            <a:pPr defTabSz="414752"/>
            <a:endParaRPr lang="fr-FR" sz="933" b="1" dirty="0">
              <a:solidFill>
                <a:prstClr val="black"/>
              </a:solidFill>
              <a:latin typeface="Century Gothic" panose="020B0502020202020204" pitchFamily="34" charset="0"/>
            </a:endParaRPr>
          </a:p>
        </p:txBody>
      </p:sp>
      <p:grpSp>
        <p:nvGrpSpPr>
          <p:cNvPr id="2" name="Groupe 1"/>
          <p:cNvGrpSpPr/>
          <p:nvPr/>
        </p:nvGrpSpPr>
        <p:grpSpPr>
          <a:xfrm>
            <a:off x="6887" y="606654"/>
            <a:ext cx="5918984" cy="5616412"/>
            <a:chOff x="1197514" y="-356443"/>
            <a:chExt cx="7474806" cy="6962398"/>
          </a:xfrm>
        </p:grpSpPr>
        <p:pic>
          <p:nvPicPr>
            <p:cNvPr id="116" name="Image 115"/>
            <p:cNvPicPr>
              <a:picLocks noChangeAspect="1"/>
            </p:cNvPicPr>
            <p:nvPr/>
          </p:nvPicPr>
          <p:blipFill rotWithShape="1">
            <a:blip r:embed="rId2"/>
            <a:srcRect r="11942" b="22413"/>
            <a:stretch/>
          </p:blipFill>
          <p:spPr>
            <a:xfrm>
              <a:off x="1197514" y="-356443"/>
              <a:ext cx="7474806" cy="6962398"/>
            </a:xfrm>
            <a:prstGeom prst="rect">
              <a:avLst/>
            </a:prstGeom>
          </p:spPr>
        </p:pic>
        <p:sp>
          <p:nvSpPr>
            <p:cNvPr id="118" name="Ellipse 117"/>
            <p:cNvSpPr/>
            <p:nvPr/>
          </p:nvSpPr>
          <p:spPr>
            <a:xfrm>
              <a:off x="4427128" y="3916828"/>
              <a:ext cx="158919" cy="15891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dirty="0">
                <a:solidFill>
                  <a:prstClr val="white"/>
                </a:solidFill>
                <a:latin typeface="Calibri" panose="020F0502020204030204"/>
              </a:endParaRPr>
            </a:p>
          </p:txBody>
        </p:sp>
        <p:sp>
          <p:nvSpPr>
            <p:cNvPr id="119" name="Ellipse 118"/>
            <p:cNvSpPr/>
            <p:nvPr/>
          </p:nvSpPr>
          <p:spPr>
            <a:xfrm>
              <a:off x="2143267" y="4012083"/>
              <a:ext cx="158919" cy="15891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120" name="ZoneTexte 119"/>
            <p:cNvSpPr txBox="1"/>
            <p:nvPr/>
          </p:nvSpPr>
          <p:spPr>
            <a:xfrm>
              <a:off x="4565200" y="3831481"/>
              <a:ext cx="1844624" cy="534150"/>
            </a:xfrm>
            <a:prstGeom prst="rect">
              <a:avLst/>
            </a:prstGeom>
            <a:noFill/>
            <a:ln>
              <a:noFill/>
            </a:ln>
          </p:spPr>
          <p:txBody>
            <a:bodyPr wrap="square" rtlCol="0">
              <a:spAutoFit/>
            </a:bodyPr>
            <a:lstStyle/>
            <a:p>
              <a:pPr algn="ctr" defTabSz="914377"/>
              <a:r>
                <a:rPr lang="fr-FR" sz="1100" dirty="0">
                  <a:solidFill>
                    <a:prstClr val="black"/>
                  </a:solidFill>
                  <a:latin typeface="Calibri" panose="020F0502020204030204"/>
                </a:rPr>
                <a:t>LE KREMLIN-BICÊTRE</a:t>
              </a:r>
              <a:br>
                <a:rPr lang="fr-FR" sz="1100" dirty="0">
                  <a:solidFill>
                    <a:prstClr val="black"/>
                  </a:solidFill>
                  <a:latin typeface="Calibri" panose="020F0502020204030204"/>
                </a:rPr>
              </a:br>
              <a:r>
                <a:rPr lang="fr-FR" sz="1100" dirty="0">
                  <a:solidFill>
                    <a:prstClr val="black"/>
                  </a:solidFill>
                  <a:latin typeface="Calibri" panose="020F0502020204030204"/>
                </a:rPr>
                <a:t>BICÊTRE APHP </a:t>
              </a:r>
            </a:p>
          </p:txBody>
        </p:sp>
        <p:sp>
          <p:nvSpPr>
            <p:cNvPr id="121" name="ZoneTexte 120"/>
            <p:cNvSpPr txBox="1"/>
            <p:nvPr/>
          </p:nvSpPr>
          <p:spPr>
            <a:xfrm>
              <a:off x="2364136" y="2997611"/>
              <a:ext cx="1258126" cy="324305"/>
            </a:xfrm>
            <a:prstGeom prst="rect">
              <a:avLst/>
            </a:prstGeom>
            <a:noFill/>
          </p:spPr>
          <p:txBody>
            <a:bodyPr wrap="square" rtlCol="0">
              <a:spAutoFit/>
            </a:bodyPr>
            <a:lstStyle/>
            <a:p>
              <a:pPr defTabSz="914377"/>
              <a:r>
                <a:rPr lang="fr-FR" sz="1100" dirty="0">
                  <a:solidFill>
                    <a:prstClr val="black"/>
                  </a:solidFill>
                  <a:latin typeface="Calibri" panose="020F0502020204030204"/>
                </a:rPr>
                <a:t>NECKER APHP</a:t>
              </a:r>
            </a:p>
          </p:txBody>
        </p:sp>
        <p:sp>
          <p:nvSpPr>
            <p:cNvPr id="122" name="Rectangle 121"/>
            <p:cNvSpPr/>
            <p:nvPr/>
          </p:nvSpPr>
          <p:spPr>
            <a:xfrm>
              <a:off x="1811878" y="3845785"/>
              <a:ext cx="2479686" cy="534150"/>
            </a:xfrm>
            <a:prstGeom prst="rect">
              <a:avLst/>
            </a:prstGeom>
          </p:spPr>
          <p:txBody>
            <a:bodyPr wrap="square">
              <a:spAutoFit/>
            </a:bodyPr>
            <a:lstStyle/>
            <a:p>
              <a:pPr algn="ctr" defTabSz="914377"/>
              <a:r>
                <a:rPr lang="fr-FR" sz="1100" dirty="0">
                  <a:solidFill>
                    <a:prstClr val="black"/>
                  </a:solidFill>
                  <a:latin typeface="Calibri" panose="020F0502020204030204"/>
                </a:rPr>
                <a:t>HÔPITAL MARIE-LANNELONGUE</a:t>
              </a:r>
            </a:p>
          </p:txBody>
        </p:sp>
      </p:grpSp>
      <p:sp>
        <p:nvSpPr>
          <p:cNvPr id="18" name="Rectangle 17"/>
          <p:cNvSpPr/>
          <p:nvPr/>
        </p:nvSpPr>
        <p:spPr>
          <a:xfrm rot="448786">
            <a:off x="398629" y="5134770"/>
            <a:ext cx="2362448" cy="31810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defTabSz="914377"/>
            <a:r>
              <a:rPr lang="fr-FR" sz="1467" b="1" dirty="0">
                <a:solidFill>
                  <a:prstClr val="white"/>
                </a:solidFill>
                <a:latin typeface="Marianne" panose="02000000000000000000" pitchFamily="2" charset="0"/>
              </a:rPr>
              <a:t>FOCUS ILE-DE-FRANCE</a:t>
            </a:r>
            <a:endParaRPr lang="fr-FR" sz="1467" b="1" dirty="0">
              <a:solidFill>
                <a:prstClr val="white"/>
              </a:solidFill>
              <a:latin typeface="Calibri" panose="020F0502020204030204"/>
            </a:endParaRPr>
          </a:p>
        </p:txBody>
      </p:sp>
      <p:sp>
        <p:nvSpPr>
          <p:cNvPr id="9" name="Rectangle 8"/>
          <p:cNvSpPr/>
          <p:nvPr/>
        </p:nvSpPr>
        <p:spPr>
          <a:xfrm>
            <a:off x="224214" y="1537613"/>
            <a:ext cx="3194447" cy="64633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defTabSz="914377"/>
            <a:r>
              <a:rPr lang="fr-FR" b="1" u="sng" dirty="0">
                <a:solidFill>
                  <a:prstClr val="white"/>
                </a:solidFill>
                <a:latin typeface="Marianne" panose="02000000000000000000" pitchFamily="2" charset="0"/>
              </a:rPr>
              <a:t>CRMR coordonnateur </a:t>
            </a:r>
            <a:r>
              <a:rPr lang="fr-FR" b="1" dirty="0">
                <a:solidFill>
                  <a:prstClr val="white"/>
                </a:solidFill>
                <a:latin typeface="Marianne" panose="02000000000000000000" pitchFamily="2" charset="0"/>
              </a:rPr>
              <a:t>:</a:t>
            </a:r>
          </a:p>
          <a:p>
            <a:pPr algn="ctr" defTabSz="914377"/>
            <a:r>
              <a:rPr lang="fr-FR" b="1" dirty="0">
                <a:solidFill>
                  <a:prstClr val="white"/>
                </a:solidFill>
                <a:latin typeface="Marianne" panose="02000000000000000000" pitchFamily="2" charset="0"/>
              </a:rPr>
              <a:t>KREMLIN-BICETRE AP-HP </a:t>
            </a:r>
          </a:p>
        </p:txBody>
      </p:sp>
      <p:cxnSp>
        <p:nvCxnSpPr>
          <p:cNvPr id="10" name="Connecteur droit 9"/>
          <p:cNvCxnSpPr>
            <a:cxnSpLocks/>
          </p:cNvCxnSpPr>
          <p:nvPr/>
        </p:nvCxnSpPr>
        <p:spPr>
          <a:xfrm>
            <a:off x="2163855" y="2191123"/>
            <a:ext cx="454605" cy="1871111"/>
          </a:xfrm>
          <a:prstGeom prst="line">
            <a:avLst/>
          </a:prstGeom>
          <a:ln/>
        </p:spPr>
        <p:style>
          <a:lnRef idx="3">
            <a:schemeClr val="accent2"/>
          </a:lnRef>
          <a:fillRef idx="0">
            <a:schemeClr val="accent2"/>
          </a:fillRef>
          <a:effectRef idx="2">
            <a:schemeClr val="accent2"/>
          </a:effectRef>
          <a:fontRef idx="minor">
            <a:schemeClr val="tx1"/>
          </a:fontRef>
        </p:style>
      </p:cxnSp>
      <p:grpSp>
        <p:nvGrpSpPr>
          <p:cNvPr id="54" name="Groupe 53"/>
          <p:cNvGrpSpPr/>
          <p:nvPr/>
        </p:nvGrpSpPr>
        <p:grpSpPr>
          <a:xfrm>
            <a:off x="17539" y="5765748"/>
            <a:ext cx="4072828" cy="979755"/>
            <a:chOff x="2869306" y="5753539"/>
            <a:chExt cx="4072828" cy="979754"/>
          </a:xfrm>
        </p:grpSpPr>
        <p:grpSp>
          <p:nvGrpSpPr>
            <p:cNvPr id="57" name="Groupe 56">
              <a:extLst>
                <a:ext uri="{FF2B5EF4-FFF2-40B4-BE49-F238E27FC236}">
                  <a16:creationId xmlns:a16="http://schemas.microsoft.com/office/drawing/2014/main" id="{6FACC5C2-A353-C109-4AFA-D5ADA8241012}"/>
                </a:ext>
              </a:extLst>
            </p:cNvPr>
            <p:cNvGrpSpPr/>
            <p:nvPr/>
          </p:nvGrpSpPr>
          <p:grpSpPr>
            <a:xfrm>
              <a:off x="2870252" y="5753539"/>
              <a:ext cx="4071882" cy="979754"/>
              <a:chOff x="4429955" y="5779661"/>
              <a:chExt cx="4071882" cy="979754"/>
            </a:xfrm>
          </p:grpSpPr>
          <p:sp>
            <p:nvSpPr>
              <p:cNvPr id="58" name="ZoneTexte 57">
                <a:extLst>
                  <a:ext uri="{FF2B5EF4-FFF2-40B4-BE49-F238E27FC236}">
                    <a16:creationId xmlns:a16="http://schemas.microsoft.com/office/drawing/2014/main" id="{5B642F0E-AA92-F581-DC99-3917A1775863}"/>
                  </a:ext>
                </a:extLst>
              </p:cNvPr>
              <p:cNvSpPr txBox="1"/>
              <p:nvPr/>
            </p:nvSpPr>
            <p:spPr>
              <a:xfrm>
                <a:off x="4755720" y="5779661"/>
                <a:ext cx="3746117" cy="979754"/>
              </a:xfrm>
              <a:prstGeom prst="rect">
                <a:avLst/>
              </a:prstGeom>
              <a:noFill/>
            </p:spPr>
            <p:txBody>
              <a:bodyPr wrap="square" rtlCol="0">
                <a:spAutoFit/>
              </a:bodyPr>
              <a:lstStyle/>
              <a:p>
                <a:pPr defTabSz="914377">
                  <a:spcBef>
                    <a:spcPts val="1303"/>
                  </a:spcBef>
                </a:pPr>
                <a:r>
                  <a:rPr lang="fr-FR" sz="1200" b="1" dirty="0">
                    <a:solidFill>
                      <a:prstClr val="black"/>
                    </a:solidFill>
                    <a:latin typeface="Century Gothic" panose="020B0502020202020204" pitchFamily="34" charset="0"/>
                  </a:rPr>
                  <a:t>Coordonnateur (1)</a:t>
                </a:r>
              </a:p>
              <a:p>
                <a:pPr defTabSz="914377">
                  <a:spcBef>
                    <a:spcPts val="1303"/>
                  </a:spcBef>
                </a:pPr>
                <a:r>
                  <a:rPr lang="fr-FR" sz="1200" b="1" dirty="0">
                    <a:solidFill>
                      <a:prstClr val="black"/>
                    </a:solidFill>
                    <a:latin typeface="Century Gothic" panose="020B0502020202020204" pitchFamily="34" charset="0"/>
                  </a:rPr>
                  <a:t>Constitutif (6 dont 5 nouveaux       )</a:t>
                </a:r>
              </a:p>
              <a:p>
                <a:pPr defTabSz="914377">
                  <a:spcBef>
                    <a:spcPts val="1303"/>
                  </a:spcBef>
                </a:pPr>
                <a:r>
                  <a:rPr lang="fr-FR" sz="1200" b="1" dirty="0">
                    <a:solidFill>
                      <a:prstClr val="black"/>
                    </a:solidFill>
                    <a:latin typeface="Century Gothic" panose="020B0502020202020204" pitchFamily="34" charset="0"/>
                  </a:rPr>
                  <a:t>Compétence (22 dont 2 nouveaux       ) </a:t>
                </a:r>
                <a:r>
                  <a:rPr lang="fr-FR" sz="1200" b="1" dirty="0">
                    <a:solidFill>
                      <a:srgbClr val="C00000"/>
                    </a:solidFill>
                    <a:latin typeface="Century Gothic" panose="020B0502020202020204" pitchFamily="34" charset="0"/>
                    <a:sym typeface="Wingdings" panose="05000000000000000000" pitchFamily="2" charset="2"/>
                  </a:rPr>
                  <a:t></a:t>
                </a:r>
                <a:endParaRPr lang="fr-FR" sz="1200" b="1" dirty="0">
                  <a:solidFill>
                    <a:srgbClr val="C00000"/>
                  </a:solidFill>
                  <a:latin typeface="Century Gothic" panose="020B0502020202020204" pitchFamily="34" charset="0"/>
                </a:endParaRPr>
              </a:p>
            </p:txBody>
          </p:sp>
          <p:sp>
            <p:nvSpPr>
              <p:cNvPr id="59" name="Ellipse 58">
                <a:extLst>
                  <a:ext uri="{FF2B5EF4-FFF2-40B4-BE49-F238E27FC236}">
                    <a16:creationId xmlns:a16="http://schemas.microsoft.com/office/drawing/2014/main" id="{041FC5A3-DE66-5BA7-CECD-12B3E8BDE06A}"/>
                  </a:ext>
                </a:extLst>
              </p:cNvPr>
              <p:cNvSpPr/>
              <p:nvPr/>
            </p:nvSpPr>
            <p:spPr>
              <a:xfrm>
                <a:off x="4429955" y="6154878"/>
                <a:ext cx="258175" cy="21145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dirty="0">
                  <a:solidFill>
                    <a:prstClr val="white"/>
                  </a:solidFill>
                  <a:latin typeface="Calibri" panose="020F0502020204030204"/>
                </a:endParaRPr>
              </a:p>
            </p:txBody>
          </p:sp>
          <p:sp>
            <p:nvSpPr>
              <p:cNvPr id="60" name="Ellipse 59">
                <a:extLst>
                  <a:ext uri="{FF2B5EF4-FFF2-40B4-BE49-F238E27FC236}">
                    <a16:creationId xmlns:a16="http://schemas.microsoft.com/office/drawing/2014/main" id="{FEBA7C1A-34AB-B893-58ED-60245B09EF7B}"/>
                  </a:ext>
                </a:extLst>
              </p:cNvPr>
              <p:cNvSpPr/>
              <p:nvPr/>
            </p:nvSpPr>
            <p:spPr>
              <a:xfrm>
                <a:off x="4439062" y="6473872"/>
                <a:ext cx="258175" cy="21145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dirty="0">
                  <a:solidFill>
                    <a:prstClr val="white"/>
                  </a:solidFill>
                  <a:latin typeface="Calibri" panose="020F0502020204030204"/>
                </a:endParaRPr>
              </a:p>
            </p:txBody>
          </p:sp>
        </p:grpSp>
        <p:sp>
          <p:nvSpPr>
            <p:cNvPr id="62" name="Ellipse 61">
              <a:extLst>
                <a:ext uri="{FF2B5EF4-FFF2-40B4-BE49-F238E27FC236}">
                  <a16:creationId xmlns:a16="http://schemas.microsoft.com/office/drawing/2014/main" id="{A8DC9375-FC4E-EC7D-93E4-0BCF3391CADB}"/>
                </a:ext>
              </a:extLst>
            </p:cNvPr>
            <p:cNvSpPr/>
            <p:nvPr/>
          </p:nvSpPr>
          <p:spPr>
            <a:xfrm>
              <a:off x="2869306" y="5794901"/>
              <a:ext cx="258175" cy="21145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grpSp>
      <p:grpSp>
        <p:nvGrpSpPr>
          <p:cNvPr id="63" name="Groupe 62"/>
          <p:cNvGrpSpPr/>
          <p:nvPr/>
        </p:nvGrpSpPr>
        <p:grpSpPr>
          <a:xfrm>
            <a:off x="6499999" y="58237"/>
            <a:ext cx="5066319" cy="6827147"/>
            <a:chOff x="2562934" y="301680"/>
            <a:chExt cx="5319274" cy="7092318"/>
          </a:xfrm>
        </p:grpSpPr>
        <p:pic>
          <p:nvPicPr>
            <p:cNvPr id="64" name="Image 63"/>
            <p:cNvPicPr>
              <a:picLocks noChangeAspect="1"/>
            </p:cNvPicPr>
            <p:nvPr/>
          </p:nvPicPr>
          <p:blipFill>
            <a:blip r:embed="rId3"/>
            <a:stretch>
              <a:fillRect/>
            </a:stretch>
          </p:blipFill>
          <p:spPr>
            <a:xfrm>
              <a:off x="2598863" y="431106"/>
              <a:ext cx="5283345" cy="6962892"/>
            </a:xfrm>
            <a:prstGeom prst="rect">
              <a:avLst/>
            </a:prstGeom>
          </p:spPr>
        </p:pic>
        <p:sp>
          <p:nvSpPr>
            <p:cNvPr id="71" name="Ellipse 70"/>
            <p:cNvSpPr/>
            <p:nvPr/>
          </p:nvSpPr>
          <p:spPr>
            <a:xfrm>
              <a:off x="3775176" y="2577491"/>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73" name="Ellipse 72"/>
            <p:cNvSpPr/>
            <p:nvPr/>
          </p:nvSpPr>
          <p:spPr>
            <a:xfrm>
              <a:off x="7537211" y="1796298"/>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75" name="Ellipse 74"/>
            <p:cNvSpPr/>
            <p:nvPr/>
          </p:nvSpPr>
          <p:spPr>
            <a:xfrm>
              <a:off x="3806491" y="2230164"/>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76" name="Ellipse 75"/>
            <p:cNvSpPr/>
            <p:nvPr/>
          </p:nvSpPr>
          <p:spPr>
            <a:xfrm>
              <a:off x="4899521" y="1384084"/>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77" name="Ellipse 76"/>
            <p:cNvSpPr/>
            <p:nvPr/>
          </p:nvSpPr>
          <p:spPr>
            <a:xfrm>
              <a:off x="6702893" y="4947454"/>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78" name="Ellipse 77"/>
            <p:cNvSpPr/>
            <p:nvPr/>
          </p:nvSpPr>
          <p:spPr>
            <a:xfrm>
              <a:off x="7600509" y="4593242"/>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79" name="Ellipse 78"/>
            <p:cNvSpPr/>
            <p:nvPr/>
          </p:nvSpPr>
          <p:spPr>
            <a:xfrm>
              <a:off x="5743118" y="3641009"/>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80" name="Ellipse 79"/>
            <p:cNvSpPr/>
            <p:nvPr/>
          </p:nvSpPr>
          <p:spPr>
            <a:xfrm>
              <a:off x="4124328" y="3963755"/>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81" name="Ellipse 80"/>
            <p:cNvSpPr/>
            <p:nvPr/>
          </p:nvSpPr>
          <p:spPr>
            <a:xfrm>
              <a:off x="5018099" y="4803002"/>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82" name="Ellipse 81"/>
            <p:cNvSpPr/>
            <p:nvPr/>
          </p:nvSpPr>
          <p:spPr>
            <a:xfrm>
              <a:off x="6084780" y="4882584"/>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83" name="ZoneTexte 82"/>
            <p:cNvSpPr txBox="1"/>
            <p:nvPr/>
          </p:nvSpPr>
          <p:spPr>
            <a:xfrm>
              <a:off x="4784079" y="2230165"/>
              <a:ext cx="468040" cy="269506"/>
            </a:xfrm>
            <a:prstGeom prst="rect">
              <a:avLst/>
            </a:prstGeom>
            <a:noFill/>
            <a:ln>
              <a:noFill/>
            </a:ln>
          </p:spPr>
          <p:txBody>
            <a:bodyPr wrap="square" rtlCol="0">
              <a:spAutoFit/>
            </a:bodyPr>
            <a:lstStyle/>
            <a:p>
              <a:pPr defTabSz="914377"/>
              <a:r>
                <a:rPr lang="fr-FR" sz="543" dirty="0">
                  <a:solidFill>
                    <a:prstClr val="black"/>
                  </a:solidFill>
                  <a:latin typeface="Calibri" panose="020F0502020204030204"/>
                </a:rPr>
                <a:t>Vendôme</a:t>
              </a:r>
            </a:p>
          </p:txBody>
        </p:sp>
        <p:sp>
          <p:nvSpPr>
            <p:cNvPr id="84" name="Ellipse 83"/>
            <p:cNvSpPr/>
            <p:nvPr/>
          </p:nvSpPr>
          <p:spPr>
            <a:xfrm>
              <a:off x="6797631" y="3806979"/>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85" name="Ellipse 84"/>
            <p:cNvSpPr/>
            <p:nvPr/>
          </p:nvSpPr>
          <p:spPr>
            <a:xfrm>
              <a:off x="4598370" y="2564879"/>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86" name="Ellipse 85"/>
            <p:cNvSpPr/>
            <p:nvPr/>
          </p:nvSpPr>
          <p:spPr>
            <a:xfrm>
              <a:off x="6513933" y="2623543"/>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87" name="ZoneTexte 86"/>
            <p:cNvSpPr txBox="1"/>
            <p:nvPr/>
          </p:nvSpPr>
          <p:spPr>
            <a:xfrm>
              <a:off x="6125355" y="2895970"/>
              <a:ext cx="831196" cy="176985"/>
            </a:xfrm>
            <a:prstGeom prst="rect">
              <a:avLst/>
            </a:prstGeom>
            <a:noFill/>
            <a:ln>
              <a:noFill/>
            </a:ln>
          </p:spPr>
          <p:txBody>
            <a:bodyPr wrap="square" rtlCol="0">
              <a:spAutoFit/>
            </a:bodyPr>
            <a:lstStyle/>
            <a:p>
              <a:pPr defTabSz="914377"/>
              <a:r>
                <a:rPr lang="fr-FR" sz="507" dirty="0">
                  <a:solidFill>
                    <a:prstClr val="black"/>
                  </a:solidFill>
                  <a:latin typeface="Calibri" panose="020F0502020204030204"/>
                </a:rPr>
                <a:t>Villefranche-sur-Saône</a:t>
              </a:r>
            </a:p>
          </p:txBody>
        </p:sp>
        <p:sp>
          <p:nvSpPr>
            <p:cNvPr id="90" name="ZoneTexte 89"/>
            <p:cNvSpPr txBox="1"/>
            <p:nvPr/>
          </p:nvSpPr>
          <p:spPr>
            <a:xfrm>
              <a:off x="2562934" y="1776208"/>
              <a:ext cx="394951" cy="182713"/>
            </a:xfrm>
            <a:prstGeom prst="rect">
              <a:avLst/>
            </a:prstGeom>
            <a:noFill/>
            <a:ln>
              <a:noFill/>
            </a:ln>
          </p:spPr>
          <p:txBody>
            <a:bodyPr wrap="square" rtlCol="0">
              <a:spAutoFit/>
            </a:bodyPr>
            <a:lstStyle/>
            <a:p>
              <a:pPr defTabSz="914377"/>
              <a:r>
                <a:rPr lang="fr-FR" sz="543" dirty="0">
                  <a:solidFill>
                    <a:prstClr val="black"/>
                  </a:solidFill>
                  <a:latin typeface="Calibri" panose="020F0502020204030204"/>
                </a:rPr>
                <a:t>Brest</a:t>
              </a:r>
            </a:p>
          </p:txBody>
        </p:sp>
        <p:sp>
          <p:nvSpPr>
            <p:cNvPr id="91" name="ZoneTexte 90"/>
            <p:cNvSpPr txBox="1"/>
            <p:nvPr/>
          </p:nvSpPr>
          <p:spPr>
            <a:xfrm>
              <a:off x="7314996" y="2468542"/>
              <a:ext cx="444432" cy="269506"/>
            </a:xfrm>
            <a:prstGeom prst="rect">
              <a:avLst/>
            </a:prstGeom>
            <a:noFill/>
            <a:ln>
              <a:noFill/>
            </a:ln>
          </p:spPr>
          <p:txBody>
            <a:bodyPr wrap="square" rtlCol="0">
              <a:spAutoFit/>
            </a:bodyPr>
            <a:lstStyle/>
            <a:p>
              <a:pPr defTabSz="914377"/>
              <a:r>
                <a:rPr lang="fr-FR" sz="543" dirty="0">
                  <a:solidFill>
                    <a:prstClr val="black"/>
                  </a:solidFill>
                  <a:latin typeface="Calibri" panose="020F0502020204030204"/>
                </a:rPr>
                <a:t>Mulhouse</a:t>
              </a:r>
            </a:p>
          </p:txBody>
        </p:sp>
        <p:sp>
          <p:nvSpPr>
            <p:cNvPr id="92" name="Ellipse 91"/>
            <p:cNvSpPr/>
            <p:nvPr/>
          </p:nvSpPr>
          <p:spPr>
            <a:xfrm>
              <a:off x="4598370" y="3101662"/>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93" name="ZoneTexte 92"/>
            <p:cNvSpPr txBox="1"/>
            <p:nvPr/>
          </p:nvSpPr>
          <p:spPr>
            <a:xfrm>
              <a:off x="7391566" y="4850493"/>
              <a:ext cx="490642" cy="182713"/>
            </a:xfrm>
            <a:prstGeom prst="rect">
              <a:avLst/>
            </a:prstGeom>
            <a:noFill/>
            <a:ln>
              <a:noFill/>
            </a:ln>
          </p:spPr>
          <p:txBody>
            <a:bodyPr wrap="square" rtlCol="0">
              <a:spAutoFit/>
            </a:bodyPr>
            <a:lstStyle/>
            <a:p>
              <a:pPr defTabSz="914377"/>
              <a:r>
                <a:rPr lang="fr-FR" sz="543" dirty="0">
                  <a:solidFill>
                    <a:prstClr val="black"/>
                  </a:solidFill>
                  <a:latin typeface="Calibri" panose="020F0502020204030204"/>
                </a:rPr>
                <a:t>Cannes</a:t>
              </a:r>
            </a:p>
          </p:txBody>
        </p:sp>
        <p:sp>
          <p:nvSpPr>
            <p:cNvPr id="94" name="Ellipse 93"/>
            <p:cNvSpPr/>
            <p:nvPr/>
          </p:nvSpPr>
          <p:spPr>
            <a:xfrm>
              <a:off x="4365788" y="1543002"/>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95" name="ZoneTexte 94"/>
            <p:cNvSpPr txBox="1"/>
            <p:nvPr/>
          </p:nvSpPr>
          <p:spPr>
            <a:xfrm>
              <a:off x="3012159" y="2239912"/>
              <a:ext cx="504572" cy="182713"/>
            </a:xfrm>
            <a:prstGeom prst="rect">
              <a:avLst/>
            </a:prstGeom>
            <a:noFill/>
            <a:ln>
              <a:noFill/>
            </a:ln>
          </p:spPr>
          <p:txBody>
            <a:bodyPr wrap="square" rtlCol="0">
              <a:spAutoFit/>
            </a:bodyPr>
            <a:lstStyle/>
            <a:p>
              <a:pPr defTabSz="914377"/>
              <a:r>
                <a:rPr lang="fr-FR" sz="543" dirty="0">
                  <a:solidFill>
                    <a:prstClr val="black"/>
                  </a:solidFill>
                  <a:latin typeface="Calibri" panose="020F0502020204030204"/>
                </a:rPr>
                <a:t>Lorient</a:t>
              </a:r>
            </a:p>
          </p:txBody>
        </p:sp>
        <p:sp>
          <p:nvSpPr>
            <p:cNvPr id="97" name="Ellipse 96"/>
            <p:cNvSpPr/>
            <p:nvPr/>
          </p:nvSpPr>
          <p:spPr>
            <a:xfrm>
              <a:off x="6005321" y="1505454"/>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98" name="ZoneTexte 97"/>
            <p:cNvSpPr txBox="1"/>
            <p:nvPr/>
          </p:nvSpPr>
          <p:spPr>
            <a:xfrm>
              <a:off x="5938475" y="1391108"/>
              <a:ext cx="350085" cy="258049"/>
            </a:xfrm>
            <a:prstGeom prst="rect">
              <a:avLst/>
            </a:prstGeom>
            <a:noFill/>
            <a:ln>
              <a:noFill/>
            </a:ln>
          </p:spPr>
          <p:txBody>
            <a:bodyPr wrap="square" rtlCol="0">
              <a:spAutoFit/>
            </a:bodyPr>
            <a:lstStyle/>
            <a:p>
              <a:pPr defTabSz="914377"/>
              <a:r>
                <a:rPr lang="fr-FR" sz="507" dirty="0">
                  <a:solidFill>
                    <a:prstClr val="black"/>
                  </a:solidFill>
                  <a:latin typeface="Calibri" panose="020F0502020204030204"/>
                </a:rPr>
                <a:t>Reims</a:t>
              </a:r>
            </a:p>
          </p:txBody>
        </p:sp>
        <p:sp>
          <p:nvSpPr>
            <p:cNvPr id="99" name="ZoneTexte 98"/>
            <p:cNvSpPr txBox="1"/>
            <p:nvPr/>
          </p:nvSpPr>
          <p:spPr>
            <a:xfrm>
              <a:off x="5257227" y="301680"/>
              <a:ext cx="537464" cy="182713"/>
            </a:xfrm>
            <a:prstGeom prst="rect">
              <a:avLst/>
            </a:prstGeom>
            <a:noFill/>
            <a:ln>
              <a:noFill/>
            </a:ln>
          </p:spPr>
          <p:txBody>
            <a:bodyPr wrap="square" rtlCol="0">
              <a:spAutoFit/>
            </a:bodyPr>
            <a:lstStyle/>
            <a:p>
              <a:pPr defTabSz="914377"/>
              <a:r>
                <a:rPr lang="fr-FR" sz="543" dirty="0">
                  <a:solidFill>
                    <a:prstClr val="black"/>
                  </a:solidFill>
                  <a:latin typeface="Calibri" panose="020F0502020204030204"/>
                </a:rPr>
                <a:t>Dunkerque</a:t>
              </a:r>
            </a:p>
          </p:txBody>
        </p:sp>
        <p:sp>
          <p:nvSpPr>
            <p:cNvPr id="100" name="ZoneTexte 99"/>
            <p:cNvSpPr txBox="1"/>
            <p:nvPr/>
          </p:nvSpPr>
          <p:spPr>
            <a:xfrm>
              <a:off x="5794691" y="723990"/>
              <a:ext cx="576004" cy="182713"/>
            </a:xfrm>
            <a:prstGeom prst="rect">
              <a:avLst/>
            </a:prstGeom>
            <a:noFill/>
            <a:ln>
              <a:noFill/>
            </a:ln>
          </p:spPr>
          <p:txBody>
            <a:bodyPr wrap="square" rtlCol="0">
              <a:spAutoFit/>
            </a:bodyPr>
            <a:lstStyle/>
            <a:p>
              <a:pPr defTabSz="914377"/>
              <a:r>
                <a:rPr lang="fr-FR" sz="543" dirty="0">
                  <a:solidFill>
                    <a:prstClr val="black"/>
                  </a:solidFill>
                  <a:latin typeface="Calibri" panose="020F0502020204030204"/>
                </a:rPr>
                <a:t>Valencienne</a:t>
              </a:r>
            </a:p>
          </p:txBody>
        </p:sp>
        <p:sp>
          <p:nvSpPr>
            <p:cNvPr id="101" name="ZoneTexte 100"/>
            <p:cNvSpPr txBox="1"/>
            <p:nvPr/>
          </p:nvSpPr>
          <p:spPr>
            <a:xfrm>
              <a:off x="5324418" y="1233643"/>
              <a:ext cx="698165" cy="269506"/>
            </a:xfrm>
            <a:prstGeom prst="rect">
              <a:avLst/>
            </a:prstGeom>
            <a:noFill/>
            <a:ln>
              <a:noFill/>
            </a:ln>
          </p:spPr>
          <p:txBody>
            <a:bodyPr wrap="square" rtlCol="0">
              <a:spAutoFit/>
            </a:bodyPr>
            <a:lstStyle/>
            <a:p>
              <a:pPr defTabSz="914377"/>
              <a:r>
                <a:rPr lang="fr-FR" sz="543" dirty="0">
                  <a:solidFill>
                    <a:prstClr val="black"/>
                  </a:solidFill>
                  <a:latin typeface="Calibri" panose="020F0502020204030204"/>
                </a:rPr>
                <a:t>Clermont de l’Oise</a:t>
              </a:r>
            </a:p>
          </p:txBody>
        </p:sp>
        <p:sp>
          <p:nvSpPr>
            <p:cNvPr id="102" name="ZoneTexte 101"/>
            <p:cNvSpPr txBox="1"/>
            <p:nvPr/>
          </p:nvSpPr>
          <p:spPr>
            <a:xfrm>
              <a:off x="4989790" y="416026"/>
              <a:ext cx="480652" cy="269506"/>
            </a:xfrm>
            <a:prstGeom prst="rect">
              <a:avLst/>
            </a:prstGeom>
            <a:noFill/>
            <a:ln>
              <a:noFill/>
            </a:ln>
          </p:spPr>
          <p:txBody>
            <a:bodyPr wrap="square" rtlCol="0">
              <a:spAutoFit/>
            </a:bodyPr>
            <a:lstStyle/>
            <a:p>
              <a:pPr algn="ctr" defTabSz="914377"/>
              <a:r>
                <a:rPr lang="fr-FR" sz="543" dirty="0">
                  <a:solidFill>
                    <a:prstClr val="black"/>
                  </a:solidFill>
                  <a:latin typeface="Calibri" panose="020F0502020204030204"/>
                </a:rPr>
                <a:t>Boulogne sur Mer</a:t>
              </a:r>
            </a:p>
          </p:txBody>
        </p:sp>
        <p:sp>
          <p:nvSpPr>
            <p:cNvPr id="103" name="ZoneTexte 102"/>
            <p:cNvSpPr txBox="1"/>
            <p:nvPr/>
          </p:nvSpPr>
          <p:spPr>
            <a:xfrm>
              <a:off x="4297395" y="1129552"/>
              <a:ext cx="383351" cy="269506"/>
            </a:xfrm>
            <a:prstGeom prst="rect">
              <a:avLst/>
            </a:prstGeom>
            <a:noFill/>
            <a:ln>
              <a:noFill/>
            </a:ln>
          </p:spPr>
          <p:txBody>
            <a:bodyPr wrap="square" rtlCol="0">
              <a:spAutoFit/>
            </a:bodyPr>
            <a:lstStyle/>
            <a:p>
              <a:pPr algn="ctr" defTabSz="914377"/>
              <a:r>
                <a:rPr lang="fr-FR" sz="543" dirty="0">
                  <a:solidFill>
                    <a:prstClr val="black"/>
                  </a:solidFill>
                  <a:latin typeface="Calibri" panose="020F0502020204030204"/>
                </a:rPr>
                <a:t>Le Havre</a:t>
              </a:r>
            </a:p>
          </p:txBody>
        </p:sp>
        <p:sp>
          <p:nvSpPr>
            <p:cNvPr id="104" name="Ellipse 103"/>
            <p:cNvSpPr/>
            <p:nvPr/>
          </p:nvSpPr>
          <p:spPr>
            <a:xfrm>
              <a:off x="4918501" y="3414678"/>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105" name="ZoneTexte 104"/>
            <p:cNvSpPr txBox="1"/>
            <p:nvPr/>
          </p:nvSpPr>
          <p:spPr>
            <a:xfrm>
              <a:off x="3536338" y="4750543"/>
              <a:ext cx="636593" cy="182713"/>
            </a:xfrm>
            <a:prstGeom prst="rect">
              <a:avLst/>
            </a:prstGeom>
            <a:noFill/>
            <a:ln>
              <a:noFill/>
            </a:ln>
          </p:spPr>
          <p:txBody>
            <a:bodyPr wrap="square" rtlCol="0">
              <a:spAutoFit/>
            </a:bodyPr>
            <a:lstStyle/>
            <a:p>
              <a:pPr defTabSz="914377"/>
              <a:r>
                <a:rPr lang="fr-FR" sz="543" dirty="0">
                  <a:solidFill>
                    <a:prstClr val="black"/>
                  </a:solidFill>
                  <a:latin typeface="Calibri" panose="020F0502020204030204"/>
                </a:rPr>
                <a:t>St Jean-de-</a:t>
              </a:r>
              <a:r>
                <a:rPr lang="fr-FR" sz="543" dirty="0" err="1">
                  <a:solidFill>
                    <a:prstClr val="black"/>
                  </a:solidFill>
                  <a:latin typeface="Calibri" panose="020F0502020204030204"/>
                </a:rPr>
                <a:t>Luz</a:t>
              </a:r>
              <a:endParaRPr lang="fr-FR" sz="543" dirty="0">
                <a:solidFill>
                  <a:prstClr val="black"/>
                </a:solidFill>
                <a:latin typeface="Calibri" panose="020F0502020204030204"/>
              </a:endParaRPr>
            </a:p>
          </p:txBody>
        </p:sp>
        <p:sp>
          <p:nvSpPr>
            <p:cNvPr id="106" name="ZoneTexte 105"/>
            <p:cNvSpPr txBox="1"/>
            <p:nvPr/>
          </p:nvSpPr>
          <p:spPr>
            <a:xfrm>
              <a:off x="6315784" y="3405177"/>
              <a:ext cx="328059" cy="269506"/>
            </a:xfrm>
            <a:prstGeom prst="rect">
              <a:avLst/>
            </a:prstGeom>
            <a:noFill/>
            <a:ln>
              <a:noFill/>
            </a:ln>
          </p:spPr>
          <p:txBody>
            <a:bodyPr wrap="square" rtlCol="0">
              <a:spAutoFit/>
            </a:bodyPr>
            <a:lstStyle/>
            <a:p>
              <a:pPr defTabSz="914377"/>
              <a:r>
                <a:rPr lang="fr-FR" sz="543" dirty="0" err="1">
                  <a:solidFill>
                    <a:prstClr val="black"/>
                  </a:solidFill>
                  <a:latin typeface="Calibri" panose="020F0502020204030204"/>
                </a:rPr>
                <a:t>Bront</a:t>
              </a:r>
              <a:endParaRPr lang="fr-FR" sz="543" dirty="0">
                <a:solidFill>
                  <a:prstClr val="black"/>
                </a:solidFill>
                <a:latin typeface="Calibri" panose="020F0502020204030204"/>
              </a:endParaRPr>
            </a:p>
          </p:txBody>
        </p:sp>
        <p:sp>
          <p:nvSpPr>
            <p:cNvPr id="107" name="ZoneTexte 106"/>
            <p:cNvSpPr txBox="1"/>
            <p:nvPr/>
          </p:nvSpPr>
          <p:spPr>
            <a:xfrm>
              <a:off x="2742526" y="1584928"/>
              <a:ext cx="409006" cy="269506"/>
            </a:xfrm>
            <a:prstGeom prst="rect">
              <a:avLst/>
            </a:prstGeom>
            <a:noFill/>
            <a:ln>
              <a:noFill/>
            </a:ln>
          </p:spPr>
          <p:txBody>
            <a:bodyPr wrap="square" rtlCol="0">
              <a:spAutoFit/>
            </a:bodyPr>
            <a:lstStyle/>
            <a:p>
              <a:pPr defTabSz="914377"/>
              <a:r>
                <a:rPr lang="fr-FR" sz="543" dirty="0">
                  <a:solidFill>
                    <a:prstClr val="black"/>
                  </a:solidFill>
                  <a:latin typeface="Calibri" panose="020F0502020204030204"/>
                </a:rPr>
                <a:t>Roscoff</a:t>
              </a:r>
            </a:p>
          </p:txBody>
        </p:sp>
        <p:sp>
          <p:nvSpPr>
            <p:cNvPr id="109" name="ZoneTexte 108"/>
            <p:cNvSpPr txBox="1"/>
            <p:nvPr/>
          </p:nvSpPr>
          <p:spPr>
            <a:xfrm>
              <a:off x="6566798" y="4701576"/>
              <a:ext cx="358961" cy="269506"/>
            </a:xfrm>
            <a:prstGeom prst="rect">
              <a:avLst/>
            </a:prstGeom>
            <a:noFill/>
            <a:ln>
              <a:noFill/>
            </a:ln>
          </p:spPr>
          <p:txBody>
            <a:bodyPr wrap="square" rtlCol="0">
              <a:spAutoFit/>
            </a:bodyPr>
            <a:lstStyle/>
            <a:p>
              <a:pPr defTabSz="914377"/>
              <a:r>
                <a:rPr lang="fr-FR" sz="543" dirty="0">
                  <a:solidFill>
                    <a:prstClr val="black"/>
                  </a:solidFill>
                  <a:latin typeface="Calibri" panose="020F0502020204030204"/>
                </a:rPr>
                <a:t>Pertuis</a:t>
              </a:r>
            </a:p>
          </p:txBody>
        </p:sp>
        <p:sp>
          <p:nvSpPr>
            <p:cNvPr id="110" name="ZoneTexte 109"/>
            <p:cNvSpPr txBox="1"/>
            <p:nvPr/>
          </p:nvSpPr>
          <p:spPr>
            <a:xfrm>
              <a:off x="2858370" y="6640462"/>
              <a:ext cx="476071" cy="235002"/>
            </a:xfrm>
            <a:prstGeom prst="rect">
              <a:avLst/>
            </a:prstGeom>
            <a:noFill/>
            <a:ln>
              <a:noFill/>
            </a:ln>
          </p:spPr>
          <p:txBody>
            <a:bodyPr wrap="square" rtlCol="0">
              <a:spAutoFit/>
            </a:bodyPr>
            <a:lstStyle/>
            <a:p>
              <a:pPr defTabSz="914377"/>
              <a:r>
                <a:rPr lang="fr-FR" sz="435" dirty="0">
                  <a:solidFill>
                    <a:prstClr val="black"/>
                  </a:solidFill>
                  <a:latin typeface="Calibri" panose="020F0502020204030204"/>
                </a:rPr>
                <a:t>Pointe-à-Pitre</a:t>
              </a:r>
            </a:p>
          </p:txBody>
        </p:sp>
        <p:sp>
          <p:nvSpPr>
            <p:cNvPr id="111" name="ZoneTexte 110"/>
            <p:cNvSpPr txBox="1"/>
            <p:nvPr/>
          </p:nvSpPr>
          <p:spPr>
            <a:xfrm>
              <a:off x="7075667" y="6507604"/>
              <a:ext cx="491047" cy="223545"/>
            </a:xfrm>
            <a:prstGeom prst="rect">
              <a:avLst/>
            </a:prstGeom>
            <a:noFill/>
            <a:ln>
              <a:noFill/>
            </a:ln>
          </p:spPr>
          <p:txBody>
            <a:bodyPr wrap="square" rtlCol="0">
              <a:spAutoFit/>
            </a:bodyPr>
            <a:lstStyle/>
            <a:p>
              <a:pPr algn="ctr" defTabSz="914377"/>
              <a:r>
                <a:rPr lang="fr-FR" sz="399" dirty="0">
                  <a:solidFill>
                    <a:prstClr val="black"/>
                  </a:solidFill>
                  <a:latin typeface="Calibri" panose="020F0502020204030204"/>
                </a:rPr>
                <a:t>Saint Laurent du Maroni</a:t>
              </a:r>
            </a:p>
          </p:txBody>
        </p:sp>
        <p:sp>
          <p:nvSpPr>
            <p:cNvPr id="112" name="Ellipse 111"/>
            <p:cNvSpPr/>
            <p:nvPr/>
          </p:nvSpPr>
          <p:spPr>
            <a:xfrm>
              <a:off x="6484925" y="7017050"/>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113" name="Ellipse 112"/>
            <p:cNvSpPr/>
            <p:nvPr/>
          </p:nvSpPr>
          <p:spPr>
            <a:xfrm>
              <a:off x="5470442" y="7091504"/>
              <a:ext cx="158919" cy="15891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sp>
          <p:nvSpPr>
            <p:cNvPr id="114" name="ZoneTexte 113"/>
            <p:cNvSpPr txBox="1"/>
            <p:nvPr/>
          </p:nvSpPr>
          <p:spPr>
            <a:xfrm>
              <a:off x="3413952" y="5068642"/>
              <a:ext cx="440684" cy="269506"/>
            </a:xfrm>
            <a:prstGeom prst="rect">
              <a:avLst/>
            </a:prstGeom>
            <a:noFill/>
            <a:ln>
              <a:noFill/>
            </a:ln>
          </p:spPr>
          <p:txBody>
            <a:bodyPr wrap="square" rtlCol="0">
              <a:spAutoFit/>
            </a:bodyPr>
            <a:lstStyle/>
            <a:p>
              <a:pPr defTabSz="914377"/>
              <a:r>
                <a:rPr lang="fr-FR" sz="543" dirty="0">
                  <a:solidFill>
                    <a:prstClr val="black"/>
                  </a:solidFill>
                  <a:latin typeface="Calibri" panose="020F0502020204030204"/>
                </a:rPr>
                <a:t>Hendaye</a:t>
              </a:r>
            </a:p>
          </p:txBody>
        </p:sp>
      </p:grpSp>
      <p:sp>
        <p:nvSpPr>
          <p:cNvPr id="115" name="Ellipse 114"/>
          <p:cNvSpPr/>
          <p:nvPr/>
        </p:nvSpPr>
        <p:spPr>
          <a:xfrm>
            <a:off x="9927349" y="3349202"/>
            <a:ext cx="151363" cy="15297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1303">
              <a:solidFill>
                <a:prstClr val="white"/>
              </a:solidFill>
              <a:latin typeface="Calibri" panose="020F0502020204030204"/>
            </a:endParaRPr>
          </a:p>
        </p:txBody>
      </p:sp>
      <p:cxnSp>
        <p:nvCxnSpPr>
          <p:cNvPr id="96" name="Connecteur droit avec flèche 95"/>
          <p:cNvCxnSpPr>
            <a:cxnSpLocks/>
            <a:stCxn id="124" idx="2"/>
          </p:cNvCxnSpPr>
          <p:nvPr/>
        </p:nvCxnSpPr>
        <p:spPr>
          <a:xfrm flipH="1">
            <a:off x="4570505" y="1424918"/>
            <a:ext cx="4573567" cy="188802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3" name="Ellipse 122"/>
          <p:cNvSpPr/>
          <p:nvPr/>
        </p:nvSpPr>
        <p:spPr>
          <a:xfrm>
            <a:off x="9212488" y="1413537"/>
            <a:ext cx="125841" cy="12819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dirty="0">
              <a:solidFill>
                <a:prstClr val="white"/>
              </a:solidFill>
              <a:latin typeface="Calibri" panose="020F0502020204030204"/>
            </a:endParaRPr>
          </a:p>
        </p:txBody>
      </p:sp>
      <p:sp>
        <p:nvSpPr>
          <p:cNvPr id="124" name="Ellipse 123"/>
          <p:cNvSpPr/>
          <p:nvPr/>
        </p:nvSpPr>
        <p:spPr>
          <a:xfrm>
            <a:off x="9144072" y="1360821"/>
            <a:ext cx="125841" cy="128196"/>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dirty="0">
              <a:solidFill>
                <a:prstClr val="white"/>
              </a:solidFill>
              <a:latin typeface="Calibri" panose="020F0502020204030204"/>
            </a:endParaRPr>
          </a:p>
        </p:txBody>
      </p:sp>
      <p:sp>
        <p:nvSpPr>
          <p:cNvPr id="55" name="Étoile à 5 branches 54"/>
          <p:cNvSpPr/>
          <p:nvPr/>
        </p:nvSpPr>
        <p:spPr>
          <a:xfrm>
            <a:off x="1874858" y="3295430"/>
            <a:ext cx="288997" cy="248589"/>
          </a:xfrm>
          <a:prstGeom prst="star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125" name="Étoile à 5 branches 124"/>
          <p:cNvSpPr/>
          <p:nvPr/>
        </p:nvSpPr>
        <p:spPr>
          <a:xfrm>
            <a:off x="6388868" y="1545778"/>
            <a:ext cx="288997" cy="248589"/>
          </a:xfrm>
          <a:prstGeom prst="star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126" name="Étoile à 5 branches 125"/>
          <p:cNvSpPr/>
          <p:nvPr/>
        </p:nvSpPr>
        <p:spPr>
          <a:xfrm>
            <a:off x="9350464" y="300822"/>
            <a:ext cx="288997" cy="248589"/>
          </a:xfrm>
          <a:prstGeom prst="star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127" name="Étoile à 5 branches 126"/>
          <p:cNvSpPr/>
          <p:nvPr/>
        </p:nvSpPr>
        <p:spPr>
          <a:xfrm>
            <a:off x="10144163" y="3154439"/>
            <a:ext cx="288997" cy="248589"/>
          </a:xfrm>
          <a:prstGeom prst="star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128" name="Étoile à 5 branches 127"/>
          <p:cNvSpPr/>
          <p:nvPr/>
        </p:nvSpPr>
        <p:spPr>
          <a:xfrm>
            <a:off x="10594447" y="1436514"/>
            <a:ext cx="288997" cy="248589"/>
          </a:xfrm>
          <a:prstGeom prst="star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129" name="Étoile à 5 branches 128"/>
          <p:cNvSpPr/>
          <p:nvPr/>
        </p:nvSpPr>
        <p:spPr>
          <a:xfrm>
            <a:off x="7999066" y="2067596"/>
            <a:ext cx="288997" cy="248589"/>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130" name="Étoile à 5 branches 129"/>
          <p:cNvSpPr/>
          <p:nvPr/>
        </p:nvSpPr>
        <p:spPr>
          <a:xfrm>
            <a:off x="10504128" y="2191123"/>
            <a:ext cx="288997" cy="248589"/>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131" name="Étoile à 5 branches 130"/>
          <p:cNvSpPr/>
          <p:nvPr/>
        </p:nvSpPr>
        <p:spPr>
          <a:xfrm>
            <a:off x="3020789" y="6469002"/>
            <a:ext cx="236219" cy="248589"/>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132" name="Étoile à 5 branches 131"/>
          <p:cNvSpPr/>
          <p:nvPr/>
        </p:nvSpPr>
        <p:spPr>
          <a:xfrm>
            <a:off x="2657179" y="6098771"/>
            <a:ext cx="288997" cy="248589"/>
          </a:xfrm>
          <a:prstGeom prst="star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74" name="Étoile à 5 branches 73"/>
          <p:cNvSpPr/>
          <p:nvPr/>
        </p:nvSpPr>
        <p:spPr>
          <a:xfrm>
            <a:off x="9152768" y="1183132"/>
            <a:ext cx="288997" cy="248589"/>
          </a:xfrm>
          <a:prstGeom prst="star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5" name="Rectangle 4"/>
          <p:cNvSpPr/>
          <p:nvPr/>
        </p:nvSpPr>
        <p:spPr>
          <a:xfrm>
            <a:off x="-4733" y="24245"/>
            <a:ext cx="10657184" cy="461665"/>
          </a:xfrm>
          <a:prstGeom prst="rect">
            <a:avLst/>
          </a:prstGeom>
        </p:spPr>
        <p:txBody>
          <a:bodyPr wrap="square">
            <a:spAutoFit/>
          </a:bodyPr>
          <a:lstStyle/>
          <a:p>
            <a:pPr defTabSz="1219170">
              <a:defRPr/>
            </a:pPr>
            <a:r>
              <a:rPr lang="fr-FR" sz="2400" b="1" kern="0" dirty="0">
                <a:solidFill>
                  <a:srgbClr val="C00000"/>
                </a:solidFill>
                <a:latin typeface="Arial"/>
              </a:rPr>
              <a:t>Les centres de référence maladies rares (CRMR)</a:t>
            </a:r>
            <a:endParaRPr lang="fr-FR" sz="1867" kern="0" dirty="0">
              <a:solidFill>
                <a:srgbClr val="C00000"/>
              </a:solidFill>
              <a:latin typeface="Calibri" panose="020F0502020204030204"/>
            </a:endParaRPr>
          </a:p>
        </p:txBody>
      </p:sp>
      <p:pic>
        <p:nvPicPr>
          <p:cNvPr id="142" name="Picture 12" descr="Sites internet des centres experts FAI²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305"/>
          <a:stretch/>
        </p:blipFill>
        <p:spPr bwMode="auto">
          <a:xfrm>
            <a:off x="3641323" y="6309996"/>
            <a:ext cx="786411" cy="623429"/>
          </a:xfrm>
          <a:prstGeom prst="rect">
            <a:avLst/>
          </a:prstGeom>
          <a:noFill/>
          <a:extLst>
            <a:ext uri="{909E8E84-426E-40DD-AFC4-6F175D3DCCD1}">
              <a14:hiddenFill xmlns:a14="http://schemas.microsoft.com/office/drawing/2010/main">
                <a:solidFill>
                  <a:srgbClr val="FFFFFF"/>
                </a:solidFill>
              </a14:hiddenFill>
            </a:ext>
          </a:extLst>
        </p:spPr>
      </p:pic>
      <p:sp>
        <p:nvSpPr>
          <p:cNvPr id="6" name="Accolade fermante 5"/>
          <p:cNvSpPr/>
          <p:nvPr/>
        </p:nvSpPr>
        <p:spPr>
          <a:xfrm>
            <a:off x="3074016" y="5765745"/>
            <a:ext cx="266817" cy="602556"/>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fr-FR" sz="2400">
              <a:solidFill>
                <a:prstClr val="black"/>
              </a:solidFill>
              <a:latin typeface="Calibri" panose="020F0502020204030204"/>
            </a:endParaRPr>
          </a:p>
        </p:txBody>
      </p:sp>
      <p:pic>
        <p:nvPicPr>
          <p:cNvPr id="141" name="Picture 6" descr="Plans Nationaux Maladies Rares : Centres de Références Maladies Rares (CRMR),  Filfoie - AMF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3712" y="5783481"/>
            <a:ext cx="787981" cy="526515"/>
          </a:xfrm>
          <a:prstGeom prst="rect">
            <a:avLst/>
          </a:prstGeom>
          <a:noFill/>
          <a:extLst>
            <a:ext uri="{909E8E84-426E-40DD-AFC4-6F175D3DCCD1}">
              <a14:hiddenFill xmlns:a14="http://schemas.microsoft.com/office/drawing/2010/main">
                <a:solidFill>
                  <a:srgbClr val="FFFFFF"/>
                </a:solidFill>
              </a14:hiddenFill>
            </a:ext>
          </a:extLst>
        </p:spPr>
      </p:pic>
      <p:pic>
        <p:nvPicPr>
          <p:cNvPr id="143" name="Image 1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7920" y="72668"/>
            <a:ext cx="824861" cy="824861"/>
          </a:xfrm>
          <a:prstGeom prst="rect">
            <a:avLst/>
          </a:prstGeom>
        </p:spPr>
      </p:pic>
      <p:pic>
        <p:nvPicPr>
          <p:cNvPr id="144" name="Image 1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02662" y="244358"/>
            <a:ext cx="639543" cy="639543"/>
          </a:xfrm>
          <a:prstGeom prst="rect">
            <a:avLst/>
          </a:prstGeom>
          <a:ln>
            <a:solidFill>
              <a:schemeClr val="bg1"/>
            </a:solidFill>
          </a:ln>
        </p:spPr>
      </p:pic>
      <p:pic>
        <p:nvPicPr>
          <p:cNvPr id="145" name="Image 1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45511" y="392309"/>
            <a:ext cx="495504" cy="495504"/>
          </a:xfrm>
          <a:prstGeom prst="rect">
            <a:avLst/>
          </a:prstGeom>
          <a:noFill/>
        </p:spPr>
      </p:pic>
      <p:pic>
        <p:nvPicPr>
          <p:cNvPr id="146" name="Image 1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92448" y="494367"/>
            <a:ext cx="381997" cy="381997"/>
          </a:xfrm>
          <a:prstGeom prst="rect">
            <a:avLst/>
          </a:prstGeom>
        </p:spPr>
      </p:pic>
      <p:sp>
        <p:nvSpPr>
          <p:cNvPr id="12" name="Ellipse 11"/>
          <p:cNvSpPr/>
          <p:nvPr/>
        </p:nvSpPr>
        <p:spPr>
          <a:xfrm>
            <a:off x="11359638" y="270466"/>
            <a:ext cx="785357" cy="799351"/>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prstClr val="white"/>
              </a:solidFill>
              <a:latin typeface="Calibri" panose="020F0502020204030204"/>
            </a:endParaRPr>
          </a:p>
        </p:txBody>
      </p:sp>
    </p:spTree>
    <p:extLst>
      <p:ext uri="{BB962C8B-B14F-4D97-AF65-F5344CB8AC3E}">
        <p14:creationId xmlns:p14="http://schemas.microsoft.com/office/powerpoint/2010/main" val="1385040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p:cNvCxnSpPr/>
          <p:nvPr/>
        </p:nvCxnSpPr>
        <p:spPr>
          <a:xfrm>
            <a:off x="1524000" y="980728"/>
            <a:ext cx="9144000" cy="0"/>
          </a:xfrm>
          <a:prstGeom prst="line">
            <a:avLst/>
          </a:prstGeom>
          <a:ln w="12700" cap="sq" cmpd="thickThin">
            <a:solidFill>
              <a:srgbClr val="3992C5"/>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p:cNvSpPr>
            <a:spLocks noGrp="1"/>
          </p:cNvSpPr>
          <p:nvPr>
            <p:ph type="sldNum" sz="quarter" idx="12"/>
          </p:nvPr>
        </p:nvSpPr>
        <p:spPr/>
        <p:txBody>
          <a:bodyPr/>
          <a:lstStyle/>
          <a:p>
            <a:pPr defTabSz="914389">
              <a:defRPr/>
            </a:pPr>
            <a:fld id="{6F91E4EE-197B-4E9B-BBD1-4E22FEC2884C}" type="slidenum">
              <a:rPr lang="fr-FR" sz="1200" b="0">
                <a:solidFill>
                  <a:prstClr val="black">
                    <a:tint val="75000"/>
                  </a:prstClr>
                </a:solidFill>
                <a:latin typeface="Calibri"/>
                <a:sym typeface="Martel Sans Bold"/>
              </a:rPr>
              <a:pPr defTabSz="914389">
                <a:defRPr/>
              </a:pPr>
              <a:t>11</a:t>
            </a:fld>
            <a:endParaRPr lang="fr-FR" sz="1200" b="0" dirty="0">
              <a:solidFill>
                <a:prstClr val="black">
                  <a:tint val="75000"/>
                </a:prstClr>
              </a:solidFill>
              <a:latin typeface="Calibri"/>
              <a:sym typeface="Martel Sans Bold"/>
            </a:endParaRPr>
          </a:p>
        </p:txBody>
      </p:sp>
      <p:sp>
        <p:nvSpPr>
          <p:cNvPr id="9" name="Titre 1"/>
          <p:cNvSpPr txBox="1">
            <a:spLocks/>
          </p:cNvSpPr>
          <p:nvPr/>
        </p:nvSpPr>
        <p:spPr>
          <a:xfrm>
            <a:off x="7248128" y="96665"/>
            <a:ext cx="4890920" cy="992369"/>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74930" lvl="2" algn="ctr" defTabSz="914389">
              <a:lnSpc>
                <a:spcPct val="115000"/>
              </a:lnSpc>
              <a:spcBef>
                <a:spcPct val="0"/>
              </a:spcBef>
              <a:spcAft>
                <a:spcPts val="1000"/>
              </a:spcAft>
              <a:defRPr/>
            </a:pPr>
            <a:br>
              <a:rPr lang="fr-FR" sz="1867" b="1" kern="0" dirty="0">
                <a:solidFill>
                  <a:srgbClr val="DB000F"/>
                </a:solidFill>
                <a:latin typeface="Calibri"/>
                <a:ea typeface="Calibri"/>
                <a:cs typeface="Times New Roman"/>
                <a:sym typeface="Martel Sans Bold"/>
              </a:rPr>
            </a:br>
            <a:r>
              <a:rPr lang="fr-FR" sz="1867" b="1" kern="0" dirty="0">
                <a:solidFill>
                  <a:srgbClr val="C00000"/>
                </a:solidFill>
                <a:latin typeface="Arial"/>
                <a:sym typeface="Martel Sans Bold"/>
              </a:rPr>
              <a:t>MALADIES RARES sur les TERRITOIRES une action à pérenniser dans le PNMR4</a:t>
            </a:r>
            <a:endParaRPr lang="fr-FR" sz="1867" b="1" kern="0" dirty="0">
              <a:solidFill>
                <a:srgbClr val="10449A"/>
              </a:solidFill>
              <a:latin typeface="Calibri"/>
              <a:ea typeface="Calibri"/>
              <a:cs typeface="Times New Roman"/>
              <a:sym typeface="Martel Sans Bold"/>
            </a:endParaRPr>
          </a:p>
          <a:p>
            <a:pPr marL="0" marR="74930" lvl="2" algn="r" defTabSz="914389">
              <a:lnSpc>
                <a:spcPct val="115000"/>
              </a:lnSpc>
              <a:spcBef>
                <a:spcPct val="0"/>
              </a:spcBef>
              <a:spcAft>
                <a:spcPts val="1000"/>
              </a:spcAft>
              <a:defRPr/>
            </a:pPr>
            <a:endParaRPr lang="fr-FR" sz="1867" b="1" kern="0" dirty="0">
              <a:solidFill>
                <a:srgbClr val="10449A"/>
              </a:solidFill>
              <a:latin typeface="Calibri"/>
              <a:ea typeface="Calibri"/>
              <a:cs typeface="Times New Roman"/>
              <a:sym typeface="Martel Sans Bold"/>
            </a:endParaRPr>
          </a:p>
        </p:txBody>
      </p:sp>
      <p:graphicFrame>
        <p:nvGraphicFramePr>
          <p:cNvPr id="38" name="Tableau 37"/>
          <p:cNvGraphicFramePr>
            <a:graphicFrameLocks noGrp="1"/>
          </p:cNvGraphicFramePr>
          <p:nvPr>
            <p:extLst>
              <p:ext uri="{D42A27DB-BD31-4B8C-83A1-F6EECF244321}">
                <p14:modId xmlns:p14="http://schemas.microsoft.com/office/powerpoint/2010/main" val="3331896351"/>
              </p:ext>
            </p:extLst>
          </p:nvPr>
        </p:nvGraphicFramePr>
        <p:xfrm>
          <a:off x="1380307" y="96665"/>
          <a:ext cx="5724128" cy="781760"/>
        </p:xfrm>
        <a:graphic>
          <a:graphicData uri="http://schemas.openxmlformats.org/drawingml/2006/table">
            <a:tbl>
              <a:tblPr/>
              <a:tblGrid>
                <a:gridCol w="811347">
                  <a:extLst>
                    <a:ext uri="{9D8B030D-6E8A-4147-A177-3AD203B41FA5}">
                      <a16:colId xmlns:a16="http://schemas.microsoft.com/office/drawing/2014/main" val="2731305697"/>
                    </a:ext>
                  </a:extLst>
                </a:gridCol>
                <a:gridCol w="4039833">
                  <a:extLst>
                    <a:ext uri="{9D8B030D-6E8A-4147-A177-3AD203B41FA5}">
                      <a16:colId xmlns:a16="http://schemas.microsoft.com/office/drawing/2014/main" val="1234353085"/>
                    </a:ext>
                  </a:extLst>
                </a:gridCol>
                <a:gridCol w="872948">
                  <a:extLst>
                    <a:ext uri="{9D8B030D-6E8A-4147-A177-3AD203B41FA5}">
                      <a16:colId xmlns:a16="http://schemas.microsoft.com/office/drawing/2014/main" val="2090970277"/>
                    </a:ext>
                  </a:extLst>
                </a:gridCol>
              </a:tblGrid>
              <a:tr h="781760">
                <a:tc>
                  <a:txBody>
                    <a:bodyPr/>
                    <a:lstStyle>
                      <a:lvl1pPr marL="0" algn="l" defTabSz="1219170" rtl="0" eaLnBrk="1" latinLnBrk="0" hangingPunct="1">
                        <a:defRPr sz="2400" kern="1200">
                          <a:solidFill>
                            <a:schemeClr val="tx1"/>
                          </a:solidFill>
                          <a:latin typeface="Calibri Light" panose="020F0302020204030204"/>
                        </a:defRPr>
                      </a:lvl1pPr>
                      <a:lvl2pPr marL="609585" algn="l" defTabSz="1219170" rtl="0" eaLnBrk="1" latinLnBrk="0" hangingPunct="1">
                        <a:defRPr sz="2400" kern="1200">
                          <a:solidFill>
                            <a:schemeClr val="tx1"/>
                          </a:solidFill>
                          <a:latin typeface="Calibri Light" panose="020F0302020204030204"/>
                        </a:defRPr>
                      </a:lvl2pPr>
                      <a:lvl3pPr marL="1219170" algn="l" defTabSz="1219170" rtl="0" eaLnBrk="1" latinLnBrk="0" hangingPunct="1">
                        <a:defRPr sz="2400" kern="1200">
                          <a:solidFill>
                            <a:schemeClr val="tx1"/>
                          </a:solidFill>
                          <a:latin typeface="Calibri Light" panose="020F0302020204030204"/>
                        </a:defRPr>
                      </a:lvl3pPr>
                      <a:lvl4pPr marL="1828754" algn="l" defTabSz="1219170" rtl="0" eaLnBrk="1" latinLnBrk="0" hangingPunct="1">
                        <a:defRPr sz="2400" kern="1200">
                          <a:solidFill>
                            <a:schemeClr val="tx1"/>
                          </a:solidFill>
                          <a:latin typeface="Calibri Light" panose="020F0302020204030204"/>
                        </a:defRPr>
                      </a:lvl4pPr>
                      <a:lvl5pPr marL="2438339" algn="l" defTabSz="1219170" rtl="0" eaLnBrk="1" latinLnBrk="0" hangingPunct="1">
                        <a:defRPr sz="2400" kern="1200">
                          <a:solidFill>
                            <a:schemeClr val="tx1"/>
                          </a:solidFill>
                          <a:latin typeface="Calibri Light" panose="020F0302020204030204"/>
                        </a:defRPr>
                      </a:lvl5pPr>
                      <a:lvl6pPr marL="3047924" algn="l" defTabSz="1219170" rtl="0" eaLnBrk="1" latinLnBrk="0" hangingPunct="1">
                        <a:defRPr sz="2400" kern="1200">
                          <a:solidFill>
                            <a:schemeClr val="tx1"/>
                          </a:solidFill>
                          <a:latin typeface="Calibri Light" panose="020F0302020204030204"/>
                        </a:defRPr>
                      </a:lvl6pPr>
                      <a:lvl7pPr marL="3657509" algn="l" defTabSz="1219170" rtl="0" eaLnBrk="1" latinLnBrk="0" hangingPunct="1">
                        <a:defRPr sz="2400" kern="1200">
                          <a:solidFill>
                            <a:schemeClr val="tx1"/>
                          </a:solidFill>
                          <a:latin typeface="Calibri Light" panose="020F0302020204030204"/>
                        </a:defRPr>
                      </a:lvl7pPr>
                      <a:lvl8pPr marL="4267093" algn="l" defTabSz="1219170" rtl="0" eaLnBrk="1" latinLnBrk="0" hangingPunct="1">
                        <a:defRPr sz="2400" kern="1200">
                          <a:solidFill>
                            <a:schemeClr val="tx1"/>
                          </a:solidFill>
                          <a:latin typeface="Calibri Light" panose="020F0302020204030204"/>
                        </a:defRPr>
                      </a:lvl8pPr>
                      <a:lvl9pPr marL="4876678" algn="l" defTabSz="1219170" rtl="0" eaLnBrk="1" latinLnBrk="0" hangingPunct="1">
                        <a:defRPr sz="2400" kern="1200">
                          <a:solidFill>
                            <a:schemeClr val="tx1"/>
                          </a:solidFill>
                          <a:latin typeface="Calibri Light" panose="020F0302020204030204"/>
                        </a:defRPr>
                      </a:lvl9pPr>
                    </a:lstStyle>
                    <a:p>
                      <a:pPr marL="0" marR="0" lvl="0" indent="0" algn="ctr" defTabSz="914400" rtl="0" eaLnBrk="1" fontAlgn="base" latinLnBrk="0" hangingPunct="1">
                        <a:lnSpc>
                          <a:spcPct val="100000"/>
                        </a:lnSpc>
                        <a:spcBef>
                          <a:spcPts val="300"/>
                        </a:spcBef>
                        <a:spcAft>
                          <a:spcPct val="0"/>
                        </a:spcAft>
                        <a:buClr>
                          <a:srgbClr val="E7520F"/>
                        </a:buClr>
                        <a:buSzPct val="100000"/>
                        <a:buFont typeface="Wingdings" pitchFamily="2" charset="2"/>
                        <a:buNone/>
                        <a:tabLst/>
                        <a:defRPr/>
                      </a:pPr>
                      <a:r>
                        <a:rPr kumimoji="0" lang="fr-FR" altLang="fr-FR" sz="1500" b="0" i="0" u="none" strike="noStrike" kern="1200" cap="none" spc="0" normalizeH="0" baseline="0" dirty="0">
                          <a:ln>
                            <a:noFill/>
                          </a:ln>
                          <a:solidFill>
                            <a:srgbClr val="002060"/>
                          </a:solidFill>
                          <a:effectLst/>
                          <a:uLnTx/>
                          <a:uFillTx/>
                          <a:latin typeface="Arial" panose="020B0604020202020204" pitchFamily="34" charset="0"/>
                          <a:ea typeface="+mn-ea"/>
                          <a:cs typeface="Arial" panose="020B0604020202020204" pitchFamily="34" charset="0"/>
                        </a:rPr>
                        <a:t>FOCUS</a:t>
                      </a:r>
                    </a:p>
                    <a:p>
                      <a:pPr marL="0" marR="0" lvl="0" indent="0" algn="ctr" defTabSz="914400" rtl="0" eaLnBrk="1" fontAlgn="base" latinLnBrk="0" hangingPunct="1">
                        <a:lnSpc>
                          <a:spcPct val="100000"/>
                        </a:lnSpc>
                        <a:spcBef>
                          <a:spcPts val="300"/>
                        </a:spcBef>
                        <a:spcAft>
                          <a:spcPct val="0"/>
                        </a:spcAft>
                        <a:buClr>
                          <a:srgbClr val="E7520F"/>
                        </a:buClr>
                        <a:buSzPct val="100000"/>
                        <a:buFont typeface="Wingdings" pitchFamily="2" charset="2"/>
                        <a:buNone/>
                        <a:tabLst/>
                        <a:defRPr/>
                      </a:pPr>
                      <a:endParaRPr kumimoji="0" lang="fr-FR" altLang="fr-FR" sz="300" b="0" i="0" u="none" strike="noStrike" kern="1200" cap="none" spc="0" normalizeH="0" baseline="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ts val="300"/>
                        </a:spcBef>
                        <a:spcAft>
                          <a:spcPct val="0"/>
                        </a:spcAft>
                        <a:buClr>
                          <a:srgbClr val="E7520F"/>
                        </a:buClr>
                        <a:buSzPct val="100000"/>
                        <a:buFont typeface="Wingdings" pitchFamily="2" charset="2"/>
                        <a:buNone/>
                        <a:tabLst/>
                        <a:defRPr/>
                      </a:pPr>
                      <a:r>
                        <a:rPr kumimoji="0" lang="fr-FR" altLang="fr-FR" sz="1500" b="0" i="0" u="none" strike="noStrike" kern="1200" cap="none" spc="0" normalizeH="0" baseline="0" dirty="0">
                          <a:ln>
                            <a:noFill/>
                          </a:ln>
                          <a:solidFill>
                            <a:srgbClr val="002060"/>
                          </a:solidFill>
                          <a:effectLst/>
                          <a:uLnTx/>
                          <a:uFillTx/>
                          <a:latin typeface="Arial" panose="020B0604020202020204" pitchFamily="34" charset="0"/>
                          <a:ea typeface="+mn-ea"/>
                          <a:cs typeface="Arial" panose="020B0604020202020204" pitchFamily="34" charset="0"/>
                        </a:rPr>
                        <a:t>10.6</a:t>
                      </a:r>
                    </a:p>
                  </a:txBody>
                  <a:tcPr marL="50213" marR="50213" marT="25093" marB="25093" anchor="ctr" horzOverflow="overflow">
                    <a:lnL w="12700" cap="flat" cmpd="sng" algn="ctr">
                      <a:solidFill>
                        <a:srgbClr val="AB9CC3"/>
                      </a:solidFill>
                      <a:prstDash val="solid"/>
                      <a:round/>
                      <a:headEnd type="none" w="med" len="med"/>
                      <a:tailEnd type="none" w="med" len="med"/>
                    </a:lnL>
                    <a:lnR w="12700" cap="flat" cmpd="sng" algn="ctr">
                      <a:solidFill>
                        <a:srgbClr val="AB9CC3"/>
                      </a:solidFill>
                      <a:prstDash val="solid"/>
                      <a:round/>
                      <a:headEnd type="none" w="med" len="med"/>
                      <a:tailEnd type="none" w="med" len="med"/>
                    </a:lnR>
                    <a:lnT w="12700" cap="flat" cmpd="sng" algn="ctr">
                      <a:solidFill>
                        <a:srgbClr val="AB9CC3"/>
                      </a:solidFill>
                      <a:prstDash val="solid"/>
                      <a:round/>
                      <a:headEnd type="none" w="med" len="med"/>
                      <a:tailEnd type="none" w="med" len="med"/>
                    </a:lnT>
                    <a:lnB w="12700" cap="flat" cmpd="sng" algn="ctr">
                      <a:solidFill>
                        <a:srgbClr val="AB9CC3"/>
                      </a:solidFill>
                      <a:prstDash val="solid"/>
                      <a:round/>
                      <a:headEnd type="none" w="med" len="med"/>
                      <a:tailEnd type="none" w="med" len="med"/>
                    </a:lnB>
                    <a:lnTlToBr>
                      <a:noFill/>
                    </a:lnTlToBr>
                    <a:lnBlToTr>
                      <a:noFill/>
                    </a:lnBlToTr>
                    <a:solidFill>
                      <a:srgbClr val="D4DCF4"/>
                    </a:solidFill>
                  </a:tcPr>
                </a:tc>
                <a:tc>
                  <a:txBody>
                    <a:bodyPr/>
                    <a:lstStyle>
                      <a:lvl1pPr marL="0" algn="l" defTabSz="1219170" rtl="0" eaLnBrk="1" latinLnBrk="0" hangingPunct="1">
                        <a:defRPr sz="2400" kern="1200">
                          <a:solidFill>
                            <a:schemeClr val="tx1"/>
                          </a:solidFill>
                          <a:latin typeface="Calibri Light" panose="020F0302020204030204"/>
                        </a:defRPr>
                      </a:lvl1pPr>
                      <a:lvl2pPr marL="609585" algn="l" defTabSz="1219170" rtl="0" eaLnBrk="1" latinLnBrk="0" hangingPunct="1">
                        <a:defRPr sz="2400" kern="1200">
                          <a:solidFill>
                            <a:schemeClr val="tx1"/>
                          </a:solidFill>
                          <a:latin typeface="Calibri Light" panose="020F0302020204030204"/>
                        </a:defRPr>
                      </a:lvl2pPr>
                      <a:lvl3pPr marL="1219170" algn="l" defTabSz="1219170" rtl="0" eaLnBrk="1" latinLnBrk="0" hangingPunct="1">
                        <a:defRPr sz="2400" kern="1200">
                          <a:solidFill>
                            <a:schemeClr val="tx1"/>
                          </a:solidFill>
                          <a:latin typeface="Calibri Light" panose="020F0302020204030204"/>
                        </a:defRPr>
                      </a:lvl3pPr>
                      <a:lvl4pPr marL="1828754" algn="l" defTabSz="1219170" rtl="0" eaLnBrk="1" latinLnBrk="0" hangingPunct="1">
                        <a:defRPr sz="2400" kern="1200">
                          <a:solidFill>
                            <a:schemeClr val="tx1"/>
                          </a:solidFill>
                          <a:latin typeface="Calibri Light" panose="020F0302020204030204"/>
                        </a:defRPr>
                      </a:lvl4pPr>
                      <a:lvl5pPr marL="2438339" algn="l" defTabSz="1219170" rtl="0" eaLnBrk="1" latinLnBrk="0" hangingPunct="1">
                        <a:defRPr sz="2400" kern="1200">
                          <a:solidFill>
                            <a:schemeClr val="tx1"/>
                          </a:solidFill>
                          <a:latin typeface="Calibri Light" panose="020F0302020204030204"/>
                        </a:defRPr>
                      </a:lvl5pPr>
                      <a:lvl6pPr marL="3047924" algn="l" defTabSz="1219170" rtl="0" eaLnBrk="1" latinLnBrk="0" hangingPunct="1">
                        <a:defRPr sz="2400" kern="1200">
                          <a:solidFill>
                            <a:schemeClr val="tx1"/>
                          </a:solidFill>
                          <a:latin typeface="Calibri Light" panose="020F0302020204030204"/>
                        </a:defRPr>
                      </a:lvl6pPr>
                      <a:lvl7pPr marL="3657509" algn="l" defTabSz="1219170" rtl="0" eaLnBrk="1" latinLnBrk="0" hangingPunct="1">
                        <a:defRPr sz="2400" kern="1200">
                          <a:solidFill>
                            <a:schemeClr val="tx1"/>
                          </a:solidFill>
                          <a:latin typeface="Calibri Light" panose="020F0302020204030204"/>
                        </a:defRPr>
                      </a:lvl7pPr>
                      <a:lvl8pPr marL="4267093" algn="l" defTabSz="1219170" rtl="0" eaLnBrk="1" latinLnBrk="0" hangingPunct="1">
                        <a:defRPr sz="2400" kern="1200">
                          <a:solidFill>
                            <a:schemeClr val="tx1"/>
                          </a:solidFill>
                          <a:latin typeface="Calibri Light" panose="020F0302020204030204"/>
                        </a:defRPr>
                      </a:lvl8pPr>
                      <a:lvl9pPr marL="4876678" algn="l" defTabSz="1219170" rtl="0" eaLnBrk="1" latinLnBrk="0" hangingPunct="1">
                        <a:defRPr sz="2400" kern="1200">
                          <a:solidFill>
                            <a:schemeClr val="tx1"/>
                          </a:solidFill>
                          <a:latin typeface="Calibri Light" panose="020F0302020204030204"/>
                        </a:defRPr>
                      </a:lvl9pPr>
                    </a:lstStyle>
                    <a:p>
                      <a:pPr marL="0" marR="0" lvl="0" indent="0" algn="l" defTabSz="914400" rtl="0" eaLnBrk="1" fontAlgn="base" latinLnBrk="0" hangingPunct="1">
                        <a:lnSpc>
                          <a:spcPct val="100000"/>
                        </a:lnSpc>
                        <a:spcBef>
                          <a:spcPts val="300"/>
                        </a:spcBef>
                        <a:spcAft>
                          <a:spcPct val="0"/>
                        </a:spcAft>
                        <a:buClr>
                          <a:srgbClr val="E7520F"/>
                        </a:buClr>
                        <a:buSzPct val="100000"/>
                        <a:buFont typeface="Wingdings" pitchFamily="2" charset="2"/>
                        <a:buNone/>
                        <a:tabLst/>
                        <a:defRPr/>
                      </a:pPr>
                      <a:r>
                        <a:rPr kumimoji="0" lang="fr-FR" sz="1200" b="0" i="0" u="none" strike="noStrike" kern="1200" cap="none" spc="0" normalizeH="0" baseline="0" dirty="0">
                          <a:ln>
                            <a:noFill/>
                          </a:ln>
                          <a:solidFill>
                            <a:srgbClr val="002060"/>
                          </a:solidFill>
                          <a:effectLst/>
                          <a:uLnTx/>
                          <a:uFillTx/>
                          <a:latin typeface="Arial" panose="020B0604020202020204" pitchFamily="34" charset="0"/>
                          <a:ea typeface="+mn-ea"/>
                          <a:cs typeface="Arial" panose="020B0604020202020204" pitchFamily="34" charset="0"/>
                        </a:rPr>
                        <a:t>Encourager les établissements de santé à mettre en place des plateformes d'expertise maladies rares pour renforcer l'articulation inter-</a:t>
                      </a:r>
                      <a:r>
                        <a:rPr kumimoji="0" lang="fr-FR" sz="1200" b="0" i="0" u="none" strike="noStrike" kern="1200" cap="none" spc="0" normalizeH="0" baseline="0" dirty="0" err="1">
                          <a:ln>
                            <a:noFill/>
                          </a:ln>
                          <a:solidFill>
                            <a:srgbClr val="002060"/>
                          </a:solidFill>
                          <a:effectLst/>
                          <a:uLnTx/>
                          <a:uFillTx/>
                          <a:latin typeface="Arial" panose="020B0604020202020204" pitchFamily="34" charset="0"/>
                          <a:ea typeface="+mn-ea"/>
                          <a:cs typeface="Arial" panose="020B0604020202020204" pitchFamily="34" charset="0"/>
                        </a:rPr>
                        <a:t>fCRMR</a:t>
                      </a:r>
                      <a:r>
                        <a:rPr kumimoji="0" lang="fr-FR" sz="1200" b="0" i="0" u="none" strike="noStrike" kern="1200" cap="none" spc="0" normalizeH="0" baseline="0" dirty="0">
                          <a:ln>
                            <a:noFill/>
                          </a:ln>
                          <a:solidFill>
                            <a:srgbClr val="002060"/>
                          </a:solidFill>
                          <a:effectLst/>
                          <a:uLnTx/>
                          <a:uFillTx/>
                          <a:latin typeface="Arial" panose="020B0604020202020204" pitchFamily="34" charset="0"/>
                          <a:ea typeface="+mn-ea"/>
                          <a:cs typeface="Arial" panose="020B0604020202020204" pitchFamily="34" charset="0"/>
                        </a:rPr>
                        <a:t> au sein des établissements siège de plusieurs centres labellisés</a:t>
                      </a:r>
                    </a:p>
                  </a:txBody>
                  <a:tcPr marL="50216" marR="50216" marT="25120" marB="25120">
                    <a:lnL w="12700" cap="flat" cmpd="sng" algn="ctr">
                      <a:solidFill>
                        <a:srgbClr val="AB9CC3"/>
                      </a:solidFill>
                      <a:prstDash val="solid"/>
                      <a:round/>
                      <a:headEnd type="none" w="med" len="med"/>
                      <a:tailEnd type="none" w="med" len="med"/>
                    </a:lnL>
                    <a:lnR w="12700" cap="flat" cmpd="sng" algn="ctr">
                      <a:solidFill>
                        <a:srgbClr val="AB9CC3"/>
                      </a:solidFill>
                      <a:prstDash val="solid"/>
                      <a:round/>
                      <a:headEnd type="none" w="med" len="med"/>
                      <a:tailEnd type="none" w="med" len="med"/>
                    </a:lnR>
                    <a:lnT w="12700" cap="flat" cmpd="sng" algn="ctr">
                      <a:solidFill>
                        <a:srgbClr val="AB9CC3"/>
                      </a:solidFill>
                      <a:prstDash val="solid"/>
                      <a:round/>
                      <a:headEnd type="none" w="med" len="med"/>
                      <a:tailEnd type="none" w="med" len="med"/>
                    </a:lnT>
                    <a:lnB w="12700" cap="flat" cmpd="sng" algn="ctr">
                      <a:solidFill>
                        <a:srgbClr val="AB9CC3"/>
                      </a:solidFill>
                      <a:prstDash val="solid"/>
                      <a:round/>
                      <a:headEnd type="none" w="med" len="med"/>
                      <a:tailEnd type="none" w="med" len="med"/>
                    </a:lnB>
                    <a:lnTlToBr>
                      <a:noFill/>
                    </a:lnTlToBr>
                    <a:lnBlToTr>
                      <a:noFill/>
                    </a:lnBlToTr>
                    <a:solidFill>
                      <a:srgbClr val="D4DCF4"/>
                    </a:solidFill>
                  </a:tcPr>
                </a:tc>
                <a:tc>
                  <a:txBody>
                    <a:bodyPr/>
                    <a:lstStyle>
                      <a:lvl1pPr marL="0" algn="l" defTabSz="1219170" rtl="0" eaLnBrk="1" latinLnBrk="0" hangingPunct="1">
                        <a:defRPr sz="2400" kern="1200">
                          <a:solidFill>
                            <a:schemeClr val="tx1"/>
                          </a:solidFill>
                          <a:latin typeface="Calibri Light" panose="020F0302020204030204"/>
                        </a:defRPr>
                      </a:lvl1pPr>
                      <a:lvl2pPr marL="609585" algn="l" defTabSz="1219170" rtl="0" eaLnBrk="1" latinLnBrk="0" hangingPunct="1">
                        <a:defRPr sz="2400" kern="1200">
                          <a:solidFill>
                            <a:schemeClr val="tx1"/>
                          </a:solidFill>
                          <a:latin typeface="Calibri Light" panose="020F0302020204030204"/>
                        </a:defRPr>
                      </a:lvl2pPr>
                      <a:lvl3pPr marL="1219170" algn="l" defTabSz="1219170" rtl="0" eaLnBrk="1" latinLnBrk="0" hangingPunct="1">
                        <a:defRPr sz="2400" kern="1200">
                          <a:solidFill>
                            <a:schemeClr val="tx1"/>
                          </a:solidFill>
                          <a:latin typeface="Calibri Light" panose="020F0302020204030204"/>
                        </a:defRPr>
                      </a:lvl3pPr>
                      <a:lvl4pPr marL="1828754" algn="l" defTabSz="1219170" rtl="0" eaLnBrk="1" latinLnBrk="0" hangingPunct="1">
                        <a:defRPr sz="2400" kern="1200">
                          <a:solidFill>
                            <a:schemeClr val="tx1"/>
                          </a:solidFill>
                          <a:latin typeface="Calibri Light" panose="020F0302020204030204"/>
                        </a:defRPr>
                      </a:lvl4pPr>
                      <a:lvl5pPr marL="2438339" algn="l" defTabSz="1219170" rtl="0" eaLnBrk="1" latinLnBrk="0" hangingPunct="1">
                        <a:defRPr sz="2400" kern="1200">
                          <a:solidFill>
                            <a:schemeClr val="tx1"/>
                          </a:solidFill>
                          <a:latin typeface="Calibri Light" panose="020F0302020204030204"/>
                        </a:defRPr>
                      </a:lvl5pPr>
                      <a:lvl6pPr marL="3047924" algn="l" defTabSz="1219170" rtl="0" eaLnBrk="1" latinLnBrk="0" hangingPunct="1">
                        <a:defRPr sz="2400" kern="1200">
                          <a:solidFill>
                            <a:schemeClr val="tx1"/>
                          </a:solidFill>
                          <a:latin typeface="Calibri Light" panose="020F0302020204030204"/>
                        </a:defRPr>
                      </a:lvl6pPr>
                      <a:lvl7pPr marL="3657509" algn="l" defTabSz="1219170" rtl="0" eaLnBrk="1" latinLnBrk="0" hangingPunct="1">
                        <a:defRPr sz="2400" kern="1200">
                          <a:solidFill>
                            <a:schemeClr val="tx1"/>
                          </a:solidFill>
                          <a:latin typeface="Calibri Light" panose="020F0302020204030204"/>
                        </a:defRPr>
                      </a:lvl7pPr>
                      <a:lvl8pPr marL="4267093" algn="l" defTabSz="1219170" rtl="0" eaLnBrk="1" latinLnBrk="0" hangingPunct="1">
                        <a:defRPr sz="2400" kern="1200">
                          <a:solidFill>
                            <a:schemeClr val="tx1"/>
                          </a:solidFill>
                          <a:latin typeface="Calibri Light" panose="020F0302020204030204"/>
                        </a:defRPr>
                      </a:lvl8pPr>
                      <a:lvl9pPr marL="4876678" algn="l" defTabSz="1219170" rtl="0" eaLnBrk="1" latinLnBrk="0" hangingPunct="1">
                        <a:defRPr sz="2400" kern="1200">
                          <a:solidFill>
                            <a:schemeClr val="tx1"/>
                          </a:solidFill>
                          <a:latin typeface="Calibri Light" panose="020F0302020204030204"/>
                        </a:defRPr>
                      </a:lvl9pPr>
                    </a:lstStyle>
                    <a:p>
                      <a:pPr marL="0" marR="0" lvl="0" indent="0" algn="ctr" defTabSz="914400" rtl="0" eaLnBrk="1" fontAlgn="base" latinLnBrk="0" hangingPunct="1">
                        <a:lnSpc>
                          <a:spcPct val="100000"/>
                        </a:lnSpc>
                        <a:spcBef>
                          <a:spcPts val="300"/>
                        </a:spcBef>
                        <a:spcAft>
                          <a:spcPct val="0"/>
                        </a:spcAft>
                        <a:buClr>
                          <a:srgbClr val="E7520F"/>
                        </a:buClr>
                        <a:buSzPct val="100000"/>
                        <a:buFont typeface="Wingdings" pitchFamily="2" charset="2"/>
                        <a:buNone/>
                        <a:tabLst/>
                        <a:defRPr/>
                      </a:pPr>
                      <a:endParaRPr kumimoji="0" lang="fr-FR" altLang="fr-FR" sz="800" b="0" i="0" u="none" strike="noStrike" kern="1200" cap="none" spc="0" normalizeH="0" baseline="0" noProof="1">
                        <a:ln>
                          <a:noFill/>
                        </a:ln>
                        <a:solidFill>
                          <a:srgbClr val="00206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ctr" defTabSz="914400" rtl="0" eaLnBrk="1" fontAlgn="base" latinLnBrk="0" hangingPunct="1">
                        <a:lnSpc>
                          <a:spcPct val="100000"/>
                        </a:lnSpc>
                        <a:spcBef>
                          <a:spcPts val="300"/>
                        </a:spcBef>
                        <a:spcAft>
                          <a:spcPct val="0"/>
                        </a:spcAft>
                        <a:buClr>
                          <a:srgbClr val="E7520F"/>
                        </a:buClr>
                        <a:buSzPct val="100000"/>
                        <a:buFont typeface="Wingdings" pitchFamily="2" charset="2"/>
                        <a:buNone/>
                        <a:tabLst/>
                        <a:defRPr/>
                      </a:pPr>
                      <a:r>
                        <a:rPr kumimoji="0" lang="fr-FR" altLang="fr-FR" sz="1500" b="0" i="0" u="none" strike="noStrike" kern="1200" cap="none" spc="0" normalizeH="0" baseline="0" noProof="1">
                          <a:ln>
                            <a:noFill/>
                          </a:ln>
                          <a:solidFill>
                            <a:srgbClr val="002060"/>
                          </a:solidFill>
                          <a:effectLst/>
                          <a:uLnTx/>
                          <a:uFillTx/>
                          <a:latin typeface="Arial" panose="020B0604020202020204" pitchFamily="34" charset="0"/>
                          <a:ea typeface="+mn-ea"/>
                          <a:cs typeface="Arial" panose="020B0604020202020204" pitchFamily="34" charset="0"/>
                          <a:sym typeface="Wingdings" panose="05000000000000000000" pitchFamily="2" charset="2"/>
                        </a:rPr>
                        <a:t>2019  2023</a:t>
                      </a:r>
                    </a:p>
                  </a:txBody>
                  <a:tcPr marL="50213" marR="50213" marT="25099" marB="25099" horzOverflow="overflow">
                    <a:lnL w="12700" cap="flat" cmpd="sng" algn="ctr">
                      <a:solidFill>
                        <a:srgbClr val="AB9CC3"/>
                      </a:solidFill>
                      <a:prstDash val="solid"/>
                      <a:round/>
                      <a:headEnd type="none" w="med" len="med"/>
                      <a:tailEnd type="none" w="med" len="med"/>
                    </a:lnL>
                    <a:lnR w="12700" cap="flat" cmpd="sng" algn="ctr">
                      <a:solidFill>
                        <a:srgbClr val="AB9CC3"/>
                      </a:solidFill>
                      <a:prstDash val="solid"/>
                      <a:round/>
                      <a:headEnd type="none" w="med" len="med"/>
                      <a:tailEnd type="none" w="med" len="med"/>
                    </a:lnR>
                    <a:lnT w="12700" cap="flat" cmpd="sng" algn="ctr">
                      <a:solidFill>
                        <a:srgbClr val="AB9CC3"/>
                      </a:solidFill>
                      <a:prstDash val="solid"/>
                      <a:round/>
                      <a:headEnd type="none" w="med" len="med"/>
                      <a:tailEnd type="none" w="med" len="med"/>
                    </a:lnT>
                    <a:lnB w="12700" cap="flat" cmpd="sng" algn="ctr">
                      <a:solidFill>
                        <a:srgbClr val="AB9CC3"/>
                      </a:solidFill>
                      <a:prstDash val="solid"/>
                      <a:round/>
                      <a:headEnd type="none" w="med" len="med"/>
                      <a:tailEnd type="none" w="med" len="med"/>
                    </a:lnB>
                    <a:lnTlToBr>
                      <a:noFill/>
                    </a:lnTlToBr>
                    <a:lnBlToTr>
                      <a:noFill/>
                    </a:lnBlToTr>
                    <a:solidFill>
                      <a:srgbClr val="D4DCF4"/>
                    </a:solidFill>
                  </a:tcPr>
                </a:tc>
                <a:extLst>
                  <a:ext uri="{0D108BD9-81ED-4DB2-BD59-A6C34878D82A}">
                    <a16:rowId xmlns:a16="http://schemas.microsoft.com/office/drawing/2014/main" val="3122642166"/>
                  </a:ext>
                </a:extLst>
              </a:tr>
            </a:tbl>
          </a:graphicData>
        </a:graphic>
      </p:graphicFrame>
      <p:pic>
        <p:nvPicPr>
          <p:cNvPr id="19460"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373" y="932723"/>
            <a:ext cx="11538647" cy="59913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218" y="5829928"/>
            <a:ext cx="3056129" cy="892552"/>
          </a:xfrm>
          <a:prstGeom prst="rect">
            <a:avLst/>
          </a:prstGeom>
        </p:spPr>
        <p:txBody>
          <a:bodyPr wrap="square">
            <a:spAutoFit/>
          </a:bodyPr>
          <a:lstStyle/>
          <a:p>
            <a:pPr defTabSz="914389"/>
            <a:r>
              <a:rPr lang="fr-FR" sz="1200" b="1" dirty="0">
                <a:solidFill>
                  <a:srgbClr val="1F497D"/>
                </a:solidFill>
                <a:latin typeface="Calibri"/>
                <a:sym typeface="Martel Sans Bold"/>
              </a:rPr>
              <a:t>1 MIG dédiée dans le PNMR3 aux « plateformes d’expertise maladies rares » : </a:t>
            </a:r>
            <a:endParaRPr lang="fr-FR" sz="800" b="1" dirty="0">
              <a:solidFill>
                <a:srgbClr val="FF0000"/>
              </a:solidFill>
              <a:latin typeface="Calibri"/>
              <a:sym typeface="Martel Sans Bold"/>
            </a:endParaRPr>
          </a:p>
          <a:p>
            <a:pPr defTabSz="914389"/>
            <a:endParaRPr lang="fr-FR" sz="1333" b="1" dirty="0">
              <a:solidFill>
                <a:srgbClr val="1F497D"/>
              </a:solidFill>
              <a:latin typeface="Calibri"/>
              <a:sym typeface="Martel Sans Bold"/>
            </a:endParaRPr>
          </a:p>
          <a:p>
            <a:pPr defTabSz="914389"/>
            <a:r>
              <a:rPr lang="fr-FR" sz="1467" b="1" dirty="0">
                <a:solidFill>
                  <a:srgbClr val="1F497D"/>
                </a:solidFill>
                <a:latin typeface="Calibri"/>
                <a:sym typeface="Martel Sans Bold"/>
              </a:rPr>
              <a:t>+</a:t>
            </a:r>
          </a:p>
        </p:txBody>
      </p:sp>
      <p:pic>
        <p:nvPicPr>
          <p:cNvPr id="10242" name="Picture 2" descr="https://cdn-icons-png.flaticon.com/512/846/8460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308" y="5061184"/>
            <a:ext cx="915657" cy="9156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7848" y="6272351"/>
            <a:ext cx="3748014" cy="276999"/>
          </a:xfrm>
          <a:prstGeom prst="rect">
            <a:avLst/>
          </a:prstGeom>
          <a:solidFill>
            <a:srgbClr val="F39100"/>
          </a:solidFill>
        </p:spPr>
        <p:txBody>
          <a:bodyPr wrap="none">
            <a:spAutoFit/>
          </a:bodyPr>
          <a:lstStyle/>
          <a:p>
            <a:pPr defTabSz="1219184"/>
            <a:r>
              <a:rPr lang="fr-FR" sz="1200" b="1" dirty="0">
                <a:solidFill>
                  <a:srgbClr val="FFFFFF"/>
                </a:solidFill>
                <a:latin typeface="Calibri"/>
                <a:sym typeface="Martel Sans Bold"/>
              </a:rPr>
              <a:t>19 plateformes d’expertise maladies rares en métropole</a:t>
            </a:r>
            <a:endParaRPr lang="fr-FR" sz="1200" b="1" dirty="0">
              <a:solidFill>
                <a:srgbClr val="FFFFFF"/>
              </a:solidFill>
              <a:latin typeface="Arial"/>
              <a:sym typeface="Martel Sans Bold"/>
            </a:endParaRPr>
          </a:p>
        </p:txBody>
      </p:sp>
      <p:sp>
        <p:nvSpPr>
          <p:cNvPr id="6" name="Rectangle 5"/>
          <p:cNvSpPr/>
          <p:nvPr/>
        </p:nvSpPr>
        <p:spPr>
          <a:xfrm>
            <a:off x="247849" y="6584190"/>
            <a:ext cx="3849772" cy="276999"/>
          </a:xfrm>
          <a:prstGeom prst="rect">
            <a:avLst/>
          </a:prstGeom>
          <a:solidFill>
            <a:srgbClr val="00ABAB"/>
          </a:solidFill>
        </p:spPr>
        <p:txBody>
          <a:bodyPr wrap="square">
            <a:spAutoFit/>
          </a:bodyPr>
          <a:lstStyle/>
          <a:p>
            <a:pPr defTabSz="1219184"/>
            <a:r>
              <a:rPr lang="fr-FR" sz="1200" b="1" dirty="0">
                <a:solidFill>
                  <a:srgbClr val="FFFFFF"/>
                </a:solidFill>
                <a:latin typeface="Calibri"/>
                <a:sym typeface="Martel Sans Bold"/>
              </a:rPr>
              <a:t>4 plateformes de coordination en Outre-mer</a:t>
            </a:r>
            <a:endParaRPr lang="fr-FR" sz="1200" b="1" dirty="0">
              <a:solidFill>
                <a:srgbClr val="FFFFFF"/>
              </a:solidFill>
              <a:latin typeface="Arial"/>
              <a:sym typeface="Martel Sans Bold"/>
            </a:endParaRPr>
          </a:p>
        </p:txBody>
      </p:sp>
      <p:pic>
        <p:nvPicPr>
          <p:cNvPr id="14" name="Image 13"/>
          <p:cNvPicPr>
            <a:picLocks noChangeAspect="1"/>
          </p:cNvPicPr>
          <p:nvPr/>
        </p:nvPicPr>
        <p:blipFill>
          <a:blip r:embed="rId5" cstate="print">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rot="6287668">
            <a:off x="1306452" y="412953"/>
            <a:ext cx="739071" cy="739071"/>
          </a:xfrm>
          <a:prstGeom prst="rect">
            <a:avLst/>
          </a:prstGeom>
        </p:spPr>
      </p:pic>
      <p:pic>
        <p:nvPicPr>
          <p:cNvPr id="7" name="Image 6"/>
          <p:cNvPicPr>
            <a:picLocks noChangeAspect="1"/>
          </p:cNvPicPr>
          <p:nvPr/>
        </p:nvPicPr>
        <p:blipFill>
          <a:blip r:embed="rId6"/>
          <a:stretch>
            <a:fillRect/>
          </a:stretch>
        </p:blipFill>
        <p:spPr>
          <a:xfrm>
            <a:off x="161736" y="8035"/>
            <a:ext cx="1193236" cy="1493631"/>
          </a:xfrm>
          <a:prstGeom prst="rect">
            <a:avLst/>
          </a:prstGeom>
        </p:spPr>
      </p:pic>
    </p:spTree>
    <p:extLst>
      <p:ext uri="{BB962C8B-B14F-4D97-AF65-F5344CB8AC3E}">
        <p14:creationId xmlns:p14="http://schemas.microsoft.com/office/powerpoint/2010/main" val="1638136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7687143" y="2977437"/>
            <a:ext cx="4165019" cy="3293209"/>
          </a:xfrm>
          <a:prstGeom prst="rect">
            <a:avLst/>
          </a:prstGeom>
          <a:solidFill>
            <a:srgbClr val="AACECD"/>
          </a:solidFill>
        </p:spPr>
        <p:txBody>
          <a:bodyPr wrap="square" rtlCol="0">
            <a:spAutoFit/>
          </a:bodyPr>
          <a:lstStyle/>
          <a:p>
            <a:pPr marL="171453" indent="-171453" defTabSz="914412">
              <a:buFontTx/>
              <a:buChar char="-"/>
            </a:pPr>
            <a:r>
              <a:rPr lang="fr-FR" sz="1600" b="1" dirty="0">
                <a:solidFill>
                  <a:srgbClr val="1F497D"/>
                </a:solidFill>
                <a:latin typeface="Calibri"/>
                <a:sym typeface="Martel Sans Bold"/>
              </a:rPr>
              <a:t>1 MIG « plateformes d’expertise maladies rares » (F21): </a:t>
            </a:r>
            <a:r>
              <a:rPr lang="fr-FR" sz="1600" dirty="0">
                <a:solidFill>
                  <a:srgbClr val="1F497D"/>
                </a:solidFill>
                <a:latin typeface="Calibri"/>
                <a:sym typeface="Martel Sans Bold"/>
              </a:rPr>
              <a:t>création de 19 plateformes d’expertise MR et 4 plateformes de coordination Outre-mer </a:t>
            </a:r>
            <a:r>
              <a:rPr lang="fr-FR" sz="1600" b="1" dirty="0">
                <a:solidFill>
                  <a:srgbClr val="FF0000"/>
                </a:solidFill>
                <a:latin typeface="Calibri"/>
                <a:sym typeface="Martel Sans Bold"/>
              </a:rPr>
              <a:t>(3,1M€)</a:t>
            </a:r>
          </a:p>
          <a:p>
            <a:pPr marL="171453" indent="-171453" defTabSz="914412">
              <a:buFontTx/>
              <a:buChar char="-"/>
            </a:pPr>
            <a:r>
              <a:rPr lang="fr-FR" sz="1600" b="1" dirty="0">
                <a:solidFill>
                  <a:srgbClr val="1F497D"/>
                </a:solidFill>
                <a:latin typeface="Calibri"/>
                <a:sym typeface="Martel Sans Bold"/>
              </a:rPr>
              <a:t>1 MIG Base de données maladies rares (F22): </a:t>
            </a:r>
            <a:r>
              <a:rPr lang="fr-FR" sz="1600" dirty="0">
                <a:solidFill>
                  <a:srgbClr val="1F497D"/>
                </a:solidFill>
                <a:latin typeface="Calibri"/>
                <a:sym typeface="Martel Sans Bold"/>
              </a:rPr>
              <a:t>Banque Nationale de Données Maladies Rares, mise en place de la </a:t>
            </a:r>
            <a:r>
              <a:rPr lang="fr-FR" sz="1600" dirty="0" err="1">
                <a:solidFill>
                  <a:srgbClr val="1F497D"/>
                </a:solidFill>
                <a:latin typeface="Calibri"/>
                <a:sym typeface="Martel Sans Bold"/>
              </a:rPr>
              <a:t>BaMaRa</a:t>
            </a:r>
            <a:r>
              <a:rPr lang="fr-FR" sz="1600" dirty="0">
                <a:solidFill>
                  <a:srgbClr val="1F497D"/>
                </a:solidFill>
                <a:latin typeface="Calibri"/>
                <a:sym typeface="Martel Sans Bold"/>
              </a:rPr>
              <a:t>, module DPI, projet « registre patients en impasse de diagnostic », observatoire des traitements, prolongation d’un an du PNMR3 </a:t>
            </a:r>
            <a:r>
              <a:rPr lang="fr-FR" sz="1600" b="1" dirty="0">
                <a:solidFill>
                  <a:srgbClr val="FF0000"/>
                </a:solidFill>
                <a:latin typeface="Calibri"/>
                <a:sym typeface="Martel Sans Bold"/>
              </a:rPr>
              <a:t>(16,4M€)</a:t>
            </a:r>
            <a:endParaRPr lang="fr-FR" sz="1600" dirty="0">
              <a:solidFill>
                <a:srgbClr val="FF0000"/>
              </a:solidFill>
              <a:latin typeface="Calibri"/>
              <a:sym typeface="Martel Sans Bold"/>
            </a:endParaRPr>
          </a:p>
          <a:p>
            <a:pPr marL="171453" indent="-171453" defTabSz="914412">
              <a:buFontTx/>
              <a:buChar char="-"/>
            </a:pPr>
            <a:r>
              <a:rPr lang="fr-FR" sz="1600" b="1" dirty="0">
                <a:solidFill>
                  <a:srgbClr val="1F497D"/>
                </a:solidFill>
                <a:latin typeface="Calibri"/>
                <a:sym typeface="Martel Sans Bold"/>
              </a:rPr>
              <a:t>1 MIG « Appui à l’expertise (F23) : </a:t>
            </a:r>
            <a:r>
              <a:rPr lang="fr-FR" sz="1600" dirty="0">
                <a:solidFill>
                  <a:srgbClr val="1F497D"/>
                </a:solidFill>
                <a:latin typeface="Calibri"/>
                <a:sym typeface="Martel Sans Bold"/>
              </a:rPr>
              <a:t>financement des PNDS, programmes ETP, formation, ERN, outils de RCP </a:t>
            </a:r>
            <a:r>
              <a:rPr lang="fr-FR" sz="1600" b="1" dirty="0">
                <a:solidFill>
                  <a:srgbClr val="FF0000"/>
                </a:solidFill>
                <a:latin typeface="Calibri"/>
                <a:sym typeface="Martel Sans Bold"/>
              </a:rPr>
              <a:t>(7,2M€)</a:t>
            </a:r>
          </a:p>
        </p:txBody>
      </p:sp>
      <p:sp>
        <p:nvSpPr>
          <p:cNvPr id="11" name="ZoneTexte 10"/>
          <p:cNvSpPr txBox="1"/>
          <p:nvPr/>
        </p:nvSpPr>
        <p:spPr>
          <a:xfrm>
            <a:off x="101490" y="2985774"/>
            <a:ext cx="3468755" cy="3293209"/>
          </a:xfrm>
          <a:prstGeom prst="rect">
            <a:avLst/>
          </a:prstGeom>
          <a:solidFill>
            <a:srgbClr val="AACECD"/>
          </a:solidFill>
        </p:spPr>
        <p:txBody>
          <a:bodyPr wrap="square" rtlCol="0">
            <a:spAutoFit/>
          </a:bodyPr>
          <a:lstStyle/>
          <a:p>
            <a:pPr marL="171453" indent="-171453" defTabSz="914412">
              <a:buFontTx/>
              <a:buChar char="-"/>
            </a:pPr>
            <a:r>
              <a:rPr lang="fr-FR" sz="1600" b="1" dirty="0">
                <a:solidFill>
                  <a:srgbClr val="1F497D"/>
                </a:solidFill>
                <a:latin typeface="Calibri"/>
                <a:sym typeface="Martel Sans Bold"/>
              </a:rPr>
              <a:t>Une MIG « générale » (F04) </a:t>
            </a:r>
            <a:r>
              <a:rPr lang="fr-FR" sz="1600" dirty="0">
                <a:solidFill>
                  <a:srgbClr val="1F497D"/>
                </a:solidFill>
                <a:latin typeface="Calibri"/>
                <a:sym typeface="Martel Sans Bold"/>
              </a:rPr>
              <a:t>pour l’ensemble des CRMR (hors 3 filières)</a:t>
            </a:r>
          </a:p>
          <a:p>
            <a:pPr marL="171453" indent="-171453" defTabSz="914412">
              <a:buFontTx/>
              <a:buChar char="-"/>
            </a:pPr>
            <a:r>
              <a:rPr lang="fr-FR" sz="1600" b="1" dirty="0">
                <a:solidFill>
                  <a:srgbClr val="1F497D"/>
                </a:solidFill>
                <a:latin typeface="Calibri"/>
                <a:sym typeface="Martel Sans Bold"/>
              </a:rPr>
              <a:t>Trois MIG spécifiques </a:t>
            </a:r>
            <a:r>
              <a:rPr lang="fr-FR" sz="1600" dirty="0">
                <a:solidFill>
                  <a:srgbClr val="1F497D"/>
                </a:solidFill>
                <a:latin typeface="Calibri"/>
                <a:sym typeface="Martel Sans Bold"/>
              </a:rPr>
              <a:t>pour 3 filières dédiées </a:t>
            </a:r>
            <a:r>
              <a:rPr lang="fr-FR" sz="1600" b="1" dirty="0">
                <a:solidFill>
                  <a:srgbClr val="1F497D"/>
                </a:solidFill>
                <a:latin typeface="Calibri"/>
                <a:sym typeface="Martel Sans Bold"/>
              </a:rPr>
              <a:t>(F05, F06, F07) </a:t>
            </a:r>
            <a:r>
              <a:rPr lang="fr-FR" sz="1600" dirty="0">
                <a:solidFill>
                  <a:srgbClr val="1F497D"/>
                </a:solidFill>
                <a:latin typeface="Calibri"/>
                <a:sym typeface="Martel Sans Bold"/>
              </a:rPr>
              <a:t>: Maladies hémorragiques constitutionnelles (MHEMO), Mucoviscidose (Muco), Sclérose Latérale Amyotrophique et Maladies du Neurone Moteur (</a:t>
            </a:r>
            <a:r>
              <a:rPr lang="fr-FR" sz="1600" dirty="0" err="1">
                <a:solidFill>
                  <a:srgbClr val="1F497D"/>
                </a:solidFill>
                <a:latin typeface="Calibri"/>
                <a:sym typeface="Martel Sans Bold"/>
              </a:rPr>
              <a:t>FilSLAN</a:t>
            </a:r>
            <a:r>
              <a:rPr lang="fr-FR" sz="1600" dirty="0">
                <a:solidFill>
                  <a:srgbClr val="1F497D"/>
                </a:solidFill>
                <a:latin typeface="Calibri"/>
                <a:sym typeface="Martel Sans Bold"/>
              </a:rPr>
              <a:t>)</a:t>
            </a:r>
          </a:p>
          <a:p>
            <a:pPr marL="171453" indent="-171453" defTabSz="914412">
              <a:buFontTx/>
              <a:buChar char="-"/>
            </a:pPr>
            <a:r>
              <a:rPr lang="fr-FR" sz="1600" b="1" dirty="0">
                <a:solidFill>
                  <a:srgbClr val="1F497D"/>
                </a:solidFill>
                <a:latin typeface="Calibri"/>
                <a:sym typeface="Martel Sans Bold"/>
              </a:rPr>
              <a:t>473 centres financés </a:t>
            </a:r>
            <a:r>
              <a:rPr lang="fr-FR" sz="1600" dirty="0">
                <a:solidFill>
                  <a:srgbClr val="1F497D"/>
                </a:solidFill>
                <a:latin typeface="Calibri"/>
                <a:sym typeface="Martel Sans Bold"/>
              </a:rPr>
              <a:t>: 388 CRMR (coordonnateurs / constitutifs) + 85 CRC</a:t>
            </a:r>
          </a:p>
          <a:p>
            <a:pPr marL="171453" indent="-171453" defTabSz="914412">
              <a:buFontTx/>
              <a:buChar char="-"/>
            </a:pPr>
            <a:endParaRPr lang="fr-FR" sz="1600" i="1" dirty="0">
              <a:solidFill>
                <a:srgbClr val="1F497D"/>
              </a:solidFill>
              <a:latin typeface="Calibri"/>
              <a:sym typeface="Martel Sans Bold"/>
            </a:endParaRPr>
          </a:p>
        </p:txBody>
      </p:sp>
      <p:sp>
        <p:nvSpPr>
          <p:cNvPr id="14" name="ZoneTexte 13"/>
          <p:cNvSpPr txBox="1"/>
          <p:nvPr/>
        </p:nvSpPr>
        <p:spPr>
          <a:xfrm>
            <a:off x="3714890" y="2985774"/>
            <a:ext cx="3807234" cy="3262432"/>
          </a:xfrm>
          <a:prstGeom prst="rect">
            <a:avLst/>
          </a:prstGeom>
          <a:solidFill>
            <a:srgbClr val="AACECD"/>
          </a:solidFill>
        </p:spPr>
        <p:txBody>
          <a:bodyPr wrap="square" rtlCol="0">
            <a:spAutoFit/>
          </a:bodyPr>
          <a:lstStyle/>
          <a:p>
            <a:pPr marL="171453" indent="-171453" defTabSz="914412">
              <a:buFontTx/>
              <a:buChar char="-"/>
            </a:pPr>
            <a:r>
              <a:rPr lang="fr-FR" sz="1600" b="1" dirty="0">
                <a:solidFill>
                  <a:srgbClr val="1F497D"/>
                </a:solidFill>
                <a:latin typeface="Calibri"/>
                <a:sym typeface="Martel Sans Bold"/>
              </a:rPr>
              <a:t>1 MIG dédiée (F17) </a:t>
            </a:r>
            <a:r>
              <a:rPr lang="fr-FR" sz="1600" dirty="0">
                <a:solidFill>
                  <a:srgbClr val="1F497D"/>
                </a:solidFill>
                <a:latin typeface="Calibri"/>
                <a:sym typeface="Martel Sans Bold"/>
              </a:rPr>
              <a:t>: les filières de santé  maladies rares coordonnent des CRMR, des professionnels de santé, des laboratoires, des structures éducatives, sociales, médico-sociales, des associations, etc.</a:t>
            </a:r>
          </a:p>
          <a:p>
            <a:pPr marL="171453" indent="-171453" defTabSz="914412">
              <a:buFontTx/>
              <a:buChar char="-"/>
            </a:pPr>
            <a:r>
              <a:rPr lang="fr-FR" sz="1600" b="1" dirty="0">
                <a:solidFill>
                  <a:srgbClr val="1F497D"/>
                </a:solidFill>
                <a:latin typeface="Calibri"/>
                <a:sym typeface="Martel Sans Bold"/>
              </a:rPr>
              <a:t>Objectif du PNMR 3</a:t>
            </a:r>
            <a:r>
              <a:rPr lang="fr-FR" sz="1600" dirty="0">
                <a:solidFill>
                  <a:srgbClr val="1F497D"/>
                </a:solidFill>
                <a:latin typeface="Calibri"/>
                <a:sym typeface="Martel Sans Bold"/>
              </a:rPr>
              <a:t> : renforcer les filières dans les enjeux de soin et de recherche </a:t>
            </a:r>
          </a:p>
          <a:p>
            <a:pPr marL="171453" indent="-171453" defTabSz="914412">
              <a:buFontTx/>
              <a:buChar char="-"/>
            </a:pPr>
            <a:r>
              <a:rPr lang="fr-FR" sz="1600" b="1" dirty="0">
                <a:solidFill>
                  <a:srgbClr val="1F497D"/>
                </a:solidFill>
                <a:latin typeface="Calibri"/>
                <a:sym typeface="Martel Sans Bold"/>
              </a:rPr>
              <a:t>23 filières de santé maladies rares </a:t>
            </a:r>
            <a:r>
              <a:rPr lang="fr-FR" sz="1600" dirty="0" err="1">
                <a:solidFill>
                  <a:srgbClr val="1F497D"/>
                </a:solidFill>
                <a:latin typeface="Calibri"/>
                <a:sym typeface="Martel Sans Bold"/>
              </a:rPr>
              <a:t>relabellisées</a:t>
            </a:r>
            <a:r>
              <a:rPr lang="fr-FR" sz="1600" dirty="0">
                <a:solidFill>
                  <a:srgbClr val="1F497D"/>
                </a:solidFill>
                <a:latin typeface="Calibri"/>
                <a:sym typeface="Martel Sans Bold"/>
              </a:rPr>
              <a:t> en juin 2019 </a:t>
            </a:r>
          </a:p>
          <a:p>
            <a:pPr defTabSz="914412"/>
            <a:endParaRPr lang="fr-FR" sz="1600" i="1" dirty="0">
              <a:solidFill>
                <a:srgbClr val="1F497D"/>
              </a:solidFill>
              <a:latin typeface="Calibri"/>
              <a:sym typeface="Martel Sans Bold"/>
            </a:endParaRPr>
          </a:p>
          <a:p>
            <a:pPr defTabSz="914412"/>
            <a:endParaRPr lang="fr-FR" sz="1600" i="1" dirty="0">
              <a:solidFill>
                <a:srgbClr val="1F497D"/>
              </a:solidFill>
              <a:latin typeface="Calibri"/>
              <a:sym typeface="Martel Sans Bold"/>
            </a:endParaRPr>
          </a:p>
          <a:p>
            <a:pPr marL="171453" indent="-171453" defTabSz="914412">
              <a:buFontTx/>
              <a:buChar char="-"/>
            </a:pPr>
            <a:endParaRPr lang="fr-FR" sz="1400" b="1" dirty="0">
              <a:solidFill>
                <a:srgbClr val="1F497D"/>
              </a:solidFill>
              <a:latin typeface="Calibri"/>
              <a:sym typeface="Martel Sans Bold"/>
            </a:endParaRPr>
          </a:p>
        </p:txBody>
      </p:sp>
      <p:pic>
        <p:nvPicPr>
          <p:cNvPr id="1026" name="Picture 2" descr="Aides et financement pour changer son chauffage - Chappé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1556" y="1075399"/>
            <a:ext cx="770903" cy="77090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550563" y="-27384"/>
            <a:ext cx="7867019" cy="954107"/>
          </a:xfrm>
          <a:prstGeom prst="rect">
            <a:avLst/>
          </a:prstGeom>
          <a:noFill/>
        </p:spPr>
        <p:txBody>
          <a:bodyPr wrap="square" rtlCol="0">
            <a:spAutoFit/>
          </a:bodyPr>
          <a:lstStyle/>
          <a:p>
            <a:pPr algn="ctr" defTabSz="914412"/>
            <a:r>
              <a:rPr lang="fr-FR" sz="2800" b="1" dirty="0">
                <a:solidFill>
                  <a:srgbClr val="1F497D"/>
                </a:solidFill>
                <a:latin typeface="Calibri"/>
                <a:sym typeface="Martel Sans Bold"/>
              </a:rPr>
              <a:t>Financement par Missions d’Intérêt Général (MIG) dédiées aux maladies rares chaque année</a:t>
            </a:r>
          </a:p>
        </p:txBody>
      </p:sp>
      <p:sp>
        <p:nvSpPr>
          <p:cNvPr id="3" name="ZoneTexte 2"/>
          <p:cNvSpPr txBox="1"/>
          <p:nvPr/>
        </p:nvSpPr>
        <p:spPr>
          <a:xfrm>
            <a:off x="335361" y="886844"/>
            <a:ext cx="11351623" cy="1569660"/>
          </a:xfrm>
          <a:prstGeom prst="rect">
            <a:avLst/>
          </a:prstGeom>
          <a:noFill/>
        </p:spPr>
        <p:txBody>
          <a:bodyPr wrap="square" rtlCol="0">
            <a:spAutoFit/>
          </a:bodyPr>
          <a:lstStyle/>
          <a:p>
            <a:pPr marL="285754" indent="-285754" defTabSz="914412">
              <a:spcBef>
                <a:spcPts val="1200"/>
              </a:spcBef>
              <a:buFont typeface="Arial" panose="020B0604020202020204" pitchFamily="34" charset="0"/>
              <a:buChar char="•"/>
            </a:pPr>
            <a:r>
              <a:rPr lang="fr-FR" sz="2000" b="1" dirty="0">
                <a:solidFill>
                  <a:srgbClr val="1F497D"/>
                </a:solidFill>
                <a:latin typeface="Calibri" panose="020F0502020204030204" pitchFamily="34" charset="0"/>
                <a:ea typeface="Times New Roman" panose="02020603050405020304" pitchFamily="18" charset="0"/>
                <a:cs typeface="Calibri" panose="020F0502020204030204" pitchFamily="34" charset="0"/>
                <a:sym typeface="Martel Sans Bold"/>
              </a:rPr>
              <a:t>Le troisième plan national maladies rares 2018-2022 (PNMR 3) est financé à hauteur de 147,6M€/an sur la durée du plan. Depuis le Ségur de la santé, l’intégration de la revalorisation du point d’indice des fonctionnaires et la prolongation d’un an du PNMR3, le plan est augmenté en 2023 à </a:t>
            </a:r>
            <a:r>
              <a:rPr lang="fr-FR"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sym typeface="Martel Sans Bold"/>
              </a:rPr>
              <a:t>175,1M€/an</a:t>
            </a:r>
            <a:endParaRPr lang="fr-FR" sz="2000" b="1" dirty="0">
              <a:solidFill>
                <a:srgbClr val="1F497D"/>
              </a:solidFill>
              <a:latin typeface="Calibri" panose="020F0502020204030204" pitchFamily="34" charset="0"/>
              <a:ea typeface="Times New Roman" panose="02020603050405020304" pitchFamily="18" charset="0"/>
              <a:cs typeface="Calibri" panose="020F0502020204030204" pitchFamily="34" charset="0"/>
              <a:sym typeface="Martel Sans Bold"/>
            </a:endParaRPr>
          </a:p>
          <a:p>
            <a:pPr defTabSz="914412"/>
            <a:endParaRPr lang="fr-FR" dirty="0">
              <a:solidFill>
                <a:srgbClr val="1F497D"/>
              </a:solidFill>
              <a:latin typeface="Calibri"/>
              <a:sym typeface="Martel Sans Bold"/>
            </a:endParaRPr>
          </a:p>
          <a:p>
            <a:pPr defTabSz="914412"/>
            <a:endParaRPr lang="fr-FR" dirty="0">
              <a:solidFill>
                <a:srgbClr val="1F497D"/>
              </a:solidFill>
              <a:latin typeface="Calibri"/>
              <a:sym typeface="Martel Sans Bold"/>
            </a:endParaRPr>
          </a:p>
        </p:txBody>
      </p:sp>
      <p:sp>
        <p:nvSpPr>
          <p:cNvPr id="4" name="Rectangle 3"/>
          <p:cNvSpPr/>
          <p:nvPr/>
        </p:nvSpPr>
        <p:spPr>
          <a:xfrm>
            <a:off x="121650" y="2234726"/>
            <a:ext cx="3448595" cy="751048"/>
          </a:xfrm>
          <a:prstGeom prst="rect">
            <a:avLst/>
          </a:prstGeom>
          <a:solidFill>
            <a:srgbClr val="F5F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2"/>
            <a:endParaRPr lang="fr-FR">
              <a:solidFill>
                <a:srgbClr val="FDEADA"/>
              </a:solidFill>
              <a:latin typeface="Calibri"/>
              <a:sym typeface="Martel Sans Bold"/>
            </a:endParaRPr>
          </a:p>
        </p:txBody>
      </p:sp>
      <p:sp>
        <p:nvSpPr>
          <p:cNvPr id="5" name="Rectangle 4"/>
          <p:cNvSpPr/>
          <p:nvPr/>
        </p:nvSpPr>
        <p:spPr>
          <a:xfrm>
            <a:off x="3714890" y="2230874"/>
            <a:ext cx="3821887" cy="760576"/>
          </a:xfrm>
          <a:prstGeom prst="rect">
            <a:avLst/>
          </a:prstGeom>
          <a:solidFill>
            <a:srgbClr val="F5F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2"/>
            <a:endParaRPr lang="fr-FR" sz="1200" b="1" dirty="0">
              <a:solidFill>
                <a:prstClr val="black"/>
              </a:solidFill>
              <a:latin typeface="Calibri"/>
              <a:sym typeface="Martel Sans Bold"/>
            </a:endParaRPr>
          </a:p>
        </p:txBody>
      </p:sp>
      <p:sp>
        <p:nvSpPr>
          <p:cNvPr id="6" name="Rectangle 5"/>
          <p:cNvSpPr/>
          <p:nvPr/>
        </p:nvSpPr>
        <p:spPr>
          <a:xfrm>
            <a:off x="7681421" y="2234896"/>
            <a:ext cx="4165610" cy="750879"/>
          </a:xfrm>
          <a:prstGeom prst="rect">
            <a:avLst/>
          </a:prstGeom>
          <a:solidFill>
            <a:srgbClr val="F5F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2"/>
            <a:endParaRPr lang="fr-FR" sz="1200" b="1" dirty="0">
              <a:solidFill>
                <a:prstClr val="black"/>
              </a:solidFill>
              <a:latin typeface="Calibri"/>
              <a:sym typeface="Martel Sans Bold"/>
            </a:endParaRPr>
          </a:p>
        </p:txBody>
      </p:sp>
      <p:sp>
        <p:nvSpPr>
          <p:cNvPr id="10" name="ZoneTexte 9"/>
          <p:cNvSpPr txBox="1"/>
          <p:nvPr/>
        </p:nvSpPr>
        <p:spPr>
          <a:xfrm>
            <a:off x="145606" y="2435866"/>
            <a:ext cx="3326696" cy="523220"/>
          </a:xfrm>
          <a:prstGeom prst="rect">
            <a:avLst/>
          </a:prstGeom>
          <a:noFill/>
        </p:spPr>
        <p:txBody>
          <a:bodyPr wrap="square" rtlCol="0">
            <a:spAutoFit/>
          </a:bodyPr>
          <a:lstStyle/>
          <a:p>
            <a:pPr algn="ctr" defTabSz="914412"/>
            <a:r>
              <a:rPr lang="fr-FR" sz="1600" b="1" dirty="0">
                <a:solidFill>
                  <a:srgbClr val="1F497D"/>
                </a:solidFill>
                <a:latin typeface="Calibri"/>
                <a:sym typeface="Martel Sans Bold"/>
              </a:rPr>
              <a:t>Soutien aux centres de référence</a:t>
            </a:r>
          </a:p>
          <a:p>
            <a:pPr algn="ctr" defTabSz="914412"/>
            <a:r>
              <a:rPr lang="fr-FR" sz="1200" b="1" dirty="0">
                <a:solidFill>
                  <a:srgbClr val="1F497D"/>
                </a:solidFill>
                <a:latin typeface="Calibri"/>
                <a:sym typeface="Martel Sans Bold"/>
              </a:rPr>
              <a:t>(4 MIG)</a:t>
            </a:r>
          </a:p>
        </p:txBody>
      </p:sp>
      <p:sp>
        <p:nvSpPr>
          <p:cNvPr id="12" name="Ellipse 11"/>
          <p:cNvSpPr/>
          <p:nvPr/>
        </p:nvSpPr>
        <p:spPr>
          <a:xfrm>
            <a:off x="1043379" y="1999588"/>
            <a:ext cx="1621896" cy="443644"/>
          </a:xfrm>
          <a:prstGeom prst="ellipse">
            <a:avLst/>
          </a:prstGeom>
          <a:solidFill>
            <a:srgbClr val="ADCFCE"/>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2"/>
            <a:endParaRPr lang="fr-FR">
              <a:solidFill>
                <a:srgbClr val="FDEADA"/>
              </a:solidFill>
              <a:latin typeface="Calibri"/>
              <a:sym typeface="Martel Sans Bold"/>
            </a:endParaRPr>
          </a:p>
        </p:txBody>
      </p:sp>
      <p:sp>
        <p:nvSpPr>
          <p:cNvPr id="13" name="ZoneTexte 12"/>
          <p:cNvSpPr txBox="1"/>
          <p:nvPr/>
        </p:nvSpPr>
        <p:spPr>
          <a:xfrm>
            <a:off x="1471315" y="2037849"/>
            <a:ext cx="1114463" cy="369332"/>
          </a:xfrm>
          <a:prstGeom prst="rect">
            <a:avLst/>
          </a:prstGeom>
          <a:noFill/>
        </p:spPr>
        <p:txBody>
          <a:bodyPr wrap="square" rtlCol="0">
            <a:spAutoFit/>
          </a:bodyPr>
          <a:lstStyle/>
          <a:p>
            <a:pPr defTabSz="914412"/>
            <a:r>
              <a:rPr lang="fr-FR" b="1" dirty="0">
                <a:solidFill>
                  <a:srgbClr val="E1000F"/>
                </a:solidFill>
                <a:latin typeface="Calibri"/>
                <a:sym typeface="Martel Sans Bold"/>
              </a:rPr>
              <a:t>134M€</a:t>
            </a:r>
          </a:p>
        </p:txBody>
      </p:sp>
      <p:sp>
        <p:nvSpPr>
          <p:cNvPr id="16" name="Ellipse 15"/>
          <p:cNvSpPr/>
          <p:nvPr/>
        </p:nvSpPr>
        <p:spPr>
          <a:xfrm>
            <a:off x="4905892" y="1988841"/>
            <a:ext cx="1578182" cy="421183"/>
          </a:xfrm>
          <a:prstGeom prst="ellipse">
            <a:avLst/>
          </a:prstGeom>
          <a:solidFill>
            <a:srgbClr val="ADCFCE"/>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2"/>
            <a:endParaRPr lang="fr-FR">
              <a:solidFill>
                <a:srgbClr val="FDEADA"/>
              </a:solidFill>
              <a:latin typeface="Calibri"/>
              <a:sym typeface="Martel Sans Bold"/>
            </a:endParaRPr>
          </a:p>
        </p:txBody>
      </p:sp>
      <p:sp>
        <p:nvSpPr>
          <p:cNvPr id="17" name="ZoneTexte 16"/>
          <p:cNvSpPr txBox="1"/>
          <p:nvPr/>
        </p:nvSpPr>
        <p:spPr>
          <a:xfrm>
            <a:off x="5291098" y="2029391"/>
            <a:ext cx="1261210" cy="369332"/>
          </a:xfrm>
          <a:prstGeom prst="rect">
            <a:avLst/>
          </a:prstGeom>
          <a:noFill/>
        </p:spPr>
        <p:txBody>
          <a:bodyPr wrap="square" rtlCol="0">
            <a:spAutoFit/>
          </a:bodyPr>
          <a:lstStyle/>
          <a:p>
            <a:pPr defTabSz="914412"/>
            <a:r>
              <a:rPr lang="fr-FR" b="1" dirty="0">
                <a:solidFill>
                  <a:srgbClr val="E1000F"/>
                </a:solidFill>
                <a:latin typeface="Calibri"/>
                <a:sym typeface="Martel Sans Bold"/>
              </a:rPr>
              <a:t>14,3M€</a:t>
            </a:r>
          </a:p>
        </p:txBody>
      </p:sp>
      <p:sp>
        <p:nvSpPr>
          <p:cNvPr id="19" name="Ellipse 18"/>
          <p:cNvSpPr/>
          <p:nvPr/>
        </p:nvSpPr>
        <p:spPr>
          <a:xfrm>
            <a:off x="8935975" y="1988840"/>
            <a:ext cx="1621896" cy="464392"/>
          </a:xfrm>
          <a:prstGeom prst="ellipse">
            <a:avLst/>
          </a:prstGeom>
          <a:solidFill>
            <a:srgbClr val="ADCFCE"/>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2"/>
            <a:endParaRPr lang="fr-FR">
              <a:solidFill>
                <a:srgbClr val="E1000F"/>
              </a:solidFill>
              <a:latin typeface="Calibri"/>
              <a:sym typeface="Martel Sans Bold"/>
            </a:endParaRPr>
          </a:p>
        </p:txBody>
      </p:sp>
      <p:sp>
        <p:nvSpPr>
          <p:cNvPr id="20" name="ZoneTexte 19"/>
          <p:cNvSpPr txBox="1"/>
          <p:nvPr/>
        </p:nvSpPr>
        <p:spPr>
          <a:xfrm>
            <a:off x="9324308" y="2029890"/>
            <a:ext cx="1152128" cy="369332"/>
          </a:xfrm>
          <a:prstGeom prst="rect">
            <a:avLst/>
          </a:prstGeom>
          <a:noFill/>
        </p:spPr>
        <p:txBody>
          <a:bodyPr wrap="square" rtlCol="0">
            <a:spAutoFit/>
          </a:bodyPr>
          <a:lstStyle/>
          <a:p>
            <a:pPr defTabSz="914412"/>
            <a:r>
              <a:rPr lang="fr-FR" b="1" dirty="0">
                <a:solidFill>
                  <a:srgbClr val="E1000F"/>
                </a:solidFill>
                <a:latin typeface="Calibri"/>
                <a:sym typeface="Martel Sans Bold"/>
              </a:rPr>
              <a:t>26,8M€</a:t>
            </a:r>
          </a:p>
        </p:txBody>
      </p:sp>
      <p:sp>
        <p:nvSpPr>
          <p:cNvPr id="21" name="ZoneTexte 20"/>
          <p:cNvSpPr txBox="1"/>
          <p:nvPr/>
        </p:nvSpPr>
        <p:spPr>
          <a:xfrm>
            <a:off x="3714890" y="2378624"/>
            <a:ext cx="3850187" cy="523220"/>
          </a:xfrm>
          <a:prstGeom prst="rect">
            <a:avLst/>
          </a:prstGeom>
          <a:noFill/>
        </p:spPr>
        <p:txBody>
          <a:bodyPr wrap="square" rtlCol="0">
            <a:spAutoFit/>
          </a:bodyPr>
          <a:lstStyle/>
          <a:p>
            <a:pPr algn="ctr" defTabSz="914412"/>
            <a:r>
              <a:rPr lang="fr-FR" sz="1600" b="1" dirty="0">
                <a:solidFill>
                  <a:srgbClr val="1F497D"/>
                </a:solidFill>
                <a:latin typeface="Calibri"/>
                <a:sym typeface="Martel Sans Bold"/>
              </a:rPr>
              <a:t>Soutien aux filières de santé maladies rares </a:t>
            </a:r>
            <a:r>
              <a:rPr lang="fr-FR" sz="1200" b="1" dirty="0">
                <a:solidFill>
                  <a:srgbClr val="1F497D"/>
                </a:solidFill>
                <a:latin typeface="Calibri"/>
                <a:sym typeface="Martel Sans Bold"/>
              </a:rPr>
              <a:t>(1MIG)</a:t>
            </a:r>
          </a:p>
        </p:txBody>
      </p:sp>
      <p:sp>
        <p:nvSpPr>
          <p:cNvPr id="15" name="Rectangle 14"/>
          <p:cNvSpPr/>
          <p:nvPr/>
        </p:nvSpPr>
        <p:spPr>
          <a:xfrm>
            <a:off x="7689852" y="2431776"/>
            <a:ext cx="4165019" cy="523220"/>
          </a:xfrm>
          <a:prstGeom prst="rect">
            <a:avLst/>
          </a:prstGeom>
        </p:spPr>
        <p:txBody>
          <a:bodyPr wrap="square">
            <a:spAutoFit/>
          </a:bodyPr>
          <a:lstStyle/>
          <a:p>
            <a:pPr algn="ctr" defTabSz="914412"/>
            <a:r>
              <a:rPr lang="fr-FR" sz="1600" b="1" dirty="0">
                <a:solidFill>
                  <a:srgbClr val="1F497D"/>
                </a:solidFill>
                <a:latin typeface="Calibri"/>
                <a:sym typeface="Martel Sans Bold"/>
              </a:rPr>
              <a:t>Soutien aux actions et AAP du PNMR 3</a:t>
            </a:r>
          </a:p>
          <a:p>
            <a:pPr algn="ctr" defTabSz="914412"/>
            <a:r>
              <a:rPr lang="fr-FR" sz="1200" b="1" dirty="0">
                <a:solidFill>
                  <a:srgbClr val="1F497D"/>
                </a:solidFill>
                <a:latin typeface="Calibri"/>
                <a:sym typeface="Martel Sans Bold"/>
              </a:rPr>
              <a:t>(3 MIG)</a:t>
            </a:r>
          </a:p>
        </p:txBody>
      </p:sp>
      <p:pic>
        <p:nvPicPr>
          <p:cNvPr id="24" name="Imag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0305" y="166104"/>
            <a:ext cx="864428" cy="405860"/>
          </a:xfrm>
          <a:prstGeom prst="rect">
            <a:avLst/>
          </a:prstGeom>
        </p:spPr>
      </p:pic>
    </p:spTree>
    <p:extLst>
      <p:ext uri="{BB962C8B-B14F-4D97-AF65-F5344CB8AC3E}">
        <p14:creationId xmlns:p14="http://schemas.microsoft.com/office/powerpoint/2010/main" val="1241053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40">
              <a:defRPr/>
            </a:pPr>
            <a:fld id="{733122C9-A0B9-462F-8757-0847AD287B63}" type="slidenum">
              <a:rPr lang="fr-FR">
                <a:solidFill>
                  <a:srgbClr val="000000"/>
                </a:solidFill>
                <a:latin typeface="Arial"/>
              </a:rPr>
              <a:pPr defTabSz="1219140">
                <a:defRPr/>
              </a:pPr>
              <a:t>13</a:t>
            </a:fld>
            <a:endParaRPr lang="fr-FR" dirty="0">
              <a:solidFill>
                <a:srgbClr val="000000"/>
              </a:solidFill>
              <a:latin typeface="Arial"/>
            </a:endParaRPr>
          </a:p>
        </p:txBody>
      </p:sp>
      <p:sp>
        <p:nvSpPr>
          <p:cNvPr id="3" name="Espace réservé de la date 2"/>
          <p:cNvSpPr>
            <a:spLocks noGrp="1"/>
          </p:cNvSpPr>
          <p:nvPr>
            <p:ph type="dt" sz="half" idx="2"/>
          </p:nvPr>
        </p:nvSpPr>
        <p:spPr/>
        <p:txBody>
          <a:bodyPr/>
          <a:lstStyle/>
          <a:p>
            <a:pPr defTabSz="1219140">
              <a:defRPr/>
            </a:pPr>
            <a:fld id="{6A4A60EE-9D13-3442-9796-E718C6343EC1}" type="datetime1">
              <a:rPr lang="fr-FR" cap="all">
                <a:solidFill>
                  <a:srgbClr val="000000"/>
                </a:solidFill>
                <a:latin typeface="Arial"/>
              </a:rPr>
              <a:pPr defTabSz="1219140">
                <a:defRPr/>
              </a:pPr>
              <a:t>19/10/2023</a:t>
            </a:fld>
            <a:endParaRPr lang="fr-FR" cap="all" dirty="0">
              <a:solidFill>
                <a:srgbClr val="000000"/>
              </a:solidFill>
              <a:latin typeface="Arial"/>
            </a:endParaRPr>
          </a:p>
        </p:txBody>
      </p:sp>
      <p:sp>
        <p:nvSpPr>
          <p:cNvPr id="8" name="Espace réservé du texte 7"/>
          <p:cNvSpPr txBox="1">
            <a:spLocks noGrp="1"/>
          </p:cNvSpPr>
          <p:nvPr>
            <p:ph type="body" sz="quarter" idx="14"/>
          </p:nvPr>
        </p:nvSpPr>
        <p:spPr>
          <a:xfrm>
            <a:off x="431800" y="1293595"/>
            <a:ext cx="11232445" cy="959302"/>
          </a:xfrm>
          <a:prstGeom prst="rect">
            <a:avLst/>
          </a:prstGeom>
          <a:noFill/>
        </p:spPr>
        <p:txBody>
          <a:bodyPr wrap="square" rtlCol="0">
            <a:spAutoFit/>
          </a:bodyPr>
          <a:lstStyle/>
          <a:p>
            <a:pPr marL="0" indent="0" algn="ctr">
              <a:buNone/>
            </a:pPr>
            <a:r>
              <a:rPr lang="fr-FR" sz="2667" b="1" dirty="0">
                <a:solidFill>
                  <a:srgbClr val="CC0066"/>
                </a:solidFill>
              </a:rPr>
              <a:t>		</a:t>
            </a:r>
            <a:endParaRPr lang="fr-FR" sz="2667" dirty="0">
              <a:solidFill>
                <a:schemeClr val="tx2"/>
              </a:solidFill>
              <a:latin typeface="Calibri Light"/>
              <a:ea typeface="Calibri" pitchFamily="34" charset="0"/>
              <a:cs typeface="Times New Roman" pitchFamily="18" charset="0"/>
            </a:endParaRPr>
          </a:p>
          <a:p>
            <a:pPr marL="257162" indent="-257162">
              <a:lnSpc>
                <a:spcPct val="150000"/>
              </a:lnSpc>
            </a:pPr>
            <a:endParaRPr lang="fr-FR" sz="1600" dirty="0"/>
          </a:p>
        </p:txBody>
      </p:sp>
      <p:sp>
        <p:nvSpPr>
          <p:cNvPr id="10" name="ZoneTexte 9"/>
          <p:cNvSpPr txBox="1"/>
          <p:nvPr/>
        </p:nvSpPr>
        <p:spPr>
          <a:xfrm>
            <a:off x="1220612" y="2076384"/>
            <a:ext cx="10331835" cy="4687565"/>
          </a:xfrm>
          <a:prstGeom prst="rect">
            <a:avLst/>
          </a:prstGeom>
          <a:solidFill>
            <a:srgbClr val="AACECD"/>
          </a:solidFill>
        </p:spPr>
        <p:txBody>
          <a:bodyPr wrap="square" rtlCol="0">
            <a:spAutoFit/>
          </a:bodyPr>
          <a:lstStyle/>
          <a:p>
            <a:pPr algn="r" defTabSz="914377">
              <a:defRPr/>
            </a:pPr>
            <a:r>
              <a:rPr lang="fr-FR" sz="2133" b="1" dirty="0">
                <a:solidFill>
                  <a:srgbClr val="002060"/>
                </a:solidFill>
                <a:latin typeface="Arial" panose="020B0604020202020204" pitchFamily="34" charset="0"/>
                <a:cs typeface="Arial" panose="020B0604020202020204" pitchFamily="34" charset="0"/>
              </a:rPr>
              <a:t> </a:t>
            </a:r>
          </a:p>
          <a:p>
            <a:pPr marL="342900" indent="-342900" algn="r" defTabSz="914377">
              <a:buFont typeface="Wingdings" panose="05000000000000000000" pitchFamily="2" charset="2"/>
              <a:buChar char="ü"/>
              <a:defRPr/>
            </a:pPr>
            <a:r>
              <a:rPr lang="fr-FR" sz="2133" b="1" dirty="0">
                <a:solidFill>
                  <a:srgbClr val="002060"/>
                </a:solidFill>
                <a:latin typeface="Arial" panose="020B0604020202020204" pitchFamily="34" charset="0"/>
                <a:ea typeface="Calibri" panose="020F0502020204030204" pitchFamily="34" charset="0"/>
                <a:cs typeface="Arial" panose="020B0604020202020204" pitchFamily="34" charset="0"/>
              </a:rPr>
              <a:t>Evaluation du PNMR3 : HCSP + HCERES</a:t>
            </a:r>
          </a:p>
          <a:p>
            <a:pPr marL="342900" indent="-342900" algn="r" defTabSz="914377">
              <a:buFont typeface="Wingdings" panose="05000000000000000000" pitchFamily="2" charset="2"/>
              <a:buChar char="ü"/>
              <a:defRPr/>
            </a:pPr>
            <a:endParaRPr lang="fr-FR" sz="2133"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indent="-342900" algn="r" defTabSz="914377">
              <a:buFont typeface="Wingdings" panose="05000000000000000000" pitchFamily="2" charset="2"/>
              <a:buChar char="ü"/>
              <a:defRPr/>
            </a:pPr>
            <a:r>
              <a:rPr lang="fr-FR" sz="2133" b="1" dirty="0">
                <a:solidFill>
                  <a:srgbClr val="002060"/>
                </a:solidFill>
                <a:latin typeface="Arial" panose="020B0604020202020204" pitchFamily="34" charset="0"/>
                <a:ea typeface="Calibri" panose="020F0502020204030204" pitchFamily="34" charset="0"/>
                <a:cs typeface="Arial" panose="020B0604020202020204" pitchFamily="34" charset="0"/>
              </a:rPr>
              <a:t>Labellisation CCMR/CRMR/CRC en 2023 : 1</a:t>
            </a:r>
            <a:r>
              <a:rPr lang="fr-FR" sz="2133" b="1" baseline="30000" dirty="0">
                <a:solidFill>
                  <a:srgbClr val="002060"/>
                </a:solidFill>
                <a:latin typeface="Arial" panose="020B0604020202020204" pitchFamily="34" charset="0"/>
                <a:ea typeface="Calibri" panose="020F0502020204030204" pitchFamily="34" charset="0"/>
                <a:cs typeface="Arial" panose="020B0604020202020204" pitchFamily="34" charset="0"/>
              </a:rPr>
              <a:t>er</a:t>
            </a:r>
            <a:r>
              <a:rPr lang="fr-FR" sz="2133" b="1" dirty="0">
                <a:solidFill>
                  <a:srgbClr val="002060"/>
                </a:solidFill>
                <a:latin typeface="Arial" panose="020B0604020202020204" pitchFamily="34" charset="0"/>
                <a:ea typeface="Calibri" panose="020F0502020204030204" pitchFamily="34" charset="0"/>
                <a:cs typeface="Arial" panose="020B0604020202020204" pitchFamily="34" charset="0"/>
              </a:rPr>
              <a:t> socle du prochain PNMR4</a:t>
            </a:r>
          </a:p>
          <a:p>
            <a:pPr marL="800080" lvl="1" indent="-342891" algn="r" defTabSz="914377">
              <a:buFont typeface="Courier New" panose="02070309020205020404" pitchFamily="49" charset="0"/>
              <a:buChar char="o"/>
              <a:defRPr/>
            </a:pPr>
            <a:r>
              <a:rPr lang="fr-FR" sz="2133" dirty="0">
                <a:solidFill>
                  <a:srgbClr val="002060"/>
                </a:solidFill>
                <a:latin typeface="Arial" panose="020B0604020202020204" pitchFamily="34" charset="0"/>
                <a:ea typeface="Calibri" panose="020F0502020204030204" pitchFamily="34" charset="0"/>
                <a:cs typeface="Arial" panose="020B0604020202020204" pitchFamily="34" charset="0"/>
              </a:rPr>
              <a:t>Les maladies rares sur les territoires</a:t>
            </a:r>
          </a:p>
          <a:p>
            <a:pPr marL="800080" lvl="1" indent="-342891" algn="r" defTabSz="914377">
              <a:buFont typeface="Courier New" panose="02070309020205020404" pitchFamily="49" charset="0"/>
              <a:buChar char="o"/>
              <a:defRPr/>
            </a:pPr>
            <a:r>
              <a:rPr lang="fr-FR" sz="2133" dirty="0">
                <a:solidFill>
                  <a:srgbClr val="002060"/>
                </a:solidFill>
                <a:latin typeface="Arial" panose="020B0604020202020204" pitchFamily="34" charset="0"/>
                <a:ea typeface="Calibri" panose="020F0502020204030204" pitchFamily="34" charset="0"/>
                <a:cs typeface="Arial" panose="020B0604020202020204" pitchFamily="34" charset="0"/>
              </a:rPr>
              <a:t>Candidatures labellisées</a:t>
            </a:r>
          </a:p>
          <a:p>
            <a:pPr marL="800080" lvl="1" indent="-342891" algn="r" defTabSz="914377">
              <a:buFont typeface="Courier New" panose="02070309020205020404" pitchFamily="49" charset="0"/>
              <a:buChar char="o"/>
              <a:defRPr/>
            </a:pPr>
            <a:endParaRPr lang="fr-FR" sz="2133"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880" indent="-342891" algn="r" defTabSz="914377">
              <a:buFont typeface="Courier New" panose="02070309020205020404" pitchFamily="49" charset="0"/>
              <a:buChar char="o"/>
              <a:defRPr/>
            </a:pPr>
            <a:endParaRPr lang="fr-FR" sz="2133"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889" indent="-342900" algn="r" defTabSz="914377">
              <a:buFont typeface="Wingdings" panose="05000000000000000000" pitchFamily="2" charset="2"/>
              <a:buChar char="ü"/>
              <a:defRPr/>
            </a:pPr>
            <a:r>
              <a:rPr lang="fr-FR" sz="2133" b="1" dirty="0">
                <a:solidFill>
                  <a:srgbClr val="002060"/>
                </a:solidFill>
                <a:latin typeface="Arial" panose="020B0604020202020204" pitchFamily="34" charset="0"/>
                <a:ea typeface="Calibri" panose="020F0502020204030204" pitchFamily="34" charset="0"/>
                <a:cs typeface="Arial" panose="020B0604020202020204" pitchFamily="34" charset="0"/>
              </a:rPr>
              <a:t>Nomination de 2 personnes qualifiées pour piloter les groupes de travail pour construire le PNMR4</a:t>
            </a:r>
          </a:p>
          <a:p>
            <a:pPr marL="342889" indent="-342900" algn="r" defTabSz="914377">
              <a:buFont typeface="Wingdings" panose="05000000000000000000" pitchFamily="2" charset="2"/>
              <a:buChar char="ü"/>
              <a:defRPr/>
            </a:pPr>
            <a:endParaRPr lang="fr-FR" sz="2133"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889" indent="-342900" algn="r" defTabSz="914377">
              <a:buFont typeface="Wingdings" panose="05000000000000000000" pitchFamily="2" charset="2"/>
              <a:buChar char="ü"/>
              <a:defRPr/>
            </a:pPr>
            <a:r>
              <a:rPr lang="en-US" sz="2133" b="1" dirty="0">
                <a:solidFill>
                  <a:srgbClr val="002060"/>
                </a:solidFill>
                <a:latin typeface="Arial" panose="020B0604020202020204" pitchFamily="34" charset="0"/>
                <a:ea typeface="Calibri" panose="020F0502020204030204" pitchFamily="34" charset="0"/>
                <a:cs typeface="Arial" panose="020B0604020202020204" pitchFamily="34" charset="0"/>
              </a:rPr>
              <a:t>Joint Action on Integration of ERNs into healthcare systems</a:t>
            </a:r>
          </a:p>
          <a:p>
            <a:pPr marL="800080" lvl="1" indent="-342891" algn="r" defTabSz="914377">
              <a:buFont typeface="Courier New" panose="02070309020205020404" pitchFamily="49" charset="0"/>
              <a:buChar char="o"/>
              <a:defRPr/>
            </a:pPr>
            <a:r>
              <a:rPr lang="fr-FR" sz="2133" dirty="0">
                <a:solidFill>
                  <a:srgbClr val="002060"/>
                </a:solidFill>
                <a:latin typeface="Arial" panose="020B0604020202020204" pitchFamily="34" charset="0"/>
                <a:ea typeface="Calibri" panose="020F0502020204030204" pitchFamily="34" charset="0"/>
                <a:cs typeface="Arial" panose="020B0604020202020204" pitchFamily="34" charset="0"/>
              </a:rPr>
              <a:t>WP8 Data Management</a:t>
            </a:r>
          </a:p>
          <a:p>
            <a:pPr marL="342889" indent="-342900" algn="r" defTabSz="914377">
              <a:buFont typeface="Wingdings" panose="05000000000000000000" pitchFamily="2" charset="2"/>
              <a:buChar char="ü"/>
              <a:defRPr/>
            </a:pPr>
            <a:endParaRPr lang="fr-FR" sz="2133" b="1"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pic>
        <p:nvPicPr>
          <p:cNvPr id="4" name="Image 3"/>
          <p:cNvPicPr>
            <a:picLocks noChangeAspect="1"/>
          </p:cNvPicPr>
          <p:nvPr/>
        </p:nvPicPr>
        <p:blipFill>
          <a:blip r:embed="rId2"/>
          <a:stretch>
            <a:fillRect/>
          </a:stretch>
        </p:blipFill>
        <p:spPr>
          <a:xfrm>
            <a:off x="10374626" y="268317"/>
            <a:ext cx="1121415" cy="1403730"/>
          </a:xfrm>
          <a:prstGeom prst="rect">
            <a:avLst/>
          </a:prstGeom>
        </p:spPr>
      </p:pic>
      <p:pic>
        <p:nvPicPr>
          <p:cNvPr id="11" name="Picture 3"/>
          <p:cNvPicPr>
            <a:picLocks noChangeAspect="1" noChangeArrowheads="1"/>
          </p:cNvPicPr>
          <p:nvPr/>
        </p:nvPicPr>
        <p:blipFill>
          <a:blip r:embed="rId3" cstate="print"/>
          <a:srcRect t="28645"/>
          <a:stretch>
            <a:fillRect/>
          </a:stretch>
        </p:blipFill>
        <p:spPr bwMode="auto">
          <a:xfrm>
            <a:off x="559216" y="139573"/>
            <a:ext cx="1691680" cy="1056475"/>
          </a:xfrm>
          <a:prstGeom prst="rect">
            <a:avLst/>
          </a:prstGeom>
          <a:noFill/>
          <a:ln w="41275">
            <a:noFill/>
            <a:miter lim="800000"/>
            <a:headEnd/>
            <a:tailEnd/>
          </a:ln>
          <a:effectLst/>
        </p:spPr>
      </p:pic>
      <p:pic>
        <p:nvPicPr>
          <p:cNvPr id="4098" name="Picture 2" descr="Series: What Next? - Bulldog Cathol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520" y="-2645251"/>
            <a:ext cx="10259868" cy="581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839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Quinze ans de politiques publiques en Santé-Environnement : un bilan qui  met l'accent sur 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1471" y="247773"/>
            <a:ext cx="2724327" cy="13367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To Be Continued - The Podca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5668" y="4782320"/>
            <a:ext cx="1595681" cy="1595681"/>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
          <p:cNvSpPr>
            <a:spLocks noGrp="1"/>
          </p:cNvSpPr>
          <p:nvPr>
            <p:ph type="title"/>
          </p:nvPr>
        </p:nvSpPr>
        <p:spPr>
          <a:xfrm>
            <a:off x="1798775" y="77465"/>
            <a:ext cx="9134839" cy="719988"/>
          </a:xfrm>
        </p:spPr>
        <p:txBody>
          <a:bodyPr>
            <a:noAutofit/>
          </a:bodyPr>
          <a:lstStyle/>
          <a:p>
            <a:pPr algn="ctr"/>
            <a:r>
              <a:rPr lang="fr-FR" sz="2000" dirty="0">
                <a:solidFill>
                  <a:schemeClr val="tx2"/>
                </a:solidFill>
              </a:rPr>
              <a:t>Calendrier d’évaluation du PNRM3</a:t>
            </a:r>
            <a:br>
              <a:rPr lang="fr-FR" sz="2000" dirty="0"/>
            </a:br>
            <a:endParaRPr lang="fr-FR" sz="2000" dirty="0"/>
          </a:p>
        </p:txBody>
      </p:sp>
      <p:sp>
        <p:nvSpPr>
          <p:cNvPr id="12" name="Espace réservé du texte 11"/>
          <p:cNvSpPr>
            <a:spLocks noGrp="1"/>
          </p:cNvSpPr>
          <p:nvPr>
            <p:ph type="body" sz="quarter" idx="10"/>
          </p:nvPr>
        </p:nvSpPr>
        <p:spPr/>
        <p:txBody>
          <a:bodyPr/>
          <a:lstStyle/>
          <a:p>
            <a:endParaRPr lang="fr-FR" dirty="0"/>
          </a:p>
        </p:txBody>
      </p:sp>
      <p:sp>
        <p:nvSpPr>
          <p:cNvPr id="2" name="Espace réservé du numéro de diapositive 1"/>
          <p:cNvSpPr>
            <a:spLocks noGrp="1"/>
          </p:cNvSpPr>
          <p:nvPr>
            <p:ph type="sldNum" sz="quarter" idx="15"/>
          </p:nvPr>
        </p:nvSpPr>
        <p:spPr/>
        <p:txBody>
          <a:bodyPr/>
          <a:lstStyle/>
          <a:p>
            <a:pPr defTabSz="1219140">
              <a:defRPr/>
            </a:pPr>
            <a:fld id="{733122C9-A0B9-462F-8757-0847AD287B63}" type="slidenum">
              <a:rPr lang="fr-FR">
                <a:solidFill>
                  <a:srgbClr val="000000"/>
                </a:solidFill>
                <a:latin typeface="Arial"/>
              </a:rPr>
              <a:pPr defTabSz="1219140">
                <a:defRPr/>
              </a:pPr>
              <a:t>14</a:t>
            </a:fld>
            <a:endParaRPr lang="fr-FR" dirty="0">
              <a:solidFill>
                <a:srgbClr val="000000"/>
              </a:solidFill>
              <a:latin typeface="Arial"/>
            </a:endParaRPr>
          </a:p>
        </p:txBody>
      </p:sp>
      <p:graphicFrame>
        <p:nvGraphicFramePr>
          <p:cNvPr id="13" name="Diagramme 12"/>
          <p:cNvGraphicFramePr/>
          <p:nvPr>
            <p:extLst>
              <p:ext uri="{D42A27DB-BD31-4B8C-83A1-F6EECF244321}">
                <p14:modId xmlns:p14="http://schemas.microsoft.com/office/powerpoint/2010/main" val="1595064991"/>
              </p:ext>
            </p:extLst>
          </p:nvPr>
        </p:nvGraphicFramePr>
        <p:xfrm>
          <a:off x="472440" y="838200"/>
          <a:ext cx="11403846" cy="55593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4" name="Picture 6" descr="https://cdn-icons-png.flaticon.com/512/1327/132773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13635" y="3420529"/>
            <a:ext cx="342060" cy="3420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icons-png.flaticon.com/512/6500/650075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19663" y="3442448"/>
            <a:ext cx="349724" cy="32014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9234579" y="3505267"/>
            <a:ext cx="797859" cy="276999"/>
          </a:xfrm>
          <a:prstGeom prst="rect">
            <a:avLst/>
          </a:prstGeom>
          <a:noFill/>
        </p:spPr>
        <p:txBody>
          <a:bodyPr wrap="square" rtlCol="0">
            <a:spAutoFit/>
          </a:bodyPr>
          <a:lstStyle/>
          <a:p>
            <a:pPr defTabSz="914377">
              <a:defRPr/>
            </a:pPr>
            <a:r>
              <a:rPr lang="fr-FR" sz="1200" dirty="0">
                <a:solidFill>
                  <a:srgbClr val="000000"/>
                </a:solidFill>
                <a:latin typeface="Harlow Solid Italic" panose="04030604020F02020D02" pitchFamily="82" charset="0"/>
              </a:rPr>
              <a:t>2024</a:t>
            </a:r>
          </a:p>
        </p:txBody>
      </p:sp>
      <p:pic>
        <p:nvPicPr>
          <p:cNvPr id="5122" name="Picture 2" descr="https://cdn-icons-png.flaticon.com/512/2069/2069357.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80048" y="3416788"/>
            <a:ext cx="345801" cy="3458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cdn-icons-png.flaticon.com/512/6500/650075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89817" y="3421678"/>
            <a:ext cx="349724" cy="320141"/>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4004732" y="3484497"/>
            <a:ext cx="797859" cy="276999"/>
          </a:xfrm>
          <a:prstGeom prst="rect">
            <a:avLst/>
          </a:prstGeom>
          <a:noFill/>
        </p:spPr>
        <p:txBody>
          <a:bodyPr wrap="square" rtlCol="0">
            <a:spAutoFit/>
          </a:bodyPr>
          <a:lstStyle/>
          <a:p>
            <a:pPr defTabSz="914377">
              <a:defRPr/>
            </a:pPr>
            <a:r>
              <a:rPr lang="fr-FR" sz="1200" dirty="0">
                <a:solidFill>
                  <a:srgbClr val="000000"/>
                </a:solidFill>
                <a:latin typeface="Harlow Solid Italic" panose="04030604020F02020D02" pitchFamily="82" charset="0"/>
              </a:rPr>
              <a:t>2023</a:t>
            </a:r>
          </a:p>
        </p:txBody>
      </p:sp>
      <p:pic>
        <p:nvPicPr>
          <p:cNvPr id="16" name="Image 15"/>
          <p:cNvPicPr>
            <a:picLocks noChangeAspect="1"/>
          </p:cNvPicPr>
          <p:nvPr/>
        </p:nvPicPr>
        <p:blipFill>
          <a:blip r:embed="rId12"/>
          <a:stretch>
            <a:fillRect/>
          </a:stretch>
        </p:blipFill>
        <p:spPr>
          <a:xfrm>
            <a:off x="10086040" y="0"/>
            <a:ext cx="2110889" cy="1288683"/>
          </a:xfrm>
          <a:prstGeom prst="rect">
            <a:avLst/>
          </a:prstGeom>
        </p:spPr>
      </p:pic>
      <p:pic>
        <p:nvPicPr>
          <p:cNvPr id="18" name="Picture 2" descr="https://cdn-icons-png.flaticon.com/512/6451/645189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8200" y="4361612"/>
            <a:ext cx="1663693" cy="16636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cdn-icons-png.flaticon.com/512/3253/3253463.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51106" y="1227470"/>
            <a:ext cx="1427143" cy="14271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s://cdn-icons-png.flaticon.com/512/946/94637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54292" y="4549704"/>
            <a:ext cx="1060745" cy="10607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cdn-icons-png.flaticon.com/512/591/591855.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1513" y="1786951"/>
            <a:ext cx="1126591" cy="112659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17"/>
          <a:stretch>
            <a:fillRect/>
          </a:stretch>
        </p:blipFill>
        <p:spPr>
          <a:xfrm>
            <a:off x="1994718" y="77465"/>
            <a:ext cx="1109695" cy="1389059"/>
          </a:xfrm>
          <a:prstGeom prst="rect">
            <a:avLst/>
          </a:prstGeom>
        </p:spPr>
      </p:pic>
      <p:pic>
        <p:nvPicPr>
          <p:cNvPr id="5128" name="Picture 8" descr="Accueil | Hcéres"/>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81278" y="445055"/>
            <a:ext cx="999162" cy="99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688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Quinze ans de politiques publiques en Santé-Environnement : un bilan qui  met l'accent sur 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2388" y="482066"/>
            <a:ext cx="2724327" cy="1336795"/>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
          <p:cNvSpPr>
            <a:spLocks noGrp="1"/>
          </p:cNvSpPr>
          <p:nvPr>
            <p:ph type="title"/>
          </p:nvPr>
        </p:nvSpPr>
        <p:spPr>
          <a:xfrm>
            <a:off x="1871534" y="80341"/>
            <a:ext cx="9134839" cy="719988"/>
          </a:xfrm>
        </p:spPr>
        <p:txBody>
          <a:bodyPr>
            <a:noAutofit/>
          </a:bodyPr>
          <a:lstStyle/>
          <a:p>
            <a:pPr algn="ctr"/>
            <a:r>
              <a:rPr lang="fr-FR" sz="2000" dirty="0">
                <a:solidFill>
                  <a:schemeClr val="tx2"/>
                </a:solidFill>
              </a:rPr>
              <a:t>Evaluation du PNRM3</a:t>
            </a:r>
            <a:br>
              <a:rPr lang="fr-FR" sz="2000" dirty="0">
                <a:solidFill>
                  <a:schemeClr val="tx2"/>
                </a:solidFill>
              </a:rPr>
            </a:br>
            <a:r>
              <a:rPr lang="fr-FR" sz="2000" dirty="0">
                <a:solidFill>
                  <a:schemeClr val="tx2"/>
                </a:solidFill>
              </a:rPr>
              <a:t>par le HCSP et le HCERES : un bilan pour construire le futur PNMR4</a:t>
            </a:r>
          </a:p>
        </p:txBody>
      </p:sp>
      <p:sp>
        <p:nvSpPr>
          <p:cNvPr id="12" name="Espace réservé du texte 11"/>
          <p:cNvSpPr>
            <a:spLocks noGrp="1"/>
          </p:cNvSpPr>
          <p:nvPr>
            <p:ph type="body" sz="quarter" idx="10"/>
          </p:nvPr>
        </p:nvSpPr>
        <p:spPr/>
        <p:txBody>
          <a:bodyPr/>
          <a:lstStyle/>
          <a:p>
            <a:endParaRPr lang="fr-FR" dirty="0"/>
          </a:p>
        </p:txBody>
      </p:sp>
      <p:sp>
        <p:nvSpPr>
          <p:cNvPr id="2" name="Espace réservé du numéro de diapositive 1"/>
          <p:cNvSpPr>
            <a:spLocks noGrp="1"/>
          </p:cNvSpPr>
          <p:nvPr>
            <p:ph type="sldNum" sz="quarter" idx="15"/>
          </p:nvPr>
        </p:nvSpPr>
        <p:spPr/>
        <p:txBody>
          <a:bodyPr/>
          <a:lstStyle/>
          <a:p>
            <a:pPr defTabSz="1219124">
              <a:defRPr/>
            </a:pPr>
            <a:fld id="{733122C9-A0B9-462F-8757-0847AD287B63}" type="slidenum">
              <a:rPr lang="fr-FR">
                <a:solidFill>
                  <a:srgbClr val="000000"/>
                </a:solidFill>
                <a:latin typeface="Arial"/>
                <a:sym typeface="Martel Sans Bold"/>
              </a:rPr>
              <a:pPr defTabSz="1219124">
                <a:defRPr/>
              </a:pPr>
              <a:t>15</a:t>
            </a:fld>
            <a:endParaRPr lang="fr-FR" dirty="0">
              <a:solidFill>
                <a:srgbClr val="000000"/>
              </a:solidFill>
              <a:latin typeface="Arial"/>
              <a:sym typeface="Martel Sans Bold"/>
            </a:endParaRPr>
          </a:p>
        </p:txBody>
      </p:sp>
      <p:pic>
        <p:nvPicPr>
          <p:cNvPr id="19" name="Picture 2" descr="https://cdn-icons-png.flaticon.com/512/6019/601986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9509" y="137112"/>
            <a:ext cx="606443" cy="606443"/>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862" y="727531"/>
            <a:ext cx="11730881" cy="5264133"/>
          </a:xfrm>
          <a:prstGeom prst="rect">
            <a:avLst/>
          </a:prstGeom>
          <a:noFill/>
        </p:spPr>
        <p:txBody>
          <a:bodyPr wrap="square" rtlCol="0">
            <a:spAutoFit/>
          </a:bodyPr>
          <a:lstStyle/>
          <a:p>
            <a:pPr algn="just" defTabSz="1219096">
              <a:defRPr/>
            </a:pPr>
            <a:endParaRPr lang="fr-FR" sz="1867" dirty="0">
              <a:solidFill>
                <a:srgbClr val="000091"/>
              </a:solidFill>
              <a:latin typeface="Arial"/>
              <a:sym typeface="Martel Sans Bold"/>
            </a:endParaRPr>
          </a:p>
          <a:p>
            <a:pPr marL="380968" indent="-380968" algn="just" defTabSz="1219096">
              <a:buFont typeface="Arial" panose="020B0604020202020204" pitchFamily="34" charset="0"/>
              <a:buChar char="•"/>
              <a:defRPr/>
            </a:pPr>
            <a:r>
              <a:rPr lang="fr-FR" sz="1867" b="1" u="sng" dirty="0">
                <a:solidFill>
                  <a:srgbClr val="000091"/>
                </a:solidFill>
                <a:latin typeface="Arial"/>
                <a:sym typeface="Martel Sans Bold"/>
              </a:rPr>
              <a:t>Objectifs principaux (extrait du courrier de saisine) :</a:t>
            </a:r>
          </a:p>
          <a:p>
            <a:pPr marL="380968" indent="-380968" algn="just" defTabSz="1219096">
              <a:buFont typeface="Arial" panose="020B0604020202020204" pitchFamily="34" charset="0"/>
              <a:buChar char="•"/>
              <a:defRPr/>
            </a:pPr>
            <a:endParaRPr lang="fr-FR" sz="1867" dirty="0">
              <a:solidFill>
                <a:srgbClr val="000091"/>
              </a:solidFill>
              <a:latin typeface="Arial"/>
              <a:sym typeface="Martel Sans Bold"/>
            </a:endParaRPr>
          </a:p>
          <a:p>
            <a:pPr marL="990562" lvl="1" indent="-380986" algn="just" defTabSz="1219096">
              <a:buFont typeface="Wingdings" panose="05000000000000000000" pitchFamily="2" charset="2"/>
              <a:buChar char="ü"/>
              <a:defRPr/>
            </a:pPr>
            <a:r>
              <a:rPr lang="fr-FR" sz="1867" dirty="0">
                <a:solidFill>
                  <a:srgbClr val="000091"/>
                </a:solidFill>
                <a:latin typeface="Arial"/>
                <a:sym typeface="Martel Sans Bold"/>
              </a:rPr>
              <a:t>Evaluer les aspects liés à la </a:t>
            </a:r>
            <a:r>
              <a:rPr lang="fr-FR" sz="1867" b="1" dirty="0">
                <a:solidFill>
                  <a:srgbClr val="000091"/>
                </a:solidFill>
                <a:latin typeface="Arial"/>
                <a:sym typeface="Martel Sans Bold"/>
              </a:rPr>
              <a:t>prise en charge diagnostique des patients et thérapeutique</a:t>
            </a:r>
            <a:r>
              <a:rPr lang="fr-FR" sz="1867" dirty="0">
                <a:solidFill>
                  <a:srgbClr val="000091"/>
                </a:solidFill>
                <a:latin typeface="Arial"/>
                <a:sym typeface="Martel Sans Bold"/>
              </a:rPr>
              <a:t>, à la collecte des données de santé, à la formation et l’information mais également à l’accompagnement à l’autonomie.</a:t>
            </a:r>
          </a:p>
          <a:p>
            <a:pPr marL="990562" lvl="1" indent="-380986" algn="just" defTabSz="1219096">
              <a:buFont typeface="Wingdings" panose="05000000000000000000" pitchFamily="2" charset="2"/>
              <a:buChar char="ü"/>
              <a:defRPr/>
            </a:pPr>
            <a:r>
              <a:rPr lang="fr-FR" sz="1867" dirty="0">
                <a:solidFill>
                  <a:srgbClr val="000091"/>
                </a:solidFill>
                <a:latin typeface="Arial"/>
                <a:sym typeface="Martel Sans Bold"/>
              </a:rPr>
              <a:t>Analyser l’impact des </a:t>
            </a:r>
            <a:r>
              <a:rPr lang="fr-FR" sz="1867" b="1" dirty="0">
                <a:solidFill>
                  <a:srgbClr val="000091"/>
                </a:solidFill>
                <a:latin typeface="Arial"/>
                <a:sym typeface="Martel Sans Bold"/>
              </a:rPr>
              <a:t>différentes actions réalisées en faveur de la recherche </a:t>
            </a:r>
            <a:r>
              <a:rPr lang="fr-FR" sz="1867" dirty="0">
                <a:solidFill>
                  <a:srgbClr val="000091"/>
                </a:solidFill>
                <a:latin typeface="Arial"/>
                <a:sym typeface="Martel Sans Bold"/>
              </a:rPr>
              <a:t>notamment la mise en œuvre au sein du programme prioritaire de recherche (PPR) maladies rares du PIA3 et le renforcement de la recherche </a:t>
            </a:r>
            <a:r>
              <a:rPr lang="fr-FR" sz="1867" dirty="0" err="1">
                <a:solidFill>
                  <a:srgbClr val="000091"/>
                </a:solidFill>
                <a:latin typeface="Arial"/>
                <a:sym typeface="Martel Sans Bold"/>
              </a:rPr>
              <a:t>translationnelle</a:t>
            </a:r>
            <a:r>
              <a:rPr lang="fr-FR" sz="1867" dirty="0">
                <a:solidFill>
                  <a:srgbClr val="000091"/>
                </a:solidFill>
                <a:latin typeface="Arial"/>
                <a:sym typeface="Martel Sans Bold"/>
              </a:rPr>
              <a:t> dans l’appel à projet générique de l’Agence nationale de la recherche (ANR).</a:t>
            </a:r>
          </a:p>
          <a:p>
            <a:pPr marL="990562" lvl="1" indent="-380986" algn="just" defTabSz="1219096">
              <a:buFont typeface="Wingdings" panose="05000000000000000000" pitchFamily="2" charset="2"/>
              <a:buChar char="ü"/>
              <a:defRPr/>
            </a:pPr>
            <a:r>
              <a:rPr lang="fr-FR" sz="1867" dirty="0">
                <a:solidFill>
                  <a:srgbClr val="000091"/>
                </a:solidFill>
                <a:latin typeface="Arial"/>
                <a:sym typeface="Martel Sans Bold"/>
              </a:rPr>
              <a:t>Mesurer l’impact des </a:t>
            </a:r>
            <a:r>
              <a:rPr lang="fr-FR" sz="1867" b="1" dirty="0">
                <a:solidFill>
                  <a:srgbClr val="000091"/>
                </a:solidFill>
                <a:latin typeface="Arial"/>
                <a:sym typeface="Martel Sans Bold"/>
              </a:rPr>
              <a:t>réalisations françaises au niveau européen </a:t>
            </a:r>
            <a:r>
              <a:rPr lang="fr-FR" sz="1867" dirty="0">
                <a:solidFill>
                  <a:srgbClr val="000091"/>
                </a:solidFill>
                <a:latin typeface="Arial"/>
                <a:sym typeface="Martel Sans Bold"/>
              </a:rPr>
              <a:t>(réseaux européens de référence, ORPHANET, </a:t>
            </a:r>
            <a:r>
              <a:rPr lang="fr-FR" sz="1867" dirty="0" err="1">
                <a:solidFill>
                  <a:srgbClr val="000091"/>
                </a:solidFill>
                <a:latin typeface="Arial"/>
                <a:sym typeface="Martel Sans Bold"/>
              </a:rPr>
              <a:t>European</a:t>
            </a:r>
            <a:r>
              <a:rPr lang="fr-FR" sz="1867" dirty="0">
                <a:solidFill>
                  <a:srgbClr val="000091"/>
                </a:solidFill>
                <a:latin typeface="Arial"/>
                <a:sym typeface="Martel Sans Bold"/>
              </a:rPr>
              <a:t> Joint Program, actions conjointes…).</a:t>
            </a:r>
          </a:p>
          <a:p>
            <a:pPr marL="990562" lvl="1" indent="-380986" algn="just" defTabSz="1219096">
              <a:buFont typeface="Wingdings" panose="05000000000000000000" pitchFamily="2" charset="2"/>
              <a:buChar char="ü"/>
              <a:defRPr/>
            </a:pPr>
            <a:r>
              <a:rPr lang="fr-FR" sz="1867" dirty="0">
                <a:solidFill>
                  <a:srgbClr val="000091"/>
                </a:solidFill>
                <a:latin typeface="Arial"/>
                <a:sym typeface="Martel Sans Bold"/>
              </a:rPr>
              <a:t>Réaliser un bilan des efforts en matière de </a:t>
            </a:r>
            <a:r>
              <a:rPr lang="fr-FR" sz="1867" b="1" dirty="0">
                <a:solidFill>
                  <a:srgbClr val="000091"/>
                </a:solidFill>
                <a:latin typeface="Arial"/>
                <a:sym typeface="Martel Sans Bold"/>
              </a:rPr>
              <a:t>gouvernance du plan et de pilotage des actions</a:t>
            </a:r>
            <a:r>
              <a:rPr lang="fr-FR" sz="1867" dirty="0">
                <a:solidFill>
                  <a:srgbClr val="000091"/>
                </a:solidFill>
                <a:latin typeface="Arial"/>
                <a:sym typeface="Martel Sans Bold"/>
              </a:rPr>
              <a:t>, de coordination entre les secteurs sanitaire et médico-social, de structuration des FSMR et de déploiement de la BNDMR</a:t>
            </a:r>
          </a:p>
          <a:p>
            <a:pPr marL="990562" lvl="1" indent="-380986" algn="just" defTabSz="1219096">
              <a:buFont typeface="Wingdings" panose="05000000000000000000" pitchFamily="2" charset="2"/>
              <a:buChar char="ü"/>
              <a:defRPr/>
            </a:pPr>
            <a:r>
              <a:rPr lang="fr-FR" sz="1867" dirty="0">
                <a:solidFill>
                  <a:srgbClr val="000091"/>
                </a:solidFill>
                <a:latin typeface="Arial"/>
                <a:sym typeface="Martel Sans Bold"/>
              </a:rPr>
              <a:t>Dégager les </a:t>
            </a:r>
            <a:r>
              <a:rPr lang="fr-FR" sz="1867" b="1" dirty="0">
                <a:solidFill>
                  <a:srgbClr val="000091"/>
                </a:solidFill>
                <a:latin typeface="Arial"/>
                <a:sym typeface="Martel Sans Bold"/>
              </a:rPr>
              <a:t>grands axes de la politique devant être poursuivie </a:t>
            </a:r>
            <a:r>
              <a:rPr lang="fr-FR" sz="1867" dirty="0">
                <a:solidFill>
                  <a:srgbClr val="000091"/>
                </a:solidFill>
                <a:latin typeface="Arial"/>
                <a:sym typeface="Martel Sans Bold"/>
              </a:rPr>
              <a:t>pour les années à venir dans ce domaine très sensible et complexe des maladies rares et qui mobilise de nombreuses associations de patients et de familles. </a:t>
            </a:r>
          </a:p>
        </p:txBody>
      </p:sp>
      <p:pic>
        <p:nvPicPr>
          <p:cNvPr id="9" name="Picture 8" descr="Accueil | Hcér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7897" y="650883"/>
            <a:ext cx="999162" cy="99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817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70">
              <a:defRPr/>
            </a:pPr>
            <a:fld id="{733122C9-A0B9-462F-8757-0847AD287B63}" type="slidenum">
              <a:rPr lang="fr-FR">
                <a:solidFill>
                  <a:srgbClr val="000000"/>
                </a:solidFill>
                <a:latin typeface="Arial"/>
              </a:rPr>
              <a:pPr defTabSz="1219170">
                <a:defRPr/>
              </a:pPr>
              <a:t>16</a:t>
            </a:fld>
            <a:endParaRPr lang="fr-FR" dirty="0">
              <a:solidFill>
                <a:srgbClr val="000000"/>
              </a:solidFill>
              <a:latin typeface="Arial"/>
            </a:endParaRPr>
          </a:p>
        </p:txBody>
      </p:sp>
      <p:sp>
        <p:nvSpPr>
          <p:cNvPr id="3" name="Espace réservé de la date 2"/>
          <p:cNvSpPr>
            <a:spLocks noGrp="1"/>
          </p:cNvSpPr>
          <p:nvPr>
            <p:ph type="dt" sz="half" idx="2"/>
          </p:nvPr>
        </p:nvSpPr>
        <p:spPr/>
        <p:txBody>
          <a:bodyPr/>
          <a:lstStyle/>
          <a:p>
            <a:pPr defTabSz="1219170">
              <a:defRPr/>
            </a:pPr>
            <a:fld id="{6A4A60EE-9D13-3442-9796-E718C6343EC1}" type="datetime1">
              <a:rPr lang="fr-FR" cap="all">
                <a:solidFill>
                  <a:srgbClr val="000000"/>
                </a:solidFill>
                <a:latin typeface="Arial"/>
              </a:rPr>
              <a:pPr defTabSz="1219170">
                <a:defRPr/>
              </a:pPr>
              <a:t>19/10/2023</a:t>
            </a:fld>
            <a:endParaRPr lang="fr-FR" cap="all" dirty="0">
              <a:solidFill>
                <a:srgbClr val="000000"/>
              </a:solidFill>
              <a:latin typeface="Arial"/>
            </a:endParaRPr>
          </a:p>
        </p:txBody>
      </p:sp>
      <p:graphicFrame>
        <p:nvGraphicFramePr>
          <p:cNvPr id="8" name="Diagramme 7"/>
          <p:cNvGraphicFramePr/>
          <p:nvPr>
            <p:extLst>
              <p:ext uri="{D42A27DB-BD31-4B8C-83A1-F6EECF244321}">
                <p14:modId xmlns:p14="http://schemas.microsoft.com/office/powerpoint/2010/main" val="4042086711"/>
              </p:ext>
            </p:extLst>
          </p:nvPr>
        </p:nvGraphicFramePr>
        <p:xfrm>
          <a:off x="239349" y="1344096"/>
          <a:ext cx="11617291" cy="5061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e 6"/>
          <p:cNvGrpSpPr/>
          <p:nvPr/>
        </p:nvGrpSpPr>
        <p:grpSpPr>
          <a:xfrm>
            <a:off x="4587939" y="1703341"/>
            <a:ext cx="2544620" cy="4149115"/>
            <a:chOff x="143982" y="446147"/>
            <a:chExt cx="1137393" cy="3631500"/>
          </a:xfrm>
        </p:grpSpPr>
        <p:sp>
          <p:nvSpPr>
            <p:cNvPr id="9" name="Ellipse 8"/>
            <p:cNvSpPr/>
            <p:nvPr/>
          </p:nvSpPr>
          <p:spPr>
            <a:xfrm>
              <a:off x="143982" y="446147"/>
              <a:ext cx="1137393" cy="3631500"/>
            </a:xfrm>
            <a:prstGeom prst="ellipse">
              <a:avLst/>
            </a:prstGeom>
            <a:solidFill>
              <a:srgbClr val="FFE175"/>
            </a:solidFill>
          </p:spPr>
          <p:style>
            <a:lnRef idx="2">
              <a:schemeClr val="lt1">
                <a:hueOff val="0"/>
                <a:satOff val="0"/>
                <a:lumOff val="0"/>
                <a:alphaOff val="0"/>
              </a:schemeClr>
            </a:lnRef>
            <a:fillRef idx="1">
              <a:scrgbClr r="0" g="0" b="0"/>
            </a:fillRef>
            <a:effectRef idx="0">
              <a:schemeClr val="accent4">
                <a:shade val="80000"/>
                <a:hueOff val="0"/>
                <a:satOff val="0"/>
                <a:lumOff val="0"/>
                <a:alphaOff val="0"/>
              </a:schemeClr>
            </a:effectRef>
            <a:fontRef idx="minor">
              <a:schemeClr val="lt1"/>
            </a:fontRef>
          </p:style>
        </p:sp>
        <p:sp>
          <p:nvSpPr>
            <p:cNvPr id="11" name="Ellipse 4"/>
            <p:cNvSpPr txBox="1"/>
            <p:nvPr/>
          </p:nvSpPr>
          <p:spPr>
            <a:xfrm>
              <a:off x="310549" y="977968"/>
              <a:ext cx="804259" cy="25678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707" tIns="23707" rIns="23707" bIns="23707" numCol="1" spcCol="1270" anchor="ctr" anchorCtr="0">
              <a:noAutofit/>
            </a:bodyPr>
            <a:lstStyle/>
            <a:p>
              <a:pPr algn="ctr" defTabSz="829713">
                <a:lnSpc>
                  <a:spcPct val="90000"/>
                </a:lnSpc>
                <a:spcBef>
                  <a:spcPct val="0"/>
                </a:spcBef>
                <a:spcAft>
                  <a:spcPct val="35000"/>
                </a:spcAft>
                <a:defRPr/>
              </a:pPr>
              <a:r>
                <a:rPr lang="fr-FR" sz="2133" b="1" dirty="0">
                  <a:solidFill>
                    <a:srgbClr val="000091"/>
                  </a:solidFill>
                  <a:latin typeface="Arial"/>
                </a:rPr>
                <a:t>Soutenir les parcours maladies rares de  proximité</a:t>
              </a:r>
            </a:p>
          </p:txBody>
        </p:sp>
      </p:grpSp>
      <p:grpSp>
        <p:nvGrpSpPr>
          <p:cNvPr id="12" name="Groupe 11"/>
          <p:cNvGrpSpPr/>
          <p:nvPr/>
        </p:nvGrpSpPr>
        <p:grpSpPr>
          <a:xfrm>
            <a:off x="8295619" y="1703341"/>
            <a:ext cx="2600915" cy="4130992"/>
            <a:chOff x="143982" y="446147"/>
            <a:chExt cx="1137393" cy="3631500"/>
          </a:xfrm>
        </p:grpSpPr>
        <p:sp>
          <p:nvSpPr>
            <p:cNvPr id="14" name="Ellipse 13"/>
            <p:cNvSpPr/>
            <p:nvPr/>
          </p:nvSpPr>
          <p:spPr>
            <a:xfrm>
              <a:off x="143982" y="446147"/>
              <a:ext cx="1137393" cy="3631500"/>
            </a:xfrm>
            <a:prstGeom prst="ellipse">
              <a:avLst/>
            </a:prstGeom>
            <a:solidFill>
              <a:srgbClr val="FFE175"/>
            </a:solidFill>
          </p:spPr>
          <p:style>
            <a:lnRef idx="2">
              <a:schemeClr val="lt1">
                <a:hueOff val="0"/>
                <a:satOff val="0"/>
                <a:lumOff val="0"/>
                <a:alphaOff val="0"/>
              </a:schemeClr>
            </a:lnRef>
            <a:fillRef idx="1">
              <a:scrgbClr r="0" g="0" b="0"/>
            </a:fillRef>
            <a:effectRef idx="0">
              <a:schemeClr val="accent4">
                <a:shade val="80000"/>
                <a:hueOff val="0"/>
                <a:satOff val="0"/>
                <a:lumOff val="0"/>
                <a:alphaOff val="0"/>
              </a:schemeClr>
            </a:effectRef>
            <a:fontRef idx="minor">
              <a:schemeClr val="lt1"/>
            </a:fontRef>
          </p:style>
        </p:sp>
        <p:sp>
          <p:nvSpPr>
            <p:cNvPr id="15" name="Ellipse 4"/>
            <p:cNvSpPr txBox="1"/>
            <p:nvPr/>
          </p:nvSpPr>
          <p:spPr>
            <a:xfrm>
              <a:off x="310549" y="977968"/>
              <a:ext cx="804259" cy="25678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13" tIns="22013" rIns="22013" bIns="22013" numCol="1" spcCol="1270" anchor="ctr" anchorCtr="0">
              <a:noAutofit/>
            </a:bodyPr>
            <a:lstStyle/>
            <a:p>
              <a:pPr algn="ctr" defTabSz="770447">
                <a:lnSpc>
                  <a:spcPct val="90000"/>
                </a:lnSpc>
                <a:spcBef>
                  <a:spcPct val="0"/>
                </a:spcBef>
                <a:spcAft>
                  <a:spcPct val="35000"/>
                </a:spcAft>
                <a:defRPr/>
              </a:pPr>
              <a:r>
                <a:rPr lang="fr-FR" sz="2133" b="1" dirty="0">
                  <a:solidFill>
                    <a:srgbClr val="000091"/>
                  </a:solidFill>
                  <a:latin typeface="Arial"/>
                </a:rPr>
                <a:t>Personne malade et aidant : </a:t>
              </a:r>
            </a:p>
            <a:p>
              <a:pPr algn="ctr" defTabSz="770447">
                <a:lnSpc>
                  <a:spcPct val="90000"/>
                </a:lnSpc>
                <a:spcBef>
                  <a:spcPct val="0"/>
                </a:spcBef>
                <a:spcAft>
                  <a:spcPct val="35000"/>
                </a:spcAft>
                <a:defRPr/>
              </a:pPr>
              <a:r>
                <a:rPr lang="fr-FR" sz="2133" b="1" dirty="0">
                  <a:solidFill>
                    <a:srgbClr val="000091"/>
                  </a:solidFill>
                  <a:latin typeface="Arial"/>
                </a:rPr>
                <a:t>Être acteur de son parcours de soin, de vie et de recherche</a:t>
              </a:r>
            </a:p>
          </p:txBody>
        </p:sp>
      </p:grpSp>
      <p:sp>
        <p:nvSpPr>
          <p:cNvPr id="4" name="ZoneTexte 3"/>
          <p:cNvSpPr txBox="1"/>
          <p:nvPr/>
        </p:nvSpPr>
        <p:spPr>
          <a:xfrm>
            <a:off x="623392" y="170534"/>
            <a:ext cx="11721768" cy="1159420"/>
          </a:xfrm>
          <a:prstGeom prst="rect">
            <a:avLst/>
          </a:prstGeom>
          <a:noFill/>
        </p:spPr>
        <p:txBody>
          <a:bodyPr wrap="square" rtlCol="0">
            <a:spAutoFit/>
          </a:bodyPr>
          <a:lstStyle/>
          <a:p>
            <a:pPr algn="ctr" defTabSz="1219170">
              <a:defRPr/>
            </a:pPr>
            <a:r>
              <a:rPr lang="fr-FR" sz="1867" b="1" dirty="0">
                <a:solidFill>
                  <a:srgbClr val="000091"/>
                </a:solidFill>
                <a:latin typeface="Arial"/>
              </a:rPr>
              <a:t>Les perspectives du PNMR4 et les enjeux de la labellisation des CRMR/CCMR/CRC :</a:t>
            </a:r>
          </a:p>
          <a:p>
            <a:pPr algn="ctr" defTabSz="1219170">
              <a:defRPr/>
            </a:pPr>
            <a:r>
              <a:rPr lang="fr-FR" sz="1867" b="1" dirty="0">
                <a:solidFill>
                  <a:srgbClr val="000091"/>
                </a:solidFill>
                <a:latin typeface="Arial"/>
              </a:rPr>
              <a:t>Une première action majeure du prochain plan</a:t>
            </a:r>
          </a:p>
          <a:p>
            <a:pPr algn="ctr" defTabSz="1219170">
              <a:defRPr/>
            </a:pPr>
            <a:r>
              <a:rPr lang="fr-FR" sz="1600" dirty="0">
                <a:solidFill>
                  <a:srgbClr val="000091"/>
                </a:solidFill>
                <a:latin typeface="Arial"/>
              </a:rPr>
              <a:t>pour une réponse adaptée avec les filières de santé maladies rares, les centres de référence maladies rares, les associations de patients et les plateformes d’expertise maladies rares </a:t>
            </a:r>
          </a:p>
        </p:txBody>
      </p:sp>
      <p:sp>
        <p:nvSpPr>
          <p:cNvPr id="5" name="Plus 4"/>
          <p:cNvSpPr/>
          <p:nvPr/>
        </p:nvSpPr>
        <p:spPr>
          <a:xfrm>
            <a:off x="3580166" y="3143501"/>
            <a:ext cx="945973" cy="864096"/>
          </a:xfrm>
          <a:prstGeom prst="mathPlus">
            <a:avLst/>
          </a:prstGeom>
          <a:solidFill>
            <a:srgbClr val="DAE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400">
              <a:solidFill>
                <a:srgbClr val="83B7B6"/>
              </a:solidFill>
              <a:latin typeface="Arial"/>
            </a:endParaRPr>
          </a:p>
        </p:txBody>
      </p:sp>
      <p:sp>
        <p:nvSpPr>
          <p:cNvPr id="16" name="Plus 15"/>
          <p:cNvSpPr/>
          <p:nvPr/>
        </p:nvSpPr>
        <p:spPr>
          <a:xfrm>
            <a:off x="7132996" y="3239512"/>
            <a:ext cx="902085" cy="864096"/>
          </a:xfrm>
          <a:prstGeom prst="mathPlus">
            <a:avLst/>
          </a:prstGeom>
          <a:solidFill>
            <a:srgbClr val="DAE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400">
              <a:solidFill>
                <a:srgbClr val="83B7B6"/>
              </a:solidFill>
              <a:latin typeface="Arial"/>
            </a:endParaRPr>
          </a:p>
        </p:txBody>
      </p:sp>
    </p:spTree>
    <p:extLst>
      <p:ext uri="{BB962C8B-B14F-4D97-AF65-F5344CB8AC3E}">
        <p14:creationId xmlns:p14="http://schemas.microsoft.com/office/powerpoint/2010/main" val="616786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title"/>
          </p:nvPr>
        </p:nvSpPr>
        <p:spPr>
          <a:xfrm>
            <a:off x="1487488" y="65170"/>
            <a:ext cx="9638147" cy="719988"/>
          </a:xfrm>
        </p:spPr>
        <p:txBody>
          <a:bodyPr>
            <a:noAutofit/>
          </a:bodyPr>
          <a:lstStyle/>
          <a:p>
            <a:pPr algn="ctr"/>
            <a:r>
              <a:rPr lang="fr-FR" sz="2000" dirty="0"/>
              <a:t>Comparaison des candidatures reçues en 2022 avec la labellisation de 2017 (23 FSMR)</a:t>
            </a:r>
          </a:p>
        </p:txBody>
      </p:sp>
      <p:sp>
        <p:nvSpPr>
          <p:cNvPr id="12" name="Espace réservé du texte 11"/>
          <p:cNvSpPr>
            <a:spLocks noGrp="1"/>
          </p:cNvSpPr>
          <p:nvPr>
            <p:ph type="body" sz="quarter" idx="10"/>
          </p:nvPr>
        </p:nvSpPr>
        <p:spPr/>
        <p:txBody>
          <a:bodyPr/>
          <a:lstStyle/>
          <a:p>
            <a:endParaRPr lang="fr-FR" dirty="0"/>
          </a:p>
        </p:txBody>
      </p:sp>
      <p:sp>
        <p:nvSpPr>
          <p:cNvPr id="2" name="Espace réservé du numéro de diapositive 1"/>
          <p:cNvSpPr>
            <a:spLocks noGrp="1"/>
          </p:cNvSpPr>
          <p:nvPr>
            <p:ph type="sldNum" sz="quarter" idx="15"/>
          </p:nvPr>
        </p:nvSpPr>
        <p:spPr/>
        <p:txBody>
          <a:bodyPr/>
          <a:lstStyle/>
          <a:p>
            <a:pPr defTabSz="1219140">
              <a:defRPr/>
            </a:pPr>
            <a:fld id="{733122C9-A0B9-462F-8757-0847AD287B63}" type="slidenum">
              <a:rPr lang="fr-FR">
                <a:solidFill>
                  <a:srgbClr val="000000"/>
                </a:solidFill>
                <a:latin typeface="Arial"/>
              </a:rPr>
              <a:pPr defTabSz="1219140">
                <a:defRPr/>
              </a:pPr>
              <a:t>17</a:t>
            </a:fld>
            <a:endParaRPr lang="fr-FR" dirty="0">
              <a:solidFill>
                <a:srgbClr val="000000"/>
              </a:solidFill>
              <a:latin typeface="Arial"/>
            </a:endParaRPr>
          </a:p>
        </p:txBody>
      </p:sp>
      <p:graphicFrame>
        <p:nvGraphicFramePr>
          <p:cNvPr id="15" name="Graphique 14"/>
          <p:cNvGraphicFramePr>
            <a:graphicFrameLocks/>
          </p:cNvGraphicFramePr>
          <p:nvPr>
            <p:extLst>
              <p:ext uri="{D42A27DB-BD31-4B8C-83A1-F6EECF244321}">
                <p14:modId xmlns:p14="http://schemas.microsoft.com/office/powerpoint/2010/main" val="1862300924"/>
              </p:ext>
            </p:extLst>
          </p:nvPr>
        </p:nvGraphicFramePr>
        <p:xfrm>
          <a:off x="1" y="976464"/>
          <a:ext cx="12191999" cy="53328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95229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433B51AF-3A50-3342-8D79-F2F92F5991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384000" y="68629"/>
            <a:ext cx="1262533" cy="797007"/>
          </a:xfrm>
          <a:prstGeom prst="rect">
            <a:avLst/>
          </a:prstGeom>
        </p:spPr>
      </p:pic>
      <p:pic>
        <p:nvPicPr>
          <p:cNvPr id="41" name="Picture 2" descr="PNMR 3_V0307.ind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0497" y="236742"/>
            <a:ext cx="803267" cy="377143"/>
          </a:xfrm>
          <a:prstGeom prst="rect">
            <a:avLst/>
          </a:prstGeom>
          <a:noFill/>
          <a:extLst>
            <a:ext uri="{909E8E84-426E-40DD-AFC4-6F175D3DCCD1}">
              <a14:hiddenFill xmlns:a14="http://schemas.microsoft.com/office/drawing/2010/main">
                <a:solidFill>
                  <a:srgbClr val="FFFFFF"/>
                </a:solidFill>
              </a14:hiddenFill>
            </a:ext>
          </a:extLst>
        </p:spPr>
      </p:pic>
      <p:sp>
        <p:nvSpPr>
          <p:cNvPr id="47" name="ZoneTexte 46">
            <a:extLst>
              <a:ext uri="{FF2B5EF4-FFF2-40B4-BE49-F238E27FC236}">
                <a16:creationId xmlns:a16="http://schemas.microsoft.com/office/drawing/2014/main" id="{A248135E-03C6-23DA-80DA-CA119D6AEA5E}"/>
              </a:ext>
            </a:extLst>
          </p:cNvPr>
          <p:cNvSpPr txBox="1"/>
          <p:nvPr/>
        </p:nvSpPr>
        <p:spPr>
          <a:xfrm>
            <a:off x="2447595" y="115729"/>
            <a:ext cx="6382013" cy="461665"/>
          </a:xfrm>
          <a:prstGeom prst="rect">
            <a:avLst/>
          </a:prstGeom>
          <a:noFill/>
        </p:spPr>
        <p:txBody>
          <a:bodyPr wrap="square">
            <a:spAutoFit/>
          </a:bodyPr>
          <a:lstStyle/>
          <a:p>
            <a:pPr defTabSz="914377">
              <a:defRPr/>
            </a:pPr>
            <a:r>
              <a:rPr lang="fr-FR" sz="2400" b="1" dirty="0">
                <a:solidFill>
                  <a:srgbClr val="0070C0"/>
                </a:solidFill>
                <a:highlight>
                  <a:srgbClr val="FFFF00"/>
                </a:highlight>
                <a:latin typeface="Calibri" panose="020F0502020204030204"/>
              </a:rPr>
              <a:t>Focus : 14 nouveaux CRMR coordonnateurs</a:t>
            </a:r>
          </a:p>
        </p:txBody>
      </p:sp>
      <p:sp>
        <p:nvSpPr>
          <p:cNvPr id="2" name="ZoneTexte 1"/>
          <p:cNvSpPr txBox="1"/>
          <p:nvPr/>
        </p:nvSpPr>
        <p:spPr>
          <a:xfrm>
            <a:off x="431371" y="701398"/>
            <a:ext cx="11784415" cy="7017306"/>
          </a:xfrm>
          <a:prstGeom prst="rect">
            <a:avLst/>
          </a:prstGeom>
          <a:noFill/>
        </p:spPr>
        <p:txBody>
          <a:bodyPr wrap="square" rtlCol="0">
            <a:spAutoFit/>
          </a:bodyPr>
          <a:lstStyle/>
          <a:p>
            <a:pPr defTabSz="914377"/>
            <a:r>
              <a:rPr lang="fr-FR" b="1" u="sng" dirty="0">
                <a:solidFill>
                  <a:srgbClr val="0070C0"/>
                </a:solidFill>
                <a:latin typeface="Calibri" panose="020F0502020204030204"/>
              </a:rPr>
              <a:t>ANDDI-RARES</a:t>
            </a:r>
            <a:r>
              <a:rPr lang="fr-FR" dirty="0">
                <a:solidFill>
                  <a:srgbClr val="0070C0"/>
                </a:solidFill>
                <a:latin typeface="Calibri" panose="020F0502020204030204"/>
              </a:rPr>
              <a:t> : 3 nouveaux CRMR</a:t>
            </a:r>
          </a:p>
          <a:p>
            <a:pPr marL="285744" indent="-285744" defTabSz="914377">
              <a:buFontTx/>
              <a:buChar char="-"/>
            </a:pPr>
            <a:r>
              <a:rPr lang="fr-FR" dirty="0">
                <a:solidFill>
                  <a:srgbClr val="0070C0"/>
                </a:solidFill>
                <a:latin typeface="Calibri" panose="020F0502020204030204"/>
              </a:rPr>
              <a:t>CRMR liées au placenta des grossesses </a:t>
            </a:r>
            <a:r>
              <a:rPr lang="fr-FR" dirty="0" err="1">
                <a:solidFill>
                  <a:srgbClr val="0070C0"/>
                </a:solidFill>
                <a:latin typeface="Calibri" panose="020F0502020204030204"/>
              </a:rPr>
              <a:t>monochoriales</a:t>
            </a:r>
            <a:r>
              <a:rPr lang="fr-FR" dirty="0">
                <a:solidFill>
                  <a:srgbClr val="0070C0"/>
                </a:solidFill>
                <a:latin typeface="Calibri" panose="020F0502020204030204"/>
              </a:rPr>
              <a:t> (</a:t>
            </a:r>
            <a:r>
              <a:rPr lang="fr-FR" dirty="0" err="1">
                <a:solidFill>
                  <a:srgbClr val="0070C0"/>
                </a:solidFill>
                <a:latin typeface="Calibri" panose="020F0502020204030204"/>
              </a:rPr>
              <a:t>PaRaDiGM</a:t>
            </a:r>
            <a:r>
              <a:rPr lang="fr-FR" dirty="0">
                <a:solidFill>
                  <a:srgbClr val="0070C0"/>
                </a:solidFill>
                <a:latin typeface="Calibri" panose="020F0502020204030204"/>
              </a:rPr>
              <a:t>), AP-HP.Centre Université Paris Cité site Necker</a:t>
            </a:r>
          </a:p>
          <a:p>
            <a:pPr marL="285744" indent="-285744" defTabSz="914377">
              <a:buFontTx/>
              <a:buChar char="-"/>
            </a:pPr>
            <a:r>
              <a:rPr lang="fr-FR" dirty="0">
                <a:solidFill>
                  <a:srgbClr val="0070C0"/>
                </a:solidFill>
                <a:latin typeface="Calibri" panose="020F0502020204030204"/>
              </a:rPr>
              <a:t>CRMR Anomalies vertébrales et Spina-Bifida (Spin@), </a:t>
            </a:r>
            <a:r>
              <a:rPr lang="fr-FR" dirty="0" err="1">
                <a:solidFill>
                  <a:srgbClr val="0070C0"/>
                </a:solidFill>
                <a:latin typeface="Calibri" panose="020F0502020204030204"/>
              </a:rPr>
              <a:t>AP-HP.Sorbonne</a:t>
            </a:r>
            <a:r>
              <a:rPr lang="fr-FR" dirty="0">
                <a:solidFill>
                  <a:srgbClr val="0070C0"/>
                </a:solidFill>
                <a:latin typeface="Calibri" panose="020F0502020204030204"/>
              </a:rPr>
              <a:t> Université site Trousseau</a:t>
            </a:r>
          </a:p>
          <a:p>
            <a:pPr marL="285744" indent="-285744" defTabSz="914377">
              <a:buFontTx/>
              <a:buChar char="-"/>
            </a:pPr>
            <a:r>
              <a:rPr lang="fr-FR" dirty="0">
                <a:solidFill>
                  <a:srgbClr val="0070C0"/>
                </a:solidFill>
                <a:latin typeface="Calibri" panose="020F0502020204030204"/>
              </a:rPr>
              <a:t>CRMR Troubles du comportement d’origine génétique (</a:t>
            </a:r>
            <a:r>
              <a:rPr lang="fr-FR" dirty="0" err="1">
                <a:solidFill>
                  <a:srgbClr val="0070C0"/>
                </a:solidFill>
                <a:latin typeface="Calibri" panose="020F0502020204030204"/>
              </a:rPr>
              <a:t>GénoPsy</a:t>
            </a:r>
            <a:r>
              <a:rPr lang="fr-FR" dirty="0">
                <a:solidFill>
                  <a:srgbClr val="0070C0"/>
                </a:solidFill>
                <a:latin typeface="Calibri" panose="020F0502020204030204"/>
              </a:rPr>
              <a:t>), CH VINATIER</a:t>
            </a:r>
          </a:p>
          <a:p>
            <a:pPr defTabSz="914377"/>
            <a:r>
              <a:rPr lang="fr-FR" b="1" u="sng" dirty="0">
                <a:solidFill>
                  <a:srgbClr val="0070C0"/>
                </a:solidFill>
                <a:latin typeface="Calibri" panose="020F0502020204030204"/>
              </a:rPr>
              <a:t>BRAIN-TEAM</a:t>
            </a:r>
            <a:r>
              <a:rPr lang="fr-FR" dirty="0">
                <a:solidFill>
                  <a:srgbClr val="0070C0"/>
                </a:solidFill>
                <a:latin typeface="Calibri" panose="020F0502020204030204"/>
              </a:rPr>
              <a:t> : 1 nouveau CRMR</a:t>
            </a:r>
          </a:p>
          <a:p>
            <a:pPr marL="285744" indent="-285744" defTabSz="914377">
              <a:buFontTx/>
              <a:buChar char="-"/>
            </a:pPr>
            <a:r>
              <a:rPr lang="fr-FR" dirty="0">
                <a:solidFill>
                  <a:srgbClr val="0070C0"/>
                </a:solidFill>
                <a:latin typeface="Calibri" panose="020F0502020204030204"/>
              </a:rPr>
              <a:t>CRMR Dystonie et mouvements anormaux rares, </a:t>
            </a:r>
            <a:r>
              <a:rPr lang="fr-FR" dirty="0" err="1">
                <a:solidFill>
                  <a:srgbClr val="0070C0"/>
                </a:solidFill>
                <a:latin typeface="Calibri" panose="020F0502020204030204"/>
              </a:rPr>
              <a:t>AP-HP.Sorbonne</a:t>
            </a:r>
            <a:r>
              <a:rPr lang="fr-FR" dirty="0">
                <a:solidFill>
                  <a:srgbClr val="0070C0"/>
                </a:solidFill>
                <a:latin typeface="Calibri" panose="020F0502020204030204"/>
              </a:rPr>
              <a:t> Université site Pitié Salpêtrière</a:t>
            </a:r>
          </a:p>
          <a:p>
            <a:pPr defTabSz="914377"/>
            <a:r>
              <a:rPr lang="fr-FR" b="1" u="sng" dirty="0">
                <a:solidFill>
                  <a:srgbClr val="0070C0"/>
                </a:solidFill>
                <a:latin typeface="Calibri" panose="020F0502020204030204"/>
              </a:rPr>
              <a:t>DEFISCIENCE</a:t>
            </a:r>
            <a:r>
              <a:rPr lang="fr-FR" dirty="0">
                <a:solidFill>
                  <a:srgbClr val="0070C0"/>
                </a:solidFill>
                <a:latin typeface="Calibri" panose="020F0502020204030204"/>
              </a:rPr>
              <a:t> : 1 nouveau CRMR</a:t>
            </a:r>
          </a:p>
          <a:p>
            <a:pPr marL="285744" indent="-285744" defTabSz="914377">
              <a:buFontTx/>
              <a:buChar char="-"/>
            </a:pPr>
            <a:r>
              <a:rPr lang="fr-FR" dirty="0">
                <a:solidFill>
                  <a:srgbClr val="0070C0"/>
                </a:solidFill>
                <a:latin typeface="Calibri" panose="020F0502020204030204"/>
              </a:rPr>
              <a:t>CRMR Déficiences Intellectuelles et Polyhandicaps de causes rares, </a:t>
            </a:r>
            <a:endParaRPr lang="fr-FR" dirty="0">
              <a:solidFill>
                <a:srgbClr val="FF0000"/>
              </a:solidFill>
              <a:latin typeface="Calibri" panose="020F0502020204030204"/>
            </a:endParaRPr>
          </a:p>
          <a:p>
            <a:pPr defTabSz="914377"/>
            <a:r>
              <a:rPr lang="fr-FR" b="1" u="sng" dirty="0">
                <a:solidFill>
                  <a:srgbClr val="0070C0"/>
                </a:solidFill>
                <a:latin typeface="Calibri" panose="020F0502020204030204"/>
              </a:rPr>
              <a:t>FAVA-MULTI</a:t>
            </a:r>
            <a:r>
              <a:rPr lang="fr-FR" dirty="0">
                <a:solidFill>
                  <a:srgbClr val="0070C0"/>
                </a:solidFill>
                <a:latin typeface="Calibri" panose="020F0502020204030204"/>
              </a:rPr>
              <a:t> : 2 nouveaux CRMR</a:t>
            </a:r>
          </a:p>
          <a:p>
            <a:pPr marL="285744" indent="-285744" defTabSz="914377">
              <a:buFontTx/>
              <a:buChar char="-"/>
            </a:pPr>
            <a:r>
              <a:rPr lang="fr-FR" dirty="0">
                <a:solidFill>
                  <a:srgbClr val="0070C0"/>
                </a:solidFill>
                <a:latin typeface="Calibri" panose="020F0502020204030204"/>
              </a:rPr>
              <a:t>CRMR Lymphœdèmes Primaires, CHU Montpellier</a:t>
            </a:r>
          </a:p>
          <a:p>
            <a:pPr marL="285744" indent="-285744" defTabSz="914377">
              <a:buFontTx/>
              <a:buChar char="-"/>
            </a:pPr>
            <a:r>
              <a:rPr lang="fr-FR" dirty="0">
                <a:solidFill>
                  <a:srgbClr val="0070C0"/>
                </a:solidFill>
                <a:latin typeface="Calibri" panose="020F0502020204030204"/>
              </a:rPr>
              <a:t>CRMR Anomalies Vasculaires Superficielles de l'enfant et de l'adulte, AP-HP.Nord Université Paris Cité site Lariboisière</a:t>
            </a:r>
          </a:p>
          <a:p>
            <a:pPr defTabSz="914377"/>
            <a:r>
              <a:rPr lang="fr-FR" b="1" u="sng" dirty="0">
                <a:solidFill>
                  <a:schemeClr val="accent1"/>
                </a:solidFill>
                <a:latin typeface="Calibri" panose="020F0502020204030204"/>
              </a:rPr>
              <a:t>FILNEMUS</a:t>
            </a:r>
            <a:r>
              <a:rPr lang="fr-FR" dirty="0">
                <a:solidFill>
                  <a:schemeClr val="accent1"/>
                </a:solidFill>
                <a:latin typeface="Calibri" panose="020F0502020204030204"/>
              </a:rPr>
              <a:t> : 2 nouveaux CRMR</a:t>
            </a:r>
          </a:p>
          <a:p>
            <a:pPr marL="285744" indent="-285744" defTabSz="914377">
              <a:buFontTx/>
              <a:buChar char="-"/>
            </a:pPr>
            <a:r>
              <a:rPr lang="fr-FR" dirty="0">
                <a:solidFill>
                  <a:schemeClr val="accent1"/>
                </a:solidFill>
                <a:latin typeface="Calibri" panose="020F0502020204030204"/>
              </a:rPr>
              <a:t>CRMR Myopathies Inflammatoires, </a:t>
            </a:r>
            <a:r>
              <a:rPr lang="fr-FR" dirty="0" err="1">
                <a:solidFill>
                  <a:schemeClr val="accent1"/>
                </a:solidFill>
                <a:latin typeface="Calibri" panose="020F0502020204030204"/>
              </a:rPr>
              <a:t>AP-HP.Sorbonne</a:t>
            </a:r>
            <a:r>
              <a:rPr lang="fr-FR" dirty="0">
                <a:solidFill>
                  <a:schemeClr val="accent1"/>
                </a:solidFill>
                <a:latin typeface="Calibri" panose="020F0502020204030204"/>
              </a:rPr>
              <a:t> Université site Pitié Salpêtrière</a:t>
            </a:r>
          </a:p>
          <a:p>
            <a:pPr marL="285744" indent="-285744" defTabSz="914377">
              <a:buFontTx/>
              <a:buChar char="-"/>
            </a:pPr>
            <a:r>
              <a:rPr lang="fr-FR" dirty="0">
                <a:solidFill>
                  <a:schemeClr val="accent1"/>
                </a:solidFill>
                <a:latin typeface="Calibri" panose="020F0502020204030204"/>
              </a:rPr>
              <a:t>CRMR </a:t>
            </a:r>
            <a:r>
              <a:rPr lang="fr-FR" dirty="0" err="1">
                <a:solidFill>
                  <a:schemeClr val="accent1"/>
                </a:solidFill>
                <a:latin typeface="Calibri" panose="020F0502020204030204"/>
              </a:rPr>
              <a:t>Canalopathies</a:t>
            </a:r>
            <a:r>
              <a:rPr lang="fr-FR" dirty="0">
                <a:solidFill>
                  <a:schemeClr val="accent1"/>
                </a:solidFill>
                <a:latin typeface="Calibri" panose="020F0502020204030204"/>
              </a:rPr>
              <a:t> musculaires et maladies apparentées, </a:t>
            </a:r>
            <a:r>
              <a:rPr lang="fr-FR" dirty="0" err="1">
                <a:solidFill>
                  <a:schemeClr val="accent1"/>
                </a:solidFill>
                <a:latin typeface="Calibri" panose="020F0502020204030204"/>
              </a:rPr>
              <a:t>AP-HP.Sorbonne</a:t>
            </a:r>
            <a:r>
              <a:rPr lang="fr-FR" dirty="0">
                <a:solidFill>
                  <a:schemeClr val="accent1"/>
                </a:solidFill>
                <a:latin typeface="Calibri" panose="020F0502020204030204"/>
              </a:rPr>
              <a:t> Université site Pitié Salpêtrière</a:t>
            </a:r>
          </a:p>
          <a:p>
            <a:pPr defTabSz="914377"/>
            <a:r>
              <a:rPr lang="fr-FR" b="1" u="sng" dirty="0">
                <a:solidFill>
                  <a:srgbClr val="0070C0"/>
                </a:solidFill>
                <a:latin typeface="Calibri" panose="020F0502020204030204"/>
              </a:rPr>
              <a:t>FIMATHO : 1 nouveau CRMR</a:t>
            </a:r>
          </a:p>
          <a:p>
            <a:pPr marL="285744" indent="-285744" defTabSz="914377">
              <a:buFontTx/>
              <a:buChar char="-"/>
            </a:pPr>
            <a:r>
              <a:rPr lang="fr-FR" dirty="0">
                <a:solidFill>
                  <a:srgbClr val="0070C0"/>
                </a:solidFill>
                <a:latin typeface="Calibri" panose="020F0502020204030204"/>
              </a:rPr>
              <a:t>CRMR Centre de référence national pour la prise en charge des polyposes digestives génétiques de l'adulte (</a:t>
            </a:r>
            <a:r>
              <a:rPr lang="fr-FR" dirty="0" err="1">
                <a:solidFill>
                  <a:srgbClr val="0070C0"/>
                </a:solidFill>
                <a:latin typeface="Calibri" panose="020F0502020204030204"/>
              </a:rPr>
              <a:t>PolDiGenA</a:t>
            </a:r>
            <a:r>
              <a:rPr lang="fr-FR" dirty="0">
                <a:solidFill>
                  <a:srgbClr val="0070C0"/>
                </a:solidFill>
                <a:latin typeface="Calibri" panose="020F0502020204030204"/>
              </a:rPr>
              <a:t>)</a:t>
            </a:r>
          </a:p>
          <a:p>
            <a:pPr defTabSz="914377"/>
            <a:r>
              <a:rPr lang="fr-FR" b="1" u="sng" dirty="0">
                <a:solidFill>
                  <a:srgbClr val="0070C0"/>
                </a:solidFill>
                <a:latin typeface="Calibri" panose="020F0502020204030204"/>
              </a:rPr>
              <a:t>FIRENDO</a:t>
            </a:r>
            <a:r>
              <a:rPr lang="fr-FR" dirty="0">
                <a:solidFill>
                  <a:srgbClr val="0070C0"/>
                </a:solidFill>
                <a:latin typeface="Calibri" panose="020F0502020204030204"/>
              </a:rPr>
              <a:t> : 2 nouveaux CRMR</a:t>
            </a:r>
          </a:p>
          <a:p>
            <a:pPr marL="285744" indent="-285744" defTabSz="914377">
              <a:buFontTx/>
              <a:buChar char="-"/>
            </a:pPr>
            <a:r>
              <a:rPr lang="fr-FR" dirty="0">
                <a:solidFill>
                  <a:srgbClr val="0070C0"/>
                </a:solidFill>
                <a:latin typeface="Calibri" panose="020F0502020204030204"/>
              </a:rPr>
              <a:t>CRMR Anorexie Mentale à début Précoce, AP-HP.Nord Université Paris Cité site Robert-Debré</a:t>
            </a:r>
          </a:p>
          <a:p>
            <a:pPr marL="285744" indent="-285744" defTabSz="914377">
              <a:buFontTx/>
              <a:buChar char="-"/>
            </a:pPr>
            <a:r>
              <a:rPr lang="fr-FR" dirty="0">
                <a:solidFill>
                  <a:srgbClr val="0070C0"/>
                </a:solidFill>
                <a:latin typeface="Calibri" panose="020F0502020204030204"/>
              </a:rPr>
              <a:t>CRMR Dyslipidémies Rares, </a:t>
            </a:r>
            <a:endParaRPr lang="fr-FR" dirty="0">
              <a:solidFill>
                <a:srgbClr val="FF0000"/>
              </a:solidFill>
              <a:latin typeface="Calibri" panose="020F0502020204030204"/>
            </a:endParaRPr>
          </a:p>
          <a:p>
            <a:pPr defTabSz="914377"/>
            <a:r>
              <a:rPr lang="fr-FR" b="1" u="sng" dirty="0">
                <a:solidFill>
                  <a:srgbClr val="0070C0"/>
                </a:solidFill>
                <a:latin typeface="Calibri" panose="020F0502020204030204"/>
              </a:rPr>
              <a:t>OSCAR</a:t>
            </a:r>
            <a:r>
              <a:rPr lang="fr-FR" dirty="0">
                <a:solidFill>
                  <a:srgbClr val="0070C0"/>
                </a:solidFill>
                <a:latin typeface="Calibri" panose="020F0502020204030204"/>
              </a:rPr>
              <a:t> : 2 nouveaux CRMR</a:t>
            </a:r>
          </a:p>
          <a:p>
            <a:pPr marL="285744" indent="-285744" defTabSz="914377">
              <a:buFontTx/>
              <a:buChar char="-"/>
            </a:pPr>
            <a:r>
              <a:rPr lang="fr-FR" dirty="0">
                <a:solidFill>
                  <a:srgbClr val="0070C0"/>
                </a:solidFill>
                <a:latin typeface="Calibri" panose="020F0502020204030204"/>
              </a:rPr>
              <a:t>CRMR Syndromes d'</a:t>
            </a:r>
            <a:r>
              <a:rPr lang="fr-FR" dirty="0" err="1">
                <a:solidFill>
                  <a:srgbClr val="0070C0"/>
                </a:solidFill>
                <a:latin typeface="Calibri" panose="020F0502020204030204"/>
              </a:rPr>
              <a:t>Ehlers-Danlos</a:t>
            </a:r>
            <a:r>
              <a:rPr lang="fr-FR" dirty="0">
                <a:solidFill>
                  <a:srgbClr val="0070C0"/>
                </a:solidFill>
                <a:latin typeface="Calibri" panose="020F0502020204030204"/>
              </a:rPr>
              <a:t> non vasculaires (SED-NV), </a:t>
            </a:r>
            <a:r>
              <a:rPr lang="fr-FR" dirty="0" err="1">
                <a:solidFill>
                  <a:srgbClr val="0070C0"/>
                </a:solidFill>
                <a:latin typeface="Calibri" panose="020F0502020204030204"/>
              </a:rPr>
              <a:t>AP-HP.Université</a:t>
            </a:r>
            <a:r>
              <a:rPr lang="fr-FR" dirty="0">
                <a:solidFill>
                  <a:srgbClr val="0070C0"/>
                </a:solidFill>
                <a:latin typeface="Calibri" panose="020F0502020204030204"/>
              </a:rPr>
              <a:t> Paris Saclay, site Raymond-Poincaré</a:t>
            </a:r>
          </a:p>
          <a:p>
            <a:pPr marL="285744" indent="-285744" defTabSz="914377">
              <a:buFontTx/>
              <a:buChar char="-"/>
            </a:pPr>
            <a:r>
              <a:rPr lang="fr-FR" dirty="0">
                <a:solidFill>
                  <a:srgbClr val="0070C0"/>
                </a:solidFill>
                <a:latin typeface="Calibri" panose="020F0502020204030204"/>
              </a:rPr>
              <a:t>CRMR Dysplasies Fibreuses des Os/Syndrome de </a:t>
            </a:r>
            <a:r>
              <a:rPr lang="fr-FR" dirty="0" err="1">
                <a:solidFill>
                  <a:srgbClr val="0070C0"/>
                </a:solidFill>
                <a:latin typeface="Calibri" panose="020F0502020204030204"/>
              </a:rPr>
              <a:t>McCune</a:t>
            </a:r>
            <a:r>
              <a:rPr lang="fr-FR" dirty="0">
                <a:solidFill>
                  <a:srgbClr val="0070C0"/>
                </a:solidFill>
                <a:latin typeface="Calibri" panose="020F0502020204030204"/>
              </a:rPr>
              <a:t>-Albright, HCL</a:t>
            </a:r>
          </a:p>
          <a:p>
            <a:pPr defTabSz="914377"/>
            <a:r>
              <a:rPr lang="fr-FR" dirty="0">
                <a:solidFill>
                  <a:srgbClr val="0070C0"/>
                </a:solidFill>
                <a:latin typeface="Calibri" panose="020F0502020204030204"/>
              </a:rPr>
              <a:t> </a:t>
            </a:r>
          </a:p>
          <a:p>
            <a:pPr marL="285744" indent="-285744" defTabSz="914377">
              <a:buFontTx/>
              <a:buChar char="-"/>
            </a:pPr>
            <a:endParaRPr lang="fr-FR" dirty="0">
              <a:solidFill>
                <a:srgbClr val="0070C0"/>
              </a:solidFill>
              <a:latin typeface="Calibri" panose="020F0502020204030204"/>
            </a:endParaRPr>
          </a:p>
          <a:p>
            <a:pPr marL="285744" indent="-285744" defTabSz="914377">
              <a:buFontTx/>
              <a:buChar char="-"/>
            </a:pPr>
            <a:endParaRPr lang="fr-FR" dirty="0">
              <a:solidFill>
                <a:srgbClr val="0070C0"/>
              </a:solidFill>
              <a:latin typeface="Calibri" panose="020F0502020204030204"/>
            </a:endParaRPr>
          </a:p>
        </p:txBody>
      </p:sp>
      <p:pic>
        <p:nvPicPr>
          <p:cNvPr id="45" name="Image 44">
            <a:extLst>
              <a:ext uri="{FF2B5EF4-FFF2-40B4-BE49-F238E27FC236}">
                <a16:creationId xmlns:a16="http://schemas.microsoft.com/office/drawing/2014/main" id="{9F5F0B7A-C38B-300C-9C1C-67BCF948A603}"/>
              </a:ext>
            </a:extLst>
          </p:cNvPr>
          <p:cNvPicPr>
            <a:picLocks noChangeAspect="1"/>
          </p:cNvPicPr>
          <p:nvPr/>
        </p:nvPicPr>
        <p:blipFill>
          <a:blip r:embed="rId4"/>
          <a:stretch>
            <a:fillRect/>
          </a:stretch>
        </p:blipFill>
        <p:spPr>
          <a:xfrm>
            <a:off x="10898129" y="1426488"/>
            <a:ext cx="1125635" cy="1125635"/>
          </a:xfrm>
          <a:prstGeom prst="rect">
            <a:avLst/>
          </a:prstGeom>
        </p:spPr>
      </p:pic>
      <p:pic>
        <p:nvPicPr>
          <p:cNvPr id="3" name="Image 2"/>
          <p:cNvPicPr>
            <a:picLocks noChangeAspect="1"/>
          </p:cNvPicPr>
          <p:nvPr/>
        </p:nvPicPr>
        <p:blipFill>
          <a:blip r:embed="rId5"/>
          <a:stretch>
            <a:fillRect/>
          </a:stretch>
        </p:blipFill>
        <p:spPr>
          <a:xfrm>
            <a:off x="10042584" y="1468666"/>
            <a:ext cx="831859" cy="1041278"/>
          </a:xfrm>
          <a:prstGeom prst="rect">
            <a:avLst/>
          </a:prstGeom>
        </p:spPr>
      </p:pic>
    </p:spTree>
    <p:extLst>
      <p:ext uri="{BB962C8B-B14F-4D97-AF65-F5344CB8AC3E}">
        <p14:creationId xmlns:p14="http://schemas.microsoft.com/office/powerpoint/2010/main" val="528530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title"/>
          </p:nvPr>
        </p:nvSpPr>
        <p:spPr>
          <a:xfrm>
            <a:off x="1798777" y="77466"/>
            <a:ext cx="9134839" cy="719988"/>
          </a:xfrm>
        </p:spPr>
        <p:txBody>
          <a:bodyPr>
            <a:noAutofit/>
          </a:bodyPr>
          <a:lstStyle/>
          <a:p>
            <a:pPr algn="ctr"/>
            <a:r>
              <a:rPr lang="fr-FR" sz="2000" dirty="0"/>
              <a:t>Calendrier prévisionnel d'application de la labellisation des CRMR</a:t>
            </a:r>
            <a:br>
              <a:rPr lang="fr-FR" sz="2000" dirty="0"/>
            </a:br>
            <a:endParaRPr lang="fr-FR" sz="2000" dirty="0"/>
          </a:p>
        </p:txBody>
      </p:sp>
      <p:sp>
        <p:nvSpPr>
          <p:cNvPr id="12" name="Espace réservé du texte 11"/>
          <p:cNvSpPr>
            <a:spLocks noGrp="1"/>
          </p:cNvSpPr>
          <p:nvPr>
            <p:ph type="body" sz="quarter" idx="10"/>
          </p:nvPr>
        </p:nvSpPr>
        <p:spPr/>
        <p:txBody>
          <a:bodyPr/>
          <a:lstStyle/>
          <a:p>
            <a:endParaRPr lang="fr-FR" dirty="0"/>
          </a:p>
        </p:txBody>
      </p:sp>
      <p:sp>
        <p:nvSpPr>
          <p:cNvPr id="2" name="Espace réservé du numéro de diapositive 1"/>
          <p:cNvSpPr>
            <a:spLocks noGrp="1"/>
          </p:cNvSpPr>
          <p:nvPr>
            <p:ph type="sldNum" sz="quarter" idx="15"/>
          </p:nvPr>
        </p:nvSpPr>
        <p:spPr/>
        <p:txBody>
          <a:bodyPr/>
          <a:lstStyle/>
          <a:p>
            <a:pPr defTabSz="1219110">
              <a:defRPr/>
            </a:pPr>
            <a:fld id="{733122C9-A0B9-462F-8757-0847AD287B63}" type="slidenum">
              <a:rPr lang="fr-FR">
                <a:solidFill>
                  <a:srgbClr val="000000"/>
                </a:solidFill>
                <a:latin typeface="Arial"/>
              </a:rPr>
              <a:pPr defTabSz="1219110">
                <a:defRPr/>
              </a:pPr>
              <a:t>19</a:t>
            </a:fld>
            <a:endParaRPr lang="fr-FR" dirty="0">
              <a:solidFill>
                <a:srgbClr val="000000"/>
              </a:solidFill>
              <a:latin typeface="Arial"/>
            </a:endParaRPr>
          </a:p>
        </p:txBody>
      </p:sp>
      <p:graphicFrame>
        <p:nvGraphicFramePr>
          <p:cNvPr id="13" name="Diagramme 12"/>
          <p:cNvGraphicFramePr/>
          <p:nvPr>
            <p:extLst>
              <p:ext uri="{D42A27DB-BD31-4B8C-83A1-F6EECF244321}">
                <p14:modId xmlns:p14="http://schemas.microsoft.com/office/powerpoint/2010/main" val="1623811133"/>
              </p:ext>
            </p:extLst>
          </p:nvPr>
        </p:nvGraphicFramePr>
        <p:xfrm>
          <a:off x="389411" y="770710"/>
          <a:ext cx="11458275" cy="5626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https://cdn-icons-png.flaticon.com/512/3395/339548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79776" y="3442933"/>
            <a:ext cx="303027" cy="3030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cdn-icons-png.flaticon.com/512/4479/447967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5217" y="3429493"/>
            <a:ext cx="316467" cy="3164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dn-icons-png.flaticon.com/512/1327/132773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47519" y="3420530"/>
            <a:ext cx="342060" cy="3420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icons-png.flaticon.com/512/6500/650075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6601" y="3442448"/>
            <a:ext cx="349724" cy="32014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9226403" y="3499141"/>
            <a:ext cx="797859" cy="276999"/>
          </a:xfrm>
          <a:prstGeom prst="rect">
            <a:avLst/>
          </a:prstGeom>
          <a:noFill/>
        </p:spPr>
        <p:txBody>
          <a:bodyPr wrap="square" rtlCol="0">
            <a:spAutoFit/>
          </a:bodyPr>
          <a:lstStyle/>
          <a:p>
            <a:pPr defTabSz="914354">
              <a:defRPr/>
            </a:pPr>
            <a:r>
              <a:rPr lang="fr-FR" sz="1200" dirty="0">
                <a:solidFill>
                  <a:srgbClr val="000000"/>
                </a:solidFill>
                <a:latin typeface="Harlow Solid Italic" panose="04030604020F02020D02" pitchFamily="82" charset="0"/>
              </a:rPr>
              <a:t>2024</a:t>
            </a:r>
          </a:p>
        </p:txBody>
      </p:sp>
      <p:sp>
        <p:nvSpPr>
          <p:cNvPr id="4" name="Flèche droite 3"/>
          <p:cNvSpPr/>
          <p:nvPr/>
        </p:nvSpPr>
        <p:spPr>
          <a:xfrm>
            <a:off x="2483225" y="2151530"/>
            <a:ext cx="932329" cy="510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Arial"/>
            </a:endParaRPr>
          </a:p>
        </p:txBody>
      </p:sp>
      <p:sp>
        <p:nvSpPr>
          <p:cNvPr id="5" name="ZoneTexte 4"/>
          <p:cNvSpPr txBox="1"/>
          <p:nvPr/>
        </p:nvSpPr>
        <p:spPr>
          <a:xfrm>
            <a:off x="3514934" y="2114637"/>
            <a:ext cx="2070079" cy="584775"/>
          </a:xfrm>
          <a:prstGeom prst="rect">
            <a:avLst/>
          </a:prstGeom>
          <a:noFill/>
        </p:spPr>
        <p:txBody>
          <a:bodyPr wrap="square" rtlCol="0">
            <a:spAutoFit/>
          </a:bodyPr>
          <a:lstStyle/>
          <a:p>
            <a:pPr defTabSz="914377">
              <a:defRPr/>
            </a:pPr>
            <a:r>
              <a:rPr lang="fr-FR" sz="1600" i="1" dirty="0">
                <a:solidFill>
                  <a:srgbClr val="005841">
                    <a:lumMod val="90000"/>
                    <a:lumOff val="10000"/>
                  </a:srgbClr>
                </a:solidFill>
                <a:latin typeface="Arial"/>
              </a:rPr>
              <a:t>Envoyée aux FSMR le 31 mars 2023</a:t>
            </a:r>
          </a:p>
        </p:txBody>
      </p:sp>
      <p:sp>
        <p:nvSpPr>
          <p:cNvPr id="14" name="Flèche droite 13"/>
          <p:cNvSpPr/>
          <p:nvPr/>
        </p:nvSpPr>
        <p:spPr>
          <a:xfrm rot="5400000">
            <a:off x="6634350" y="4266251"/>
            <a:ext cx="768396" cy="510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Arial"/>
            </a:endParaRPr>
          </a:p>
        </p:txBody>
      </p:sp>
      <p:sp>
        <p:nvSpPr>
          <p:cNvPr id="15" name="ZoneTexte 14"/>
          <p:cNvSpPr txBox="1"/>
          <p:nvPr/>
        </p:nvSpPr>
        <p:spPr>
          <a:xfrm>
            <a:off x="6460181" y="4905943"/>
            <a:ext cx="1835923" cy="1077218"/>
          </a:xfrm>
          <a:prstGeom prst="rect">
            <a:avLst/>
          </a:prstGeom>
          <a:noFill/>
        </p:spPr>
        <p:txBody>
          <a:bodyPr wrap="square" rtlCol="0">
            <a:spAutoFit/>
          </a:bodyPr>
          <a:lstStyle/>
          <a:p>
            <a:pPr defTabSz="914377">
              <a:defRPr/>
            </a:pPr>
            <a:r>
              <a:rPr lang="fr-FR" sz="1600" i="1" dirty="0">
                <a:solidFill>
                  <a:srgbClr val="005841">
                    <a:lumMod val="90000"/>
                    <a:lumOff val="10000"/>
                  </a:srgbClr>
                </a:solidFill>
                <a:latin typeface="Arial"/>
              </a:rPr>
              <a:t>Courrier individuel à chaque candidat / établissement</a:t>
            </a:r>
          </a:p>
        </p:txBody>
      </p:sp>
      <p:sp>
        <p:nvSpPr>
          <p:cNvPr id="16" name="ZoneTexte 15"/>
          <p:cNvSpPr txBox="1"/>
          <p:nvPr/>
        </p:nvSpPr>
        <p:spPr>
          <a:xfrm>
            <a:off x="4973324" y="3101985"/>
            <a:ext cx="1835923" cy="584775"/>
          </a:xfrm>
          <a:prstGeom prst="rect">
            <a:avLst/>
          </a:prstGeom>
          <a:noFill/>
        </p:spPr>
        <p:txBody>
          <a:bodyPr wrap="square" rtlCol="0">
            <a:spAutoFit/>
          </a:bodyPr>
          <a:lstStyle/>
          <a:p>
            <a:pPr defTabSz="914377">
              <a:defRPr/>
            </a:pPr>
            <a:r>
              <a:rPr lang="fr-FR" sz="1600" i="1" dirty="0">
                <a:solidFill>
                  <a:srgbClr val="E1000F"/>
                </a:solidFill>
                <a:latin typeface="Arial"/>
              </a:rPr>
              <a:t>CSL Exceptionnel </a:t>
            </a:r>
          </a:p>
          <a:p>
            <a:pPr defTabSz="914377">
              <a:defRPr/>
            </a:pPr>
            <a:r>
              <a:rPr lang="fr-FR" sz="1600" b="1" i="1" dirty="0">
                <a:solidFill>
                  <a:srgbClr val="E1000F"/>
                </a:solidFill>
                <a:latin typeface="Arial"/>
              </a:rPr>
              <a:t>2 octobre</a:t>
            </a:r>
          </a:p>
        </p:txBody>
      </p:sp>
      <p:pic>
        <p:nvPicPr>
          <p:cNvPr id="6" name="Image 5"/>
          <p:cNvPicPr>
            <a:picLocks noChangeAspect="1"/>
          </p:cNvPicPr>
          <p:nvPr/>
        </p:nvPicPr>
        <p:blipFill>
          <a:blip r:embed="rId11"/>
          <a:stretch>
            <a:fillRect/>
          </a:stretch>
        </p:blipFill>
        <p:spPr>
          <a:xfrm>
            <a:off x="10764951" y="701811"/>
            <a:ext cx="1362265" cy="1705213"/>
          </a:xfrm>
          <a:prstGeom prst="rect">
            <a:avLst/>
          </a:prstGeom>
        </p:spPr>
      </p:pic>
    </p:spTree>
    <p:extLst>
      <p:ext uri="{BB962C8B-B14F-4D97-AF65-F5344CB8AC3E}">
        <p14:creationId xmlns:p14="http://schemas.microsoft.com/office/powerpoint/2010/main" val="138756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3" cstate="print"/>
          <a:srcRect t="28645"/>
          <a:stretch>
            <a:fillRect/>
          </a:stretch>
        </p:blipFill>
        <p:spPr bwMode="auto">
          <a:xfrm>
            <a:off x="10420141" y="58190"/>
            <a:ext cx="1691680" cy="1056475"/>
          </a:xfrm>
          <a:prstGeom prst="rect">
            <a:avLst/>
          </a:prstGeom>
          <a:noFill/>
          <a:ln w="41275">
            <a:noFill/>
            <a:miter lim="800000"/>
            <a:headEnd/>
            <a:tailEnd/>
          </a:ln>
          <a:effectLst/>
        </p:spPr>
      </p:pic>
      <p:sp>
        <p:nvSpPr>
          <p:cNvPr id="7" name="Rectangle 6"/>
          <p:cNvSpPr/>
          <p:nvPr/>
        </p:nvSpPr>
        <p:spPr>
          <a:xfrm>
            <a:off x="1814439" y="58190"/>
            <a:ext cx="8605702" cy="1447881"/>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Un peu d’histoire…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La mobilisation des pouvoirs publics, des professionnels et des associations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mise en place des plans nationaux maladies rares depuis 2004</a:t>
            </a:r>
          </a:p>
        </p:txBody>
      </p:sp>
      <p:sp>
        <p:nvSpPr>
          <p:cNvPr id="8" name="Rectangle 7"/>
          <p:cNvSpPr/>
          <p:nvPr/>
        </p:nvSpPr>
        <p:spPr>
          <a:xfrm>
            <a:off x="944323" y="4186204"/>
            <a:ext cx="2376264" cy="576064"/>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PNMR 1</a:t>
            </a:r>
          </a:p>
        </p:txBody>
      </p:sp>
      <p:sp>
        <p:nvSpPr>
          <p:cNvPr id="9" name="Rectangle 8"/>
          <p:cNvSpPr/>
          <p:nvPr/>
        </p:nvSpPr>
        <p:spPr>
          <a:xfrm>
            <a:off x="4308179" y="4186204"/>
            <a:ext cx="2520280" cy="576064"/>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PNMR 2</a:t>
            </a:r>
          </a:p>
        </p:txBody>
      </p:sp>
      <p:sp>
        <p:nvSpPr>
          <p:cNvPr id="10" name="Rectangle 9"/>
          <p:cNvSpPr/>
          <p:nvPr/>
        </p:nvSpPr>
        <p:spPr>
          <a:xfrm>
            <a:off x="8157772" y="4190385"/>
            <a:ext cx="2448272" cy="576064"/>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PNMR 3</a:t>
            </a:r>
          </a:p>
        </p:txBody>
      </p:sp>
      <p:sp>
        <p:nvSpPr>
          <p:cNvPr id="11" name="Flèche droite 10"/>
          <p:cNvSpPr/>
          <p:nvPr/>
        </p:nvSpPr>
        <p:spPr>
          <a:xfrm>
            <a:off x="944323" y="4895199"/>
            <a:ext cx="2376264" cy="72008"/>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èche droite 11"/>
          <p:cNvSpPr/>
          <p:nvPr/>
        </p:nvSpPr>
        <p:spPr>
          <a:xfrm>
            <a:off x="4308179" y="4906284"/>
            <a:ext cx="2520280" cy="72008"/>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èche droite 12"/>
          <p:cNvSpPr/>
          <p:nvPr/>
        </p:nvSpPr>
        <p:spPr>
          <a:xfrm>
            <a:off x="8229780" y="4910465"/>
            <a:ext cx="2376264" cy="72008"/>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p:cNvSpPr txBox="1"/>
          <p:nvPr/>
        </p:nvSpPr>
        <p:spPr>
          <a:xfrm>
            <a:off x="980327" y="5111549"/>
            <a:ext cx="23042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2004 (05)</a:t>
            </a:r>
            <a:r>
              <a:rPr kumimoji="0" lang="fr-FR" sz="1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kumimoji="0" lang="fr-FR" sz="16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2008 (11)</a:t>
            </a:r>
          </a:p>
        </p:txBody>
      </p:sp>
      <p:sp>
        <p:nvSpPr>
          <p:cNvPr id="15" name="ZoneTexte 14"/>
          <p:cNvSpPr txBox="1"/>
          <p:nvPr/>
        </p:nvSpPr>
        <p:spPr>
          <a:xfrm>
            <a:off x="4452195" y="5122308"/>
            <a:ext cx="23042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C000"/>
                </a:solidFill>
                <a:effectLst/>
                <a:uLnTx/>
                <a:uFillTx/>
                <a:latin typeface="Calibri" panose="020F0502020204030204"/>
                <a:ea typeface="+mn-ea"/>
                <a:cs typeface="+mn-cs"/>
              </a:rPr>
              <a:t>2011</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1" i="0" u="none" strike="noStrike" kern="1200" cap="none" spc="0" normalizeH="0" baseline="0" noProof="0" dirty="0">
                <a:ln>
                  <a:noFill/>
                </a:ln>
                <a:solidFill>
                  <a:srgbClr val="FFC000"/>
                </a:solidFill>
                <a:effectLst/>
                <a:uLnTx/>
                <a:uFillTx/>
                <a:latin typeface="Calibri" panose="020F0502020204030204"/>
                <a:ea typeface="+mn-ea"/>
                <a:cs typeface="+mn-cs"/>
              </a:rPr>
              <a:t>2014 (16)</a:t>
            </a:r>
          </a:p>
        </p:txBody>
      </p:sp>
      <p:sp>
        <p:nvSpPr>
          <p:cNvPr id="16" name="ZoneTexte 15"/>
          <p:cNvSpPr txBox="1"/>
          <p:nvPr/>
        </p:nvSpPr>
        <p:spPr>
          <a:xfrm>
            <a:off x="8157771" y="5126490"/>
            <a:ext cx="26080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2018</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2022 (23)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7" name="ZoneTexte 16"/>
          <p:cNvSpPr txBox="1"/>
          <p:nvPr/>
        </p:nvSpPr>
        <p:spPr>
          <a:xfrm>
            <a:off x="980327" y="5554182"/>
            <a:ext cx="2376264" cy="116955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rPr>
              <a:t>Les MR deviennent un enjeu de santé publique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rPr>
              <a:t> Labellisation de 131 CRMR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ZoneTexte 17"/>
          <p:cNvSpPr txBox="1"/>
          <p:nvPr/>
        </p:nvSpPr>
        <p:spPr>
          <a:xfrm>
            <a:off x="4364219" y="5554182"/>
            <a:ext cx="2464240" cy="127727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rPr>
              <a:t>Structuration des 23 FSMR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7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rPr>
              <a:t>Lancement des travaux pour la mise en place de la BNDMR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rPr>
              <a:t> Fondation maladies rares</a:t>
            </a:r>
          </a:p>
        </p:txBody>
      </p:sp>
      <p:sp>
        <p:nvSpPr>
          <p:cNvPr id="19" name="ZoneTexte 18"/>
          <p:cNvSpPr txBox="1"/>
          <p:nvPr/>
        </p:nvSpPr>
        <p:spPr>
          <a:xfrm>
            <a:off x="8157771" y="5561131"/>
            <a:ext cx="2448273" cy="116955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rPr>
              <a:t>Lancement le 4 juillet 2018</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1"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rPr>
              <a:t>5 ambitions / 55 actions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prstClr val="white"/>
                </a:solidFill>
                <a:latin typeface="Calibri" panose="020F0502020204030204"/>
              </a:rPr>
              <a:t>Mise en place des PEMR</a:t>
            </a:r>
          </a:p>
        </p:txBody>
      </p:sp>
      <p:pic>
        <p:nvPicPr>
          <p:cNvPr id="4098" name="Picture 2" descr="http://www.pemr-bfc.fr/wp-content/uploads/2021/02/PNMR1-211x3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282" y="1680014"/>
            <a:ext cx="1640346" cy="23322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pemr-bfc.fr/wp-content/uploads/2021/02/PNMR2-212x3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064" y="1665368"/>
            <a:ext cx="1664452" cy="23553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Plan National Maladies Rares 3 (PNMR 3) – Les Feux Follet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5082" y="1665368"/>
            <a:ext cx="1693652" cy="2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014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cstate="print"/>
          <a:srcRect t="28645"/>
          <a:stretch>
            <a:fillRect/>
          </a:stretch>
        </p:blipFill>
        <p:spPr bwMode="auto">
          <a:xfrm>
            <a:off x="10500320" y="0"/>
            <a:ext cx="1691680" cy="1056475"/>
          </a:xfrm>
          <a:prstGeom prst="rect">
            <a:avLst/>
          </a:prstGeom>
          <a:noFill/>
          <a:ln w="41275">
            <a:noFill/>
            <a:miter lim="800000"/>
            <a:headEnd/>
            <a:tailEnd/>
          </a:ln>
          <a:effectLst/>
        </p:spPr>
      </p:pic>
      <p:sp>
        <p:nvSpPr>
          <p:cNvPr id="2" name="Espace réservé du numéro de diapositive 1"/>
          <p:cNvSpPr>
            <a:spLocks noGrp="1"/>
          </p:cNvSpPr>
          <p:nvPr>
            <p:ph type="sldNum" sz="quarter" idx="12"/>
          </p:nvPr>
        </p:nvSpPr>
        <p:spPr/>
        <p:txBody>
          <a:bodyPr/>
          <a:lstStyle/>
          <a:p>
            <a:pPr defTabSz="1219148">
              <a:defRPr/>
            </a:pPr>
            <a:fld id="{733122C9-A0B9-462F-8757-0847AD287B63}" type="slidenum">
              <a:rPr lang="fr-FR">
                <a:solidFill>
                  <a:srgbClr val="000000"/>
                </a:solidFill>
                <a:latin typeface="Arial"/>
              </a:rPr>
              <a:pPr defTabSz="1219148">
                <a:defRPr/>
              </a:pPr>
              <a:t>20</a:t>
            </a:fld>
            <a:endParaRPr lang="fr-FR" dirty="0">
              <a:solidFill>
                <a:srgbClr val="000000"/>
              </a:solidFill>
              <a:latin typeface="Arial"/>
            </a:endParaRPr>
          </a:p>
        </p:txBody>
      </p:sp>
      <p:sp>
        <p:nvSpPr>
          <p:cNvPr id="6" name="Espace réservé de la date 5"/>
          <p:cNvSpPr>
            <a:spLocks noGrp="1"/>
          </p:cNvSpPr>
          <p:nvPr>
            <p:ph type="dt" sz="half" idx="2"/>
          </p:nvPr>
        </p:nvSpPr>
        <p:spPr/>
        <p:txBody>
          <a:bodyPr/>
          <a:lstStyle/>
          <a:p>
            <a:pPr defTabSz="1219148">
              <a:defRPr/>
            </a:pPr>
            <a:fld id="{251C71F6-E0A6-1740-B64F-38F332886BAF}" type="datetime1">
              <a:rPr lang="fr-FR" cap="all">
                <a:solidFill>
                  <a:srgbClr val="000000"/>
                </a:solidFill>
                <a:latin typeface="Arial"/>
              </a:rPr>
              <a:pPr defTabSz="1219148">
                <a:defRPr/>
              </a:pPr>
              <a:t>19/10/2023</a:t>
            </a:fld>
            <a:endParaRPr lang="fr-FR" cap="all" dirty="0">
              <a:solidFill>
                <a:srgbClr val="000000"/>
              </a:solidFill>
              <a:latin typeface="Arial"/>
            </a:endParaRPr>
          </a:p>
        </p:txBody>
      </p:sp>
      <p:sp>
        <p:nvSpPr>
          <p:cNvPr id="10" name="Espace réservé du texte 7"/>
          <p:cNvSpPr txBox="1">
            <a:spLocks noGrp="1"/>
          </p:cNvSpPr>
          <p:nvPr>
            <p:ph type="body" sz="quarter" idx="14"/>
          </p:nvPr>
        </p:nvSpPr>
        <p:spPr>
          <a:xfrm>
            <a:off x="2045717" y="57969"/>
            <a:ext cx="6732524" cy="638765"/>
          </a:xfrm>
          <a:prstGeom prst="rect">
            <a:avLst/>
          </a:prstGeom>
          <a:solidFill>
            <a:srgbClr val="ADCFCE"/>
          </a:solidFill>
        </p:spPr>
        <p:txBody>
          <a:bodyPr wrap="square" rtlCol="0">
            <a:spAutoFit/>
          </a:bodyPr>
          <a:lstStyle/>
          <a:p>
            <a:pPr marL="0" indent="0" algn="ctr">
              <a:spcAft>
                <a:spcPts val="0"/>
              </a:spcAft>
              <a:buNone/>
            </a:pPr>
            <a:r>
              <a:rPr lang="fr-FR" i="1" dirty="0">
                <a:solidFill>
                  <a:schemeClr val="tx2"/>
                </a:solidFill>
                <a:ea typeface="Times New Roman" panose="02020603050405020304" pitchFamily="18" charset="0"/>
              </a:rPr>
              <a:t>La mise en place d’un futur PNMR4 </a:t>
            </a:r>
          </a:p>
          <a:p>
            <a:pPr marL="0" indent="0" algn="ctr">
              <a:spcAft>
                <a:spcPts val="0"/>
              </a:spcAft>
              <a:buNone/>
            </a:pPr>
            <a:r>
              <a:rPr lang="fr-FR" b="0" i="1" dirty="0">
                <a:solidFill>
                  <a:schemeClr val="tx2"/>
                </a:solidFill>
                <a:ea typeface="Times New Roman" panose="02020603050405020304" pitchFamily="18" charset="0"/>
              </a:rPr>
              <a:t>Nomination ministérielle de 2 personnes qualifiées</a:t>
            </a:r>
          </a:p>
        </p:txBody>
      </p:sp>
      <p:sp>
        <p:nvSpPr>
          <p:cNvPr id="3" name="Rectangle 2"/>
          <p:cNvSpPr/>
          <p:nvPr/>
        </p:nvSpPr>
        <p:spPr>
          <a:xfrm>
            <a:off x="2538804" y="843236"/>
            <a:ext cx="9476801" cy="5479577"/>
          </a:xfrm>
          <a:prstGeom prst="rect">
            <a:avLst/>
          </a:prstGeom>
        </p:spPr>
        <p:txBody>
          <a:bodyPr wrap="square">
            <a:spAutoFit/>
          </a:bodyPr>
          <a:lstStyle/>
          <a:p>
            <a:pPr marL="342900" indent="-342900" algn="just" defTabSz="1219170">
              <a:buFont typeface="Wingdings" panose="05000000000000000000" pitchFamily="2" charset="2"/>
              <a:buChar char="ü"/>
            </a:pPr>
            <a:r>
              <a:rPr lang="fr-FR" sz="1867" dirty="0">
                <a:solidFill>
                  <a:srgbClr val="002060"/>
                </a:solidFill>
                <a:latin typeface="Arial"/>
              </a:rPr>
              <a:t>Lettre de mission aux deux personnalités qualifiées reconnues internationalement dans le champ de la prise en charge et de la recherche sur les maladies rares : </a:t>
            </a:r>
          </a:p>
          <a:p>
            <a:pPr algn="just" defTabSz="1219170"/>
            <a:endParaRPr lang="fr-FR" sz="1867" dirty="0">
              <a:solidFill>
                <a:srgbClr val="002060"/>
              </a:solidFill>
              <a:latin typeface="Arial"/>
            </a:endParaRPr>
          </a:p>
          <a:p>
            <a:pPr algn="just" defTabSz="1219170"/>
            <a:r>
              <a:rPr lang="fr-FR" dirty="0">
                <a:solidFill>
                  <a:srgbClr val="002060"/>
                </a:solidFill>
                <a:latin typeface="Arial"/>
              </a:rPr>
              <a:t>- </a:t>
            </a:r>
            <a:r>
              <a:rPr lang="fr-FR" b="1" dirty="0">
                <a:solidFill>
                  <a:srgbClr val="002060"/>
                </a:solidFill>
                <a:latin typeface="Arial"/>
              </a:rPr>
              <a:t>Professeure Agnès </a:t>
            </a:r>
            <a:r>
              <a:rPr lang="fr-FR" b="1" dirty="0" err="1">
                <a:solidFill>
                  <a:srgbClr val="002060"/>
                </a:solidFill>
                <a:latin typeface="Arial"/>
              </a:rPr>
              <a:t>Linglart</a:t>
            </a:r>
            <a:r>
              <a:rPr lang="fr-FR" b="1" dirty="0">
                <a:solidFill>
                  <a:srgbClr val="002060"/>
                </a:solidFill>
                <a:latin typeface="Arial"/>
              </a:rPr>
              <a:t>, </a:t>
            </a:r>
            <a:r>
              <a:rPr lang="fr-FR" dirty="0">
                <a:solidFill>
                  <a:srgbClr val="002060"/>
                </a:solidFill>
                <a:latin typeface="Arial"/>
              </a:rPr>
              <a:t>pédiatre et chercheuse, spécialisée dans les maladies rares affectant le squelette et la croissance. Agnès </a:t>
            </a:r>
            <a:r>
              <a:rPr lang="fr-FR" dirty="0" err="1">
                <a:solidFill>
                  <a:srgbClr val="002060"/>
                </a:solidFill>
                <a:latin typeface="Arial"/>
              </a:rPr>
              <a:t>Linglart</a:t>
            </a:r>
            <a:r>
              <a:rPr lang="fr-FR" dirty="0">
                <a:solidFill>
                  <a:srgbClr val="002060"/>
                </a:solidFill>
                <a:latin typeface="Arial"/>
              </a:rPr>
              <a:t> coordonne le centre de référence pour les maladies rares du métabolisme du calcium et du phosphate ; elle anime également une filière de santé maladies rares, la filière OSCAR pour les pathologies de l’os, du calcium et du cartilage. Son implication a été également importante dans les relations internationales en tant que vice-doyenne à la faculté de Médecine de Paris Saclay. </a:t>
            </a:r>
          </a:p>
          <a:p>
            <a:pPr algn="just" defTabSz="1219170"/>
            <a:endParaRPr lang="fr-FR" sz="1200" dirty="0">
              <a:solidFill>
                <a:srgbClr val="002060"/>
              </a:solidFill>
              <a:latin typeface="Arial"/>
            </a:endParaRPr>
          </a:p>
          <a:p>
            <a:pPr algn="just" defTabSz="1219170"/>
            <a:r>
              <a:rPr lang="fr-FR" dirty="0">
                <a:solidFill>
                  <a:srgbClr val="002060"/>
                </a:solidFill>
                <a:latin typeface="Arial"/>
              </a:rPr>
              <a:t>- </a:t>
            </a:r>
            <a:r>
              <a:rPr lang="fr-FR" b="1" dirty="0">
                <a:solidFill>
                  <a:srgbClr val="002060"/>
                </a:solidFill>
                <a:latin typeface="Arial"/>
              </a:rPr>
              <a:t>Professeur Guillaume Canaud, </a:t>
            </a:r>
            <a:r>
              <a:rPr lang="fr-FR" dirty="0">
                <a:solidFill>
                  <a:srgbClr val="002060"/>
                </a:solidFill>
                <a:latin typeface="Arial"/>
              </a:rPr>
              <a:t>professeur de néphrologie et plus récemment de thérapeutique à l’hôpital Necker Enfants Malades et à l’Université Paris Cité. Il dirige l’unité clinique de Médecine </a:t>
            </a:r>
            <a:r>
              <a:rPr lang="fr-FR" dirty="0" err="1">
                <a:solidFill>
                  <a:srgbClr val="002060"/>
                </a:solidFill>
                <a:latin typeface="Arial"/>
              </a:rPr>
              <a:t>Translationnelle</a:t>
            </a:r>
            <a:r>
              <a:rPr lang="fr-FR" dirty="0">
                <a:solidFill>
                  <a:srgbClr val="002060"/>
                </a:solidFill>
                <a:latin typeface="Arial"/>
              </a:rPr>
              <a:t> et Thérapies ciblées ainsi que le laboratoire INSERM du même nom situé à l’Institut Necker Enfants Malades. Guillaume Canaud et son équipe sont spécialisés dans la prise en charge de pathologies génétiques complexes. Ils sont à l’origine, entre autres, de l’identification et la mise sur le marché américain d’un médicament pour les syndromes de surcroissance secondaires à une mutation d’un gène appelé PIK3CA. Il est membre du centre de référence des maladies endocriniennes rares de la croissance et du développement. </a:t>
            </a:r>
          </a:p>
        </p:txBody>
      </p:sp>
      <p:pic>
        <p:nvPicPr>
          <p:cNvPr id="7170" name="Picture 2" descr="Fichier:Ministère de l'Enseignement Supérieur et de la Recherche.png —  Wikipé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775" y="843236"/>
            <a:ext cx="1297877" cy="95329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425" y="2339871"/>
            <a:ext cx="2351765" cy="248630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727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cstate="print"/>
          <a:srcRect t="28645"/>
          <a:stretch>
            <a:fillRect/>
          </a:stretch>
        </p:blipFill>
        <p:spPr bwMode="auto">
          <a:xfrm>
            <a:off x="10500320" y="0"/>
            <a:ext cx="1691680" cy="1056475"/>
          </a:xfrm>
          <a:prstGeom prst="rect">
            <a:avLst/>
          </a:prstGeom>
          <a:noFill/>
          <a:ln w="41275">
            <a:noFill/>
            <a:miter lim="800000"/>
            <a:headEnd/>
            <a:tailEnd/>
          </a:ln>
          <a:effectLst/>
        </p:spPr>
      </p:pic>
      <p:sp>
        <p:nvSpPr>
          <p:cNvPr id="2" name="Espace réservé du numéro de diapositive 1"/>
          <p:cNvSpPr>
            <a:spLocks noGrp="1"/>
          </p:cNvSpPr>
          <p:nvPr>
            <p:ph type="sldNum" sz="quarter" idx="12"/>
          </p:nvPr>
        </p:nvSpPr>
        <p:spPr/>
        <p:txBody>
          <a:bodyPr/>
          <a:lstStyle/>
          <a:p>
            <a:pPr defTabSz="1219148">
              <a:defRPr/>
            </a:pPr>
            <a:fld id="{733122C9-A0B9-462F-8757-0847AD287B63}" type="slidenum">
              <a:rPr lang="fr-FR">
                <a:solidFill>
                  <a:srgbClr val="000000"/>
                </a:solidFill>
                <a:latin typeface="Arial"/>
              </a:rPr>
              <a:pPr defTabSz="1219148">
                <a:defRPr/>
              </a:pPr>
              <a:t>21</a:t>
            </a:fld>
            <a:endParaRPr lang="fr-FR" dirty="0">
              <a:solidFill>
                <a:srgbClr val="000000"/>
              </a:solidFill>
              <a:latin typeface="Arial"/>
            </a:endParaRPr>
          </a:p>
        </p:txBody>
      </p:sp>
      <p:sp>
        <p:nvSpPr>
          <p:cNvPr id="6" name="Espace réservé de la date 5"/>
          <p:cNvSpPr>
            <a:spLocks noGrp="1"/>
          </p:cNvSpPr>
          <p:nvPr>
            <p:ph type="dt" sz="half" idx="2"/>
          </p:nvPr>
        </p:nvSpPr>
        <p:spPr/>
        <p:txBody>
          <a:bodyPr/>
          <a:lstStyle/>
          <a:p>
            <a:pPr defTabSz="1219148">
              <a:defRPr/>
            </a:pPr>
            <a:fld id="{251C71F6-E0A6-1740-B64F-38F332886BAF}" type="datetime1">
              <a:rPr lang="fr-FR" cap="all">
                <a:solidFill>
                  <a:srgbClr val="000000"/>
                </a:solidFill>
                <a:latin typeface="Arial"/>
              </a:rPr>
              <a:pPr defTabSz="1219148">
                <a:defRPr/>
              </a:pPr>
              <a:t>19/10/2023</a:t>
            </a:fld>
            <a:endParaRPr lang="fr-FR" cap="all" dirty="0">
              <a:solidFill>
                <a:srgbClr val="000000"/>
              </a:solidFill>
              <a:latin typeface="Arial"/>
            </a:endParaRPr>
          </a:p>
        </p:txBody>
      </p:sp>
      <p:sp>
        <p:nvSpPr>
          <p:cNvPr id="10" name="Espace réservé du texte 7"/>
          <p:cNvSpPr txBox="1">
            <a:spLocks noGrp="1"/>
          </p:cNvSpPr>
          <p:nvPr>
            <p:ph type="body" sz="quarter" idx="14"/>
          </p:nvPr>
        </p:nvSpPr>
        <p:spPr>
          <a:xfrm>
            <a:off x="2045717" y="57969"/>
            <a:ext cx="6732524" cy="638765"/>
          </a:xfrm>
          <a:prstGeom prst="rect">
            <a:avLst/>
          </a:prstGeom>
          <a:solidFill>
            <a:srgbClr val="ADCFCE"/>
          </a:solidFill>
        </p:spPr>
        <p:txBody>
          <a:bodyPr wrap="square" rtlCol="0">
            <a:spAutoFit/>
          </a:bodyPr>
          <a:lstStyle/>
          <a:p>
            <a:pPr marL="0" indent="0" algn="ctr">
              <a:spcAft>
                <a:spcPts val="0"/>
              </a:spcAft>
              <a:buNone/>
            </a:pPr>
            <a:r>
              <a:rPr lang="fr-FR" i="1" dirty="0">
                <a:solidFill>
                  <a:schemeClr val="tx2"/>
                </a:solidFill>
                <a:ea typeface="Times New Roman" panose="02020603050405020304" pitchFamily="18" charset="0"/>
              </a:rPr>
              <a:t>La mise en place d’un futur PNMR4 </a:t>
            </a:r>
          </a:p>
          <a:p>
            <a:pPr marL="0" indent="0" algn="ctr">
              <a:spcAft>
                <a:spcPts val="0"/>
              </a:spcAft>
              <a:buNone/>
            </a:pPr>
            <a:r>
              <a:rPr lang="fr-FR" b="0" i="1" dirty="0">
                <a:solidFill>
                  <a:schemeClr val="tx2"/>
                </a:solidFill>
                <a:ea typeface="Times New Roman" panose="02020603050405020304" pitchFamily="18" charset="0"/>
              </a:rPr>
              <a:t>Nomination ministérielle de 2 personnes qualifiées</a:t>
            </a:r>
          </a:p>
        </p:txBody>
      </p:sp>
      <p:sp>
        <p:nvSpPr>
          <p:cNvPr id="3" name="Rectangle 2"/>
          <p:cNvSpPr/>
          <p:nvPr/>
        </p:nvSpPr>
        <p:spPr>
          <a:xfrm>
            <a:off x="2479190" y="1015289"/>
            <a:ext cx="9476801" cy="4862870"/>
          </a:xfrm>
          <a:prstGeom prst="rect">
            <a:avLst/>
          </a:prstGeom>
        </p:spPr>
        <p:txBody>
          <a:bodyPr wrap="square">
            <a:spAutoFit/>
          </a:bodyPr>
          <a:lstStyle/>
          <a:p>
            <a:pPr algn="just"/>
            <a:r>
              <a:rPr lang="fr-FR" sz="1600" i="1" dirty="0">
                <a:solidFill>
                  <a:srgbClr val="002060"/>
                </a:solidFill>
                <a:latin typeface="Arial"/>
              </a:rPr>
              <a:t>« </a:t>
            </a:r>
            <a:r>
              <a:rPr lang="fr-FR" sz="1600" i="1" kern="100" dirty="0">
                <a:latin typeface="Arial" panose="020B0604020202020204" pitchFamily="34" charset="0"/>
                <a:ea typeface="Calibri" panose="020F0502020204030204" pitchFamily="34" charset="0"/>
                <a:cs typeface="Times New Roman (Corps CS)"/>
              </a:rPr>
              <a:t> Il s’agit désormais de poursuivre les efforts consentis dans le PNMR3 dans la réduction de l’impasse diagnostique et dans la recherche de </a:t>
            </a:r>
            <a:r>
              <a:rPr lang="fr-FR" sz="1600" i="1" kern="100" dirty="0">
                <a:latin typeface="Arial" panose="020B0604020202020204" pitchFamily="34" charset="0"/>
              </a:rPr>
              <a:t>nouveaux traitements et de développer un plan qui s’articule avec la Stratégie Nationale de Santé 2023-2033 actuellement en construction.</a:t>
            </a:r>
          </a:p>
          <a:p>
            <a:pPr algn="just"/>
            <a:r>
              <a:rPr lang="fr-FR" sz="1600" i="1" kern="100" dirty="0">
                <a:latin typeface="Arial" panose="020B0604020202020204" pitchFamily="34" charset="0"/>
              </a:rPr>
              <a:t> </a:t>
            </a:r>
          </a:p>
          <a:p>
            <a:pPr algn="just"/>
            <a:r>
              <a:rPr lang="fr-FR" sz="1600" i="1" kern="100" dirty="0">
                <a:latin typeface="Arial" panose="020B0604020202020204" pitchFamily="34" charset="0"/>
                <a:ea typeface="Calibri" panose="020F0502020204030204" pitchFamily="34" charset="0"/>
                <a:cs typeface="Times New Roman (Corps CS)"/>
              </a:rPr>
              <a:t>Le PNMR4 se voudra ambitieux pour offrir un diagnostic (rapide) à chaque patient et faciliter l’accès aux traitements, aux essais cliniques en tout cas.</a:t>
            </a:r>
          </a:p>
          <a:p>
            <a:pPr algn="just"/>
            <a:r>
              <a:rPr lang="fr-FR" sz="1600" b="1" i="1" kern="100" dirty="0">
                <a:latin typeface="Arial" panose="020B0604020202020204" pitchFamily="34" charset="0"/>
                <a:ea typeface="Calibri" panose="020F0502020204030204" pitchFamily="34" charset="0"/>
                <a:cs typeface="Times New Roman (Corps CS)"/>
              </a:rPr>
              <a:t> </a:t>
            </a:r>
          </a:p>
          <a:p>
            <a:pPr algn="just"/>
            <a:r>
              <a:rPr lang="fr-FR" sz="1600" i="1" kern="100" dirty="0">
                <a:latin typeface="Arial" panose="020B0604020202020204" pitchFamily="34" charset="0"/>
                <a:ea typeface="Calibri" panose="020F0502020204030204" pitchFamily="34" charset="0"/>
                <a:cs typeface="Times New Roman (Corps CS)"/>
              </a:rPr>
              <a:t>Nous souhaitons un plan tourné vers l’Europe et l’international. Cela passe par le soutien renforcé des actions européennes, la coordination des </a:t>
            </a:r>
            <a:r>
              <a:rPr lang="fr-FR" sz="1600" i="1" kern="100" dirty="0" err="1">
                <a:latin typeface="Arial" panose="020B0604020202020204" pitchFamily="34" charset="0"/>
                <a:ea typeface="Calibri" panose="020F0502020204030204" pitchFamily="34" charset="0"/>
                <a:cs typeface="Times New Roman (Corps CS)"/>
              </a:rPr>
              <a:t>ERNs</a:t>
            </a:r>
            <a:r>
              <a:rPr lang="fr-FR" sz="1600" i="1" kern="100" dirty="0">
                <a:latin typeface="Arial" panose="020B0604020202020204" pitchFamily="34" charset="0"/>
                <a:ea typeface="Calibri" panose="020F0502020204030204" pitchFamily="34" charset="0"/>
                <a:cs typeface="Times New Roman (Corps CS)"/>
              </a:rPr>
              <a:t>, l’interopérabilité des bases de données, les essais cliniques à l’échelle des ERN et la mobilité des acteurs.</a:t>
            </a:r>
          </a:p>
          <a:p>
            <a:pPr algn="just"/>
            <a:r>
              <a:rPr lang="fr-FR" sz="1600" i="1" kern="100" dirty="0">
                <a:latin typeface="Arial" panose="020B0604020202020204" pitchFamily="34" charset="0"/>
                <a:ea typeface="Calibri" panose="020F0502020204030204" pitchFamily="34" charset="0"/>
                <a:cs typeface="Times New Roman (Corps CS)"/>
              </a:rPr>
              <a:t> </a:t>
            </a:r>
          </a:p>
          <a:p>
            <a:pPr algn="just"/>
            <a:r>
              <a:rPr lang="fr-FR" sz="1600" i="1" kern="100" dirty="0">
                <a:latin typeface="Arial" panose="020B0604020202020204" pitchFamily="34" charset="0"/>
                <a:ea typeface="Calibri" panose="020F0502020204030204" pitchFamily="34" charset="0"/>
                <a:cs typeface="Times New Roman (Corps CS)"/>
              </a:rPr>
              <a:t>Les moyens et leviers pour y parvenir s’appuieront sur la structuration, l’implémentation et l’interopérabilité des bases de données, la simplification des </a:t>
            </a:r>
            <a:r>
              <a:rPr lang="fr-FR" sz="1600" i="1" kern="100" dirty="0" err="1">
                <a:latin typeface="Arial" panose="020B0604020202020204" pitchFamily="34" charset="0"/>
                <a:ea typeface="Calibri" panose="020F0502020204030204" pitchFamily="34" charset="0"/>
                <a:cs typeface="Times New Roman (Corps CS)"/>
              </a:rPr>
              <a:t>process</a:t>
            </a:r>
            <a:r>
              <a:rPr lang="fr-FR" sz="1600" i="1" kern="100" dirty="0">
                <a:latin typeface="Arial" panose="020B0604020202020204" pitchFamily="34" charset="0"/>
                <a:ea typeface="Calibri" panose="020F0502020204030204" pitchFamily="34" charset="0"/>
                <a:cs typeface="Times New Roman (Corps CS)"/>
              </a:rPr>
              <a:t>, la formation des acteurs de santé et le développement des nouvelles professions, le soutien fort à la recherche et l’ouverture européenne et internationale, le développement et la facilitation des partenariats publics-privés, l’implication de tous les acteurs, des patients aux représentants des institutions et l’identification des freins. </a:t>
            </a:r>
          </a:p>
          <a:p>
            <a:pPr algn="just"/>
            <a:r>
              <a:rPr lang="fr-FR" sz="1600" i="1" kern="100" dirty="0">
                <a:latin typeface="Arial" panose="020B0604020202020204" pitchFamily="34" charset="0"/>
                <a:ea typeface="Calibri" panose="020F0502020204030204" pitchFamily="34" charset="0"/>
                <a:cs typeface="Times New Roman (Corps CS)"/>
              </a:rPr>
              <a:t> </a:t>
            </a:r>
          </a:p>
          <a:p>
            <a:pPr algn="just"/>
            <a:r>
              <a:rPr lang="fr-FR" sz="1600" i="1" kern="100" dirty="0">
                <a:latin typeface="Arial" panose="020B0604020202020204" pitchFamily="34" charset="0"/>
                <a:ea typeface="Calibri" panose="020F0502020204030204" pitchFamily="34" charset="0"/>
                <a:cs typeface="Times New Roman (Corps CS)"/>
              </a:rPr>
              <a:t>Notre ambition : que ce nouveau plan soit très concret et que l’on puisse obtenir des résultats tangibles pour les patients au quotidien »</a:t>
            </a:r>
            <a:endParaRPr lang="fr-FR" sz="1600" i="1" dirty="0">
              <a:solidFill>
                <a:srgbClr val="002060"/>
              </a:solidFill>
              <a:latin typeface="Arial"/>
            </a:endParaRPr>
          </a:p>
        </p:txBody>
      </p:sp>
      <p:pic>
        <p:nvPicPr>
          <p:cNvPr id="7170" name="Picture 2" descr="Fichier:Ministère de l'Enseignement Supérieur et de la Recherche.png —  Wikipé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775" y="843236"/>
            <a:ext cx="1297877" cy="95329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425" y="2339871"/>
            <a:ext cx="2351765" cy="248630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72F767FD-CDF1-200C-2876-4FB8522FC39B}"/>
              </a:ext>
            </a:extLst>
          </p:cNvPr>
          <p:cNvSpPr txBox="1"/>
          <p:nvPr/>
        </p:nvSpPr>
        <p:spPr>
          <a:xfrm>
            <a:off x="6979565" y="5852608"/>
            <a:ext cx="4685386" cy="369332"/>
          </a:xfrm>
          <a:prstGeom prst="rect">
            <a:avLst/>
          </a:prstGeom>
          <a:noFill/>
        </p:spPr>
        <p:txBody>
          <a:bodyPr wrap="square">
            <a:spAutoFit/>
          </a:bodyPr>
          <a:lstStyle>
            <a:defPPr>
              <a:defRPr lang="fr-FR"/>
            </a:defPPr>
            <a:lvl1pPr algn="just">
              <a:defRPr kern="100">
                <a:effectLst/>
                <a:latin typeface="Arial" panose="020B0604020202020204" pitchFamily="34" charset="0"/>
                <a:ea typeface="Calibri" panose="020F0502020204030204" pitchFamily="34" charset="0"/>
                <a:cs typeface="Times New Roman (Corps CS)"/>
              </a:defRPr>
            </a:lvl1pPr>
          </a:lstStyle>
          <a:p>
            <a:r>
              <a:rPr lang="fr-FR" dirty="0"/>
              <a:t>Pr Agnès </a:t>
            </a:r>
            <a:r>
              <a:rPr lang="fr-FR" dirty="0" err="1"/>
              <a:t>Linglart</a:t>
            </a:r>
            <a:r>
              <a:rPr lang="fr-FR" dirty="0"/>
              <a:t> et Pr Guillaume Canaud</a:t>
            </a:r>
          </a:p>
        </p:txBody>
      </p:sp>
    </p:spTree>
    <p:extLst>
      <p:ext uri="{BB962C8B-B14F-4D97-AF65-F5344CB8AC3E}">
        <p14:creationId xmlns:p14="http://schemas.microsoft.com/office/powerpoint/2010/main" val="3863270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srcRect t="28645"/>
          <a:stretch>
            <a:fillRect/>
          </a:stretch>
        </p:blipFill>
        <p:spPr bwMode="auto">
          <a:xfrm>
            <a:off x="10500320" y="0"/>
            <a:ext cx="1691680" cy="1056475"/>
          </a:xfrm>
          <a:prstGeom prst="rect">
            <a:avLst/>
          </a:prstGeom>
          <a:noFill/>
          <a:ln w="41275">
            <a:noFill/>
            <a:miter lim="800000"/>
            <a:headEnd/>
            <a:tailEnd/>
          </a:ln>
          <a:effectLst/>
        </p:spPr>
      </p:pic>
      <p:sp>
        <p:nvSpPr>
          <p:cNvPr id="2" name="Espace réservé du numéro de diapositive 1"/>
          <p:cNvSpPr>
            <a:spLocks noGrp="1"/>
          </p:cNvSpPr>
          <p:nvPr>
            <p:ph type="sldNum" sz="quarter" idx="12"/>
          </p:nvPr>
        </p:nvSpPr>
        <p:spPr/>
        <p:txBody>
          <a:bodyPr/>
          <a:lstStyle/>
          <a:p>
            <a:pPr defTabSz="1219148">
              <a:defRPr/>
            </a:pPr>
            <a:fld id="{733122C9-A0B9-462F-8757-0847AD287B63}" type="slidenum">
              <a:rPr lang="fr-FR">
                <a:solidFill>
                  <a:srgbClr val="000000"/>
                </a:solidFill>
                <a:latin typeface="Arial"/>
              </a:rPr>
              <a:pPr defTabSz="1219148">
                <a:defRPr/>
              </a:pPr>
              <a:t>22</a:t>
            </a:fld>
            <a:endParaRPr lang="fr-FR" dirty="0">
              <a:solidFill>
                <a:srgbClr val="000000"/>
              </a:solidFill>
              <a:latin typeface="Arial"/>
            </a:endParaRPr>
          </a:p>
        </p:txBody>
      </p:sp>
      <p:sp>
        <p:nvSpPr>
          <p:cNvPr id="6" name="Espace réservé de la date 5"/>
          <p:cNvSpPr>
            <a:spLocks noGrp="1"/>
          </p:cNvSpPr>
          <p:nvPr>
            <p:ph type="dt" sz="half" idx="2"/>
          </p:nvPr>
        </p:nvSpPr>
        <p:spPr/>
        <p:txBody>
          <a:bodyPr/>
          <a:lstStyle/>
          <a:p>
            <a:pPr defTabSz="1219148">
              <a:defRPr/>
            </a:pPr>
            <a:fld id="{251C71F6-E0A6-1740-B64F-38F332886BAF}" type="datetime1">
              <a:rPr lang="fr-FR" cap="all">
                <a:solidFill>
                  <a:srgbClr val="000000"/>
                </a:solidFill>
                <a:latin typeface="Arial"/>
              </a:rPr>
              <a:pPr defTabSz="1219148">
                <a:defRPr/>
              </a:pPr>
              <a:t>19/10/2023</a:t>
            </a:fld>
            <a:endParaRPr lang="fr-FR" cap="all" dirty="0">
              <a:solidFill>
                <a:srgbClr val="000000"/>
              </a:solidFill>
              <a:latin typeface="Arial"/>
            </a:endParaRPr>
          </a:p>
        </p:txBody>
      </p:sp>
      <p:sp>
        <p:nvSpPr>
          <p:cNvPr id="10" name="Espace réservé du texte 7"/>
          <p:cNvSpPr txBox="1">
            <a:spLocks noGrp="1"/>
          </p:cNvSpPr>
          <p:nvPr>
            <p:ph type="body" sz="quarter" idx="14"/>
          </p:nvPr>
        </p:nvSpPr>
        <p:spPr>
          <a:xfrm>
            <a:off x="2183803" y="127223"/>
            <a:ext cx="6207162" cy="638765"/>
          </a:xfrm>
          <a:prstGeom prst="rect">
            <a:avLst/>
          </a:prstGeom>
          <a:solidFill>
            <a:srgbClr val="ADCFCE"/>
          </a:solidFill>
        </p:spPr>
        <p:txBody>
          <a:bodyPr wrap="square" rtlCol="0">
            <a:spAutoFit/>
          </a:bodyPr>
          <a:lstStyle/>
          <a:p>
            <a:pPr marL="0" indent="0" algn="ctr">
              <a:spcAft>
                <a:spcPts val="0"/>
              </a:spcAft>
              <a:buNone/>
            </a:pPr>
            <a:r>
              <a:rPr lang="fr-FR" i="1" dirty="0">
                <a:solidFill>
                  <a:schemeClr val="tx2"/>
                </a:solidFill>
                <a:ea typeface="Times New Roman" panose="02020603050405020304" pitchFamily="18" charset="0"/>
              </a:rPr>
              <a:t>La mise en place d’un futur PNMR4 </a:t>
            </a:r>
          </a:p>
          <a:p>
            <a:pPr marL="0" indent="0" algn="ctr">
              <a:spcAft>
                <a:spcPts val="0"/>
              </a:spcAft>
              <a:buNone/>
            </a:pPr>
            <a:r>
              <a:rPr lang="fr-FR" b="0" i="1" dirty="0">
                <a:solidFill>
                  <a:schemeClr val="tx2"/>
                </a:solidFill>
                <a:ea typeface="Times New Roman" panose="02020603050405020304" pitchFamily="18" charset="0"/>
              </a:rPr>
              <a:t>Les enjeux pour ne laisser personne de côté…</a:t>
            </a:r>
          </a:p>
        </p:txBody>
      </p:sp>
      <p:sp>
        <p:nvSpPr>
          <p:cNvPr id="3" name="Rectangle 2"/>
          <p:cNvSpPr/>
          <p:nvPr/>
        </p:nvSpPr>
        <p:spPr>
          <a:xfrm>
            <a:off x="337805" y="893270"/>
            <a:ext cx="11655825" cy="5121658"/>
          </a:xfrm>
          <a:prstGeom prst="rect">
            <a:avLst/>
          </a:prstGeom>
        </p:spPr>
        <p:txBody>
          <a:bodyPr wrap="square">
            <a:spAutoFit/>
          </a:bodyPr>
          <a:lstStyle/>
          <a:p>
            <a:pPr defTabSz="1219170"/>
            <a:r>
              <a:rPr lang="fr-FR" sz="2133" dirty="0">
                <a:solidFill>
                  <a:srgbClr val="002060"/>
                </a:solidFill>
                <a:latin typeface="Marianne" panose="02000000000000000000" pitchFamily="2" charset="0"/>
              </a:rPr>
              <a:t>Pour élaborer le PNMR 4, des groupes de travail et de réflexion s’organiseront afin de proposer pour ce nouveau plan des actions phares autour des thématiques suivantes : </a:t>
            </a:r>
          </a:p>
          <a:p>
            <a:pPr defTabSz="1219170"/>
            <a:endParaRPr lang="fr-FR" sz="1000" dirty="0">
              <a:solidFill>
                <a:srgbClr val="002060"/>
              </a:solidFill>
              <a:latin typeface="Marianne" panose="02000000000000000000" pitchFamily="2" charset="0"/>
            </a:endParaRPr>
          </a:p>
          <a:p>
            <a:pPr marL="380990" indent="-380990" defTabSz="1219170">
              <a:buFontTx/>
              <a:buChar char="-"/>
            </a:pPr>
            <a:r>
              <a:rPr lang="fr-FR" sz="2000" b="1" dirty="0">
                <a:solidFill>
                  <a:srgbClr val="002060"/>
                </a:solidFill>
                <a:latin typeface="Marianne" panose="02000000000000000000" pitchFamily="2" charset="0"/>
              </a:rPr>
              <a:t>le parcours de vie et de soin, </a:t>
            </a:r>
            <a:r>
              <a:rPr lang="fr-FR" sz="2000" dirty="0">
                <a:solidFill>
                  <a:srgbClr val="002060"/>
                </a:solidFill>
                <a:latin typeface="Marianne" panose="02000000000000000000" pitchFamily="2" charset="0"/>
              </a:rPr>
              <a:t>en soulignant l'importance du lien entre la ville et l'hôpital, la formation des professionnels et l'information de tous et en particulier des personnes concernées par une maladie rare en y incluant le dépistage néonatal ;</a:t>
            </a:r>
          </a:p>
          <a:p>
            <a:pPr defTabSz="1219170"/>
            <a:endParaRPr lang="fr-FR" sz="1050" dirty="0">
              <a:solidFill>
                <a:srgbClr val="002060"/>
              </a:solidFill>
              <a:latin typeface="Marianne" panose="02000000000000000000" pitchFamily="2" charset="0"/>
            </a:endParaRPr>
          </a:p>
          <a:p>
            <a:pPr marL="380990" indent="-380990" defTabSz="1219170">
              <a:buFontTx/>
              <a:buChar char="-"/>
            </a:pPr>
            <a:r>
              <a:rPr lang="fr-FR" sz="2000" b="1" dirty="0">
                <a:solidFill>
                  <a:srgbClr val="002060"/>
                </a:solidFill>
                <a:latin typeface="Marianne" panose="02000000000000000000" pitchFamily="2" charset="0"/>
              </a:rPr>
              <a:t>le diagnostic, </a:t>
            </a:r>
            <a:r>
              <a:rPr lang="fr-FR" sz="2000" dirty="0">
                <a:solidFill>
                  <a:srgbClr val="002060"/>
                </a:solidFill>
                <a:latin typeface="Marianne" panose="02000000000000000000" pitchFamily="2" charset="0"/>
              </a:rPr>
              <a:t>avec le développement de l'observatoire du diagnostic des maladies rares, de la médecine génomique en lien avec le Plan France Médecine Génomique, de l’importance de la fœtopathologie ; </a:t>
            </a:r>
          </a:p>
          <a:p>
            <a:pPr defTabSz="1219170"/>
            <a:endParaRPr lang="fr-FR" sz="1050" dirty="0">
              <a:solidFill>
                <a:srgbClr val="002060"/>
              </a:solidFill>
              <a:latin typeface="Marianne" panose="02000000000000000000" pitchFamily="2" charset="0"/>
            </a:endParaRPr>
          </a:p>
          <a:p>
            <a:pPr marL="380990" indent="-380990" defTabSz="1219170">
              <a:buFontTx/>
              <a:buChar char="-"/>
            </a:pPr>
            <a:r>
              <a:rPr lang="fr-FR" sz="2000" b="1" dirty="0">
                <a:solidFill>
                  <a:srgbClr val="002060"/>
                </a:solidFill>
                <a:latin typeface="Marianne" panose="02000000000000000000" pitchFamily="2" charset="0"/>
              </a:rPr>
              <a:t>les innovations et traitements </a:t>
            </a:r>
            <a:r>
              <a:rPr lang="fr-FR" sz="2000" dirty="0">
                <a:solidFill>
                  <a:srgbClr val="002060"/>
                </a:solidFill>
                <a:latin typeface="Marianne" panose="02000000000000000000" pitchFamily="2" charset="0"/>
              </a:rPr>
              <a:t>et le maintien des actions de l’observatoire des traitements en lien étroit avec la DGS, l’ANSM et la HAS ;</a:t>
            </a:r>
          </a:p>
          <a:p>
            <a:pPr defTabSz="1219170"/>
            <a:endParaRPr lang="fr-FR" sz="1050" dirty="0">
              <a:solidFill>
                <a:srgbClr val="002060"/>
              </a:solidFill>
              <a:latin typeface="Marianne" panose="02000000000000000000" pitchFamily="2" charset="0"/>
            </a:endParaRPr>
          </a:p>
          <a:p>
            <a:pPr marL="380990" indent="-380990" defTabSz="1219170">
              <a:buFontTx/>
              <a:buChar char="-"/>
            </a:pPr>
            <a:r>
              <a:rPr lang="fr-FR" sz="2000" b="1" dirty="0">
                <a:solidFill>
                  <a:srgbClr val="002060"/>
                </a:solidFill>
                <a:latin typeface="Marianne" panose="02000000000000000000" pitchFamily="2" charset="0"/>
              </a:rPr>
              <a:t>la collecte des données de santé et d’échantillons biologiques </a:t>
            </a:r>
            <a:r>
              <a:rPr lang="fr-FR" sz="2000" dirty="0">
                <a:solidFill>
                  <a:srgbClr val="002060"/>
                </a:solidFill>
                <a:latin typeface="Marianne" panose="02000000000000000000" pitchFamily="2" charset="0"/>
              </a:rPr>
              <a:t>dans les parcours de soins et de recherche. </a:t>
            </a:r>
          </a:p>
          <a:p>
            <a:pPr algn="ctr" defTabSz="1219170"/>
            <a:r>
              <a:rPr lang="fr-FR" sz="2133" b="1" dirty="0">
                <a:solidFill>
                  <a:schemeClr val="bg2"/>
                </a:solidFill>
                <a:latin typeface="Marianne" panose="02000000000000000000" pitchFamily="2" charset="0"/>
              </a:rPr>
              <a:t>Pour chaque GT, une approche transversale : </a:t>
            </a:r>
          </a:p>
          <a:p>
            <a:pPr algn="ctr" defTabSz="1219170"/>
            <a:r>
              <a:rPr lang="fr-FR" sz="2133" b="1" dirty="0">
                <a:solidFill>
                  <a:schemeClr val="bg2"/>
                </a:solidFill>
                <a:latin typeface="Marianne" panose="02000000000000000000" pitchFamily="2" charset="0"/>
              </a:rPr>
              <a:t>soin et recherche, nationale et Europe, datas</a:t>
            </a:r>
            <a:endParaRPr lang="fr-FR" sz="2133" b="1" dirty="0">
              <a:solidFill>
                <a:schemeClr val="bg2"/>
              </a:solidFill>
              <a:latin typeface="Arial"/>
            </a:endParaRPr>
          </a:p>
        </p:txBody>
      </p:sp>
      <p:graphicFrame>
        <p:nvGraphicFramePr>
          <p:cNvPr id="7" name="Diagramme 6"/>
          <p:cNvGraphicFramePr/>
          <p:nvPr>
            <p:extLst>
              <p:ext uri="{D42A27DB-BD31-4B8C-83A1-F6EECF244321}">
                <p14:modId xmlns:p14="http://schemas.microsoft.com/office/powerpoint/2010/main" val="2995769244"/>
              </p:ext>
            </p:extLst>
          </p:nvPr>
        </p:nvGraphicFramePr>
        <p:xfrm>
          <a:off x="8584676" y="4998780"/>
          <a:ext cx="3237977" cy="1379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0786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19FAC6B8-7636-DCC9-69EF-B5A9F1FA68FD}"/>
              </a:ext>
            </a:extLst>
          </p:cNvPr>
          <p:cNvGraphicFramePr>
            <a:graphicFrameLocks noGrp="1"/>
          </p:cNvGraphicFramePr>
          <p:nvPr>
            <p:extLst/>
          </p:nvPr>
        </p:nvGraphicFramePr>
        <p:xfrm>
          <a:off x="454548" y="1148787"/>
          <a:ext cx="11282904" cy="4861710"/>
        </p:xfrm>
        <a:graphic>
          <a:graphicData uri="http://schemas.openxmlformats.org/drawingml/2006/table">
            <a:tbl>
              <a:tblPr/>
              <a:tblGrid>
                <a:gridCol w="2068733">
                  <a:extLst>
                    <a:ext uri="{9D8B030D-6E8A-4147-A177-3AD203B41FA5}">
                      <a16:colId xmlns:a16="http://schemas.microsoft.com/office/drawing/2014/main" val="1473989951"/>
                    </a:ext>
                  </a:extLst>
                </a:gridCol>
                <a:gridCol w="3113590">
                  <a:extLst>
                    <a:ext uri="{9D8B030D-6E8A-4147-A177-3AD203B41FA5}">
                      <a16:colId xmlns:a16="http://schemas.microsoft.com/office/drawing/2014/main" val="1402500022"/>
                    </a:ext>
                  </a:extLst>
                </a:gridCol>
                <a:gridCol w="6100581">
                  <a:extLst>
                    <a:ext uri="{9D8B030D-6E8A-4147-A177-3AD203B41FA5}">
                      <a16:colId xmlns:a16="http://schemas.microsoft.com/office/drawing/2014/main" val="354543870"/>
                    </a:ext>
                  </a:extLst>
                </a:gridCol>
              </a:tblGrid>
              <a:tr h="268013">
                <a:tc rowSpan="5">
                  <a:txBody>
                    <a:bodyPr/>
                    <a:lstStyle/>
                    <a:p>
                      <a:pPr algn="l" rtl="0" fontAlgn="ctr"/>
                      <a:r>
                        <a:rPr lang="fr-FR" sz="1200" b="1" i="0" u="none" strike="noStrike" dirty="0">
                          <a:solidFill>
                            <a:srgbClr val="000000"/>
                          </a:solidFill>
                          <a:effectLst/>
                          <a:latin typeface="Arial" panose="020B0604020202020204" pitchFamily="34" charset="0"/>
                          <a:cs typeface="Arial" panose="020B0604020202020204" pitchFamily="34" charset="0"/>
                        </a:rPr>
                        <a:t>GT1 : Parcours de vie et de soin / des territoires et en Europe</a:t>
                      </a:r>
                    </a:p>
                  </a:txBody>
                  <a:tcPr marL="25886"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99"/>
                    </a:solidFill>
                  </a:tcPr>
                </a:tc>
                <a:tc rowSpan="5">
                  <a:txBody>
                    <a:bodyPr/>
                    <a:lstStyle/>
                    <a:p>
                      <a:pPr algn="ctr" rtl="0" fontAlgn="ctr"/>
                      <a:r>
                        <a:rPr lang="fr-FR" sz="1200" b="1" i="1" u="none" strike="noStrike" dirty="0">
                          <a:solidFill>
                            <a:srgbClr val="000000"/>
                          </a:solidFill>
                          <a:effectLst/>
                          <a:latin typeface="Arial" panose="020B0604020202020204" pitchFamily="34" charset="0"/>
                          <a:cs typeface="Arial" panose="020B0604020202020204" pitchFamily="34" charset="0"/>
                        </a:rPr>
                        <a:t>Brigitte Chabrol (G2M, Marseille)</a:t>
                      </a:r>
                    </a:p>
                    <a:p>
                      <a:pPr marL="0" marR="0" indent="0" algn="ctr" defTabSz="914400" rtl="0" eaLnBrk="1" fontAlgn="ctr" latinLnBrk="0" hangingPunct="1">
                        <a:lnSpc>
                          <a:spcPct val="100000"/>
                        </a:lnSpc>
                        <a:spcBef>
                          <a:spcPts val="0"/>
                        </a:spcBef>
                        <a:spcAft>
                          <a:spcPts val="0"/>
                        </a:spcAft>
                        <a:buClrTx/>
                        <a:buSzTx/>
                        <a:buFontTx/>
                        <a:buNone/>
                        <a:tabLst/>
                        <a:defRPr/>
                      </a:pPr>
                      <a:r>
                        <a:rPr lang="fr-FR" sz="1200" b="1" i="1" u="none" strike="noStrike" dirty="0">
                          <a:solidFill>
                            <a:schemeClr val="accent5"/>
                          </a:solidFill>
                          <a:effectLst/>
                          <a:latin typeface="Arial" panose="020B0604020202020204" pitchFamily="34" charset="0"/>
                          <a:cs typeface="Arial" panose="020B0604020202020204" pitchFamily="34" charset="0"/>
                        </a:rPr>
                        <a:t>Christine PEYRON (Eco santé, Dijon)</a:t>
                      </a:r>
                      <a:br>
                        <a:rPr lang="fr-FR" sz="1200" b="1" i="1" u="none" strike="noStrike" dirty="0">
                          <a:solidFill>
                            <a:schemeClr val="accent5"/>
                          </a:solidFill>
                          <a:effectLst/>
                          <a:latin typeface="Arial" panose="020B0604020202020204" pitchFamily="34" charset="0"/>
                          <a:cs typeface="Arial" panose="020B0604020202020204" pitchFamily="34" charset="0"/>
                        </a:rPr>
                      </a:br>
                      <a:endParaRPr lang="fr-FR" sz="1200" b="1" i="1" u="none" strike="noStrike" dirty="0">
                        <a:solidFill>
                          <a:schemeClr val="accent5"/>
                        </a:solidFill>
                        <a:effectLst/>
                        <a:latin typeface="Arial" panose="020B0604020202020204" pitchFamily="34" charset="0"/>
                        <a:cs typeface="Arial" panose="020B0604020202020204" pitchFamily="34" charset="0"/>
                      </a:endParaRPr>
                    </a:p>
                  </a:txBody>
                  <a:tcPr marL="4314"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99"/>
                    </a:solidFill>
                  </a:tcPr>
                </a:tc>
                <a:tc>
                  <a:txBody>
                    <a:bodyPr/>
                    <a:lstStyle/>
                    <a:p>
                      <a:pPr algn="l" rtl="0" fontAlgn="ctr"/>
                      <a:r>
                        <a:rPr lang="fr-FR" sz="1200" b="0" i="0" u="none" strike="noStrike" dirty="0">
                          <a:solidFill>
                            <a:srgbClr val="000000"/>
                          </a:solidFill>
                          <a:effectLst/>
                          <a:latin typeface="Arial" panose="020B0604020202020204" pitchFamily="34" charset="0"/>
                          <a:cs typeface="Arial" panose="020B0604020202020204" pitchFamily="34" charset="0"/>
                        </a:rPr>
                        <a:t>A. Enjeu de l’articulation ville-hôpital et les acteurs du territoire</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EE99"/>
                    </a:solidFill>
                  </a:tcPr>
                </a:tc>
                <a:extLst>
                  <a:ext uri="{0D108BD9-81ED-4DB2-BD59-A6C34878D82A}">
                    <a16:rowId xmlns:a16="http://schemas.microsoft.com/office/drawing/2014/main" val="1512894049"/>
                  </a:ext>
                </a:extLst>
              </a:tr>
              <a:tr h="136336">
                <a:tc vMerge="1">
                  <a:txBody>
                    <a:bodyPr/>
                    <a:lstStyle/>
                    <a:p>
                      <a:endParaRPr lang="fr-FR"/>
                    </a:p>
                  </a:txBody>
                  <a:tcPr/>
                </a:tc>
                <a:tc vMerge="1">
                  <a:txBody>
                    <a:bodyPr/>
                    <a:lstStyle/>
                    <a:p>
                      <a:endParaRPr lang="fr-FR"/>
                    </a:p>
                  </a:txBody>
                  <a:tcPr/>
                </a:tc>
                <a:tc>
                  <a:txBody>
                    <a:bodyPr/>
                    <a:lstStyle/>
                    <a:p>
                      <a:pPr algn="l" rtl="0" fontAlgn="ctr"/>
                      <a:r>
                        <a:rPr lang="fr-FR" sz="1200" b="0" i="0" u="none" strike="noStrike" dirty="0">
                          <a:solidFill>
                            <a:srgbClr val="000000"/>
                          </a:solidFill>
                          <a:effectLst/>
                          <a:latin typeface="Arial" panose="020B0604020202020204" pitchFamily="34" charset="0"/>
                          <a:cs typeface="Arial" panose="020B0604020202020204" pitchFamily="34" charset="0"/>
                        </a:rPr>
                        <a:t>B. Information et formation</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EE99"/>
                    </a:solidFill>
                  </a:tcPr>
                </a:tc>
                <a:extLst>
                  <a:ext uri="{0D108BD9-81ED-4DB2-BD59-A6C34878D82A}">
                    <a16:rowId xmlns:a16="http://schemas.microsoft.com/office/drawing/2014/main" val="3891484414"/>
                  </a:ext>
                </a:extLst>
              </a:tr>
              <a:tr h="268013">
                <a:tc vMerge="1">
                  <a:txBody>
                    <a:bodyPr/>
                    <a:lstStyle/>
                    <a:p>
                      <a:endParaRPr lang="fr-FR"/>
                    </a:p>
                  </a:txBody>
                  <a:tcPr/>
                </a:tc>
                <a:tc vMerge="1">
                  <a:txBody>
                    <a:bodyPr/>
                    <a:lstStyle/>
                    <a:p>
                      <a:endParaRPr lang="fr-FR"/>
                    </a:p>
                  </a:txBody>
                  <a:tcPr/>
                </a:tc>
                <a:tc>
                  <a:txBody>
                    <a:bodyPr/>
                    <a:lstStyle/>
                    <a:p>
                      <a:pPr algn="l" rtl="0" fontAlgn="ctr"/>
                      <a:r>
                        <a:rPr lang="fr-FR" sz="1200" b="0" i="0" u="none" strike="noStrike">
                          <a:solidFill>
                            <a:srgbClr val="000000"/>
                          </a:solidFill>
                          <a:effectLst/>
                          <a:latin typeface="Arial" panose="020B0604020202020204" pitchFamily="34" charset="0"/>
                          <a:cs typeface="Arial" panose="020B0604020202020204" pitchFamily="34" charset="0"/>
                        </a:rPr>
                        <a:t>C. Maladies Rares en début de vie avec le dépistage néonatal et naissance </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EE99"/>
                    </a:solidFill>
                  </a:tcPr>
                </a:tc>
                <a:extLst>
                  <a:ext uri="{0D108BD9-81ED-4DB2-BD59-A6C34878D82A}">
                    <a16:rowId xmlns:a16="http://schemas.microsoft.com/office/drawing/2014/main" val="2682228015"/>
                  </a:ext>
                </a:extLst>
              </a:tr>
              <a:tr h="136336">
                <a:tc vMerge="1">
                  <a:txBody>
                    <a:bodyPr/>
                    <a:lstStyle/>
                    <a:p>
                      <a:endParaRPr lang="fr-FR"/>
                    </a:p>
                  </a:txBody>
                  <a:tcPr/>
                </a:tc>
                <a:tc vMerge="1">
                  <a:txBody>
                    <a:bodyPr/>
                    <a:lstStyle/>
                    <a:p>
                      <a:endParaRPr lang="fr-FR"/>
                    </a:p>
                  </a:txBody>
                  <a:tcPr/>
                </a:tc>
                <a:tc>
                  <a:txBody>
                    <a:bodyPr/>
                    <a:lstStyle/>
                    <a:p>
                      <a:pPr algn="l" rtl="0" fontAlgn="ctr"/>
                      <a:r>
                        <a:rPr lang="fr-FR" sz="1200" b="0" i="0" u="none" strike="noStrike" dirty="0">
                          <a:solidFill>
                            <a:srgbClr val="000000"/>
                          </a:solidFill>
                          <a:effectLst/>
                          <a:latin typeface="Arial" panose="020B0604020202020204" pitchFamily="34" charset="0"/>
                          <a:cs typeface="Arial" panose="020B0604020202020204" pitchFamily="34" charset="0"/>
                        </a:rPr>
                        <a:t>D. Transition enfant-adulte-vieillissement</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EE99"/>
                    </a:solidFill>
                  </a:tcPr>
                </a:tc>
                <a:extLst>
                  <a:ext uri="{0D108BD9-81ED-4DB2-BD59-A6C34878D82A}">
                    <a16:rowId xmlns:a16="http://schemas.microsoft.com/office/drawing/2014/main" val="932161165"/>
                  </a:ext>
                </a:extLst>
              </a:tr>
              <a:tr h="268013">
                <a:tc vMerge="1">
                  <a:txBody>
                    <a:bodyPr/>
                    <a:lstStyle/>
                    <a:p>
                      <a:endParaRPr lang="fr-FR"/>
                    </a:p>
                  </a:txBody>
                  <a:tcPr/>
                </a:tc>
                <a:tc vMerge="1">
                  <a:txBody>
                    <a:bodyPr/>
                    <a:lstStyle/>
                    <a:p>
                      <a:endParaRPr lang="fr-FR"/>
                    </a:p>
                  </a:txBody>
                  <a:tcPr/>
                </a:tc>
                <a:tc>
                  <a:txBody>
                    <a:bodyPr/>
                    <a:lstStyle/>
                    <a:p>
                      <a:pPr algn="l" rtl="0" fontAlgn="ctr"/>
                      <a:r>
                        <a:rPr lang="fr-FR" sz="1200" b="0" i="0" u="none" strike="noStrike" dirty="0">
                          <a:solidFill>
                            <a:srgbClr val="000000"/>
                          </a:solidFill>
                          <a:effectLst/>
                          <a:latin typeface="Arial" panose="020B0604020202020204" pitchFamily="34" charset="0"/>
                          <a:cs typeface="Arial" panose="020B0604020202020204" pitchFamily="34" charset="0"/>
                        </a:rPr>
                        <a:t>E. Dissémination d'une politique maladies rares au sein des pays de l'UE</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EE99"/>
                    </a:solidFill>
                  </a:tcPr>
                </a:tc>
                <a:extLst>
                  <a:ext uri="{0D108BD9-81ED-4DB2-BD59-A6C34878D82A}">
                    <a16:rowId xmlns:a16="http://schemas.microsoft.com/office/drawing/2014/main" val="3920775830"/>
                  </a:ext>
                </a:extLst>
              </a:tr>
              <a:tr h="268013">
                <a:tc rowSpan="4">
                  <a:txBody>
                    <a:bodyPr/>
                    <a:lstStyle/>
                    <a:p>
                      <a:pPr algn="l" rtl="0" fontAlgn="ctr"/>
                      <a:r>
                        <a:rPr lang="fr-FR" sz="1200" b="1" i="0" u="none" strike="noStrike" dirty="0">
                          <a:solidFill>
                            <a:srgbClr val="000000"/>
                          </a:solidFill>
                          <a:effectLst/>
                          <a:latin typeface="Arial" panose="020B0604020202020204" pitchFamily="34" charset="0"/>
                          <a:cs typeface="Arial" panose="020B0604020202020204" pitchFamily="34" charset="0"/>
                        </a:rPr>
                        <a:t>GT2 : Renforcement de l’axe « Diagnostic »</a:t>
                      </a:r>
                    </a:p>
                  </a:txBody>
                  <a:tcPr marL="25886"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4">
                  <a:txBody>
                    <a:bodyPr/>
                    <a:lstStyle/>
                    <a:p>
                      <a:pPr algn="ctr" rtl="0" fontAlgn="ctr"/>
                      <a:r>
                        <a:rPr lang="fr-FR" sz="1200" b="1" i="1" u="none" strike="noStrike" dirty="0">
                          <a:solidFill>
                            <a:srgbClr val="000000"/>
                          </a:solidFill>
                          <a:effectLst/>
                          <a:latin typeface="Arial" panose="020B0604020202020204" pitchFamily="34" charset="0"/>
                          <a:cs typeface="Arial" panose="020B0604020202020204" pitchFamily="34" charset="0"/>
                        </a:rPr>
                        <a:t>Alexandre Belot (FAI²R, Lyon)</a:t>
                      </a:r>
                    </a:p>
                    <a:p>
                      <a:pPr algn="ctr" rtl="0" fontAlgn="ctr"/>
                      <a:r>
                        <a:rPr lang="fr-FR" sz="1200" b="1" i="1" u="none" strike="noStrike" dirty="0">
                          <a:solidFill>
                            <a:schemeClr val="accent5"/>
                          </a:solidFill>
                          <a:effectLst/>
                          <a:latin typeface="Arial" panose="020B0604020202020204" pitchFamily="34" charset="0"/>
                          <a:cs typeface="Arial" panose="020B0604020202020204" pitchFamily="34" charset="0"/>
                        </a:rPr>
                        <a:t>Valérie Cormier-</a:t>
                      </a:r>
                      <a:r>
                        <a:rPr lang="fr-FR" sz="1200" b="1" i="1" u="none" strike="noStrike" dirty="0" err="1">
                          <a:solidFill>
                            <a:schemeClr val="accent5"/>
                          </a:solidFill>
                          <a:effectLst/>
                          <a:latin typeface="Arial" panose="020B0604020202020204" pitchFamily="34" charset="0"/>
                          <a:cs typeface="Arial" panose="020B0604020202020204" pitchFamily="34" charset="0"/>
                        </a:rPr>
                        <a:t>Daire</a:t>
                      </a:r>
                      <a:r>
                        <a:rPr lang="fr-FR" sz="1200" b="1" i="1" u="none" strike="noStrike" dirty="0">
                          <a:solidFill>
                            <a:schemeClr val="accent5"/>
                          </a:solidFill>
                          <a:effectLst/>
                          <a:latin typeface="Arial" panose="020B0604020202020204" pitchFamily="34" charset="0"/>
                          <a:cs typeface="Arial" panose="020B0604020202020204" pitchFamily="34" charset="0"/>
                        </a:rPr>
                        <a:t> (Oscar, Necker)</a:t>
                      </a:r>
                    </a:p>
                  </a:txBody>
                  <a:tcPr marL="4314"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rtl="0" fontAlgn="ctr"/>
                      <a:r>
                        <a:rPr lang="fr-FR" sz="1200" b="0" i="0" u="none" strike="noStrike" dirty="0">
                          <a:solidFill>
                            <a:srgbClr val="000000"/>
                          </a:solidFill>
                          <a:effectLst/>
                          <a:latin typeface="Arial" panose="020B0604020202020204" pitchFamily="34" charset="0"/>
                          <a:cs typeface="Arial" panose="020B0604020202020204" pitchFamily="34" charset="0"/>
                        </a:rPr>
                        <a:t>A. Observatoire du diagnostic des maladies rares en luttant contre les impasses diagnostiques</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extLst>
                  <a:ext uri="{0D108BD9-81ED-4DB2-BD59-A6C34878D82A}">
                    <a16:rowId xmlns:a16="http://schemas.microsoft.com/office/drawing/2014/main" val="1028792909"/>
                  </a:ext>
                </a:extLst>
              </a:tr>
              <a:tr h="399689">
                <a:tc vMerge="1">
                  <a:txBody>
                    <a:bodyPr/>
                    <a:lstStyle/>
                    <a:p>
                      <a:endParaRPr lang="fr-FR"/>
                    </a:p>
                  </a:txBody>
                  <a:tcPr/>
                </a:tc>
                <a:tc vMerge="1">
                  <a:txBody>
                    <a:bodyPr/>
                    <a:lstStyle/>
                    <a:p>
                      <a:endParaRPr lang="fr-FR"/>
                    </a:p>
                  </a:txBody>
                  <a:tcPr/>
                </a:tc>
                <a:tc>
                  <a:txBody>
                    <a:bodyPr/>
                    <a:lstStyle/>
                    <a:p>
                      <a:pPr algn="l" rtl="0" fontAlgn="ctr"/>
                      <a:r>
                        <a:rPr lang="fr-FR" sz="1200" b="0" i="0" u="none" strike="noStrike">
                          <a:solidFill>
                            <a:srgbClr val="000000"/>
                          </a:solidFill>
                          <a:effectLst/>
                          <a:latin typeface="Arial" panose="020B0604020202020204" pitchFamily="34" charset="0"/>
                          <a:cs typeface="Arial" panose="020B0604020202020204" pitchFamily="34" charset="0"/>
                        </a:rPr>
                        <a:t>B.Médecine génomique, articulation avec le PFMG et les laboratoires de biologie médicale en lien avec les cliniciens pour les validations fonctionnelles</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extLst>
                  <a:ext uri="{0D108BD9-81ED-4DB2-BD59-A6C34878D82A}">
                    <a16:rowId xmlns:a16="http://schemas.microsoft.com/office/drawing/2014/main" val="691766728"/>
                  </a:ext>
                </a:extLst>
              </a:tr>
              <a:tr h="399689">
                <a:tc vMerge="1">
                  <a:txBody>
                    <a:bodyPr/>
                    <a:lstStyle/>
                    <a:p>
                      <a:endParaRPr lang="fr-FR"/>
                    </a:p>
                  </a:txBody>
                  <a:tcPr/>
                </a:tc>
                <a:tc vMerge="1">
                  <a:txBody>
                    <a:bodyPr/>
                    <a:lstStyle/>
                    <a:p>
                      <a:endParaRPr lang="fr-FR"/>
                    </a:p>
                  </a:txBody>
                  <a:tcPr/>
                </a:tc>
                <a:tc>
                  <a:txBody>
                    <a:bodyPr/>
                    <a:lstStyle/>
                    <a:p>
                      <a:pPr algn="l" rtl="0" fontAlgn="ctr"/>
                      <a:r>
                        <a:rPr lang="fr-FR" sz="1200" b="0" i="0" u="none" strike="noStrike" dirty="0">
                          <a:solidFill>
                            <a:srgbClr val="000000"/>
                          </a:solidFill>
                          <a:effectLst/>
                          <a:latin typeface="Arial" panose="020B0604020202020204" pitchFamily="34" charset="0"/>
                          <a:cs typeface="Arial" panose="020B0604020202020204" pitchFamily="34" charset="0"/>
                        </a:rPr>
                        <a:t>C. Formation continue et initiale, les nouveaux métiers (nouveaux métiers, conseillers en génétique, </a:t>
                      </a:r>
                      <a:r>
                        <a:rPr lang="fr-FR" sz="1200" b="0" i="0" u="none" strike="noStrike" dirty="0" err="1">
                          <a:solidFill>
                            <a:srgbClr val="000000"/>
                          </a:solidFill>
                          <a:effectLst/>
                          <a:latin typeface="Arial" panose="020B0604020202020204" pitchFamily="34" charset="0"/>
                          <a:cs typeface="Arial" panose="020B0604020202020204" pitchFamily="34" charset="0"/>
                        </a:rPr>
                        <a:t>bioinfo</a:t>
                      </a:r>
                      <a:r>
                        <a:rPr lang="fr-FR" sz="1200" b="0" i="0" u="none" strike="noStrike" dirty="0">
                          <a:solidFill>
                            <a:srgbClr val="000000"/>
                          </a:solidFill>
                          <a:effectLst/>
                          <a:latin typeface="Arial" panose="020B0604020202020204" pitchFamily="34" charset="0"/>
                          <a:cs typeface="Arial" panose="020B0604020202020204" pitchFamily="34" charset="0"/>
                        </a:rPr>
                        <a:t>, chercheurs….) </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extLst>
                  <a:ext uri="{0D108BD9-81ED-4DB2-BD59-A6C34878D82A}">
                    <a16:rowId xmlns:a16="http://schemas.microsoft.com/office/drawing/2014/main" val="702261941"/>
                  </a:ext>
                </a:extLst>
              </a:tr>
              <a:tr h="140545">
                <a:tc vMerge="1">
                  <a:txBody>
                    <a:bodyPr/>
                    <a:lstStyle/>
                    <a:p>
                      <a:endParaRPr lang="fr-FR"/>
                    </a:p>
                  </a:txBody>
                  <a:tcPr/>
                </a:tc>
                <a:tc vMerge="1">
                  <a:txBody>
                    <a:bodyPr/>
                    <a:lstStyle/>
                    <a:p>
                      <a:endParaRPr lang="fr-FR"/>
                    </a:p>
                  </a:txBody>
                  <a:tcPr/>
                </a:tc>
                <a:tc>
                  <a:txBody>
                    <a:bodyPr/>
                    <a:lstStyle/>
                    <a:p>
                      <a:pPr algn="l" rtl="0" fontAlgn="ctr"/>
                      <a:r>
                        <a:rPr lang="fr-FR" sz="1200" b="0" i="0" u="none" strike="noStrike" dirty="0">
                          <a:solidFill>
                            <a:srgbClr val="000000"/>
                          </a:solidFill>
                          <a:effectLst/>
                          <a:latin typeface="Arial" panose="020B0604020202020204" pitchFamily="34" charset="0"/>
                          <a:cs typeface="Arial" panose="020B0604020202020204" pitchFamily="34" charset="0"/>
                        </a:rPr>
                        <a:t>D. La fœtopathologie</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70835181"/>
                  </a:ext>
                </a:extLst>
              </a:tr>
              <a:tr h="136336">
                <a:tc rowSpan="4">
                  <a:txBody>
                    <a:bodyPr/>
                    <a:lstStyle/>
                    <a:p>
                      <a:pPr algn="l" rtl="0" fontAlgn="ctr"/>
                      <a:r>
                        <a:rPr lang="fr-FR" sz="1200" b="1" i="0" u="none" strike="noStrike">
                          <a:solidFill>
                            <a:srgbClr val="000000"/>
                          </a:solidFill>
                          <a:effectLst/>
                          <a:latin typeface="Arial" panose="020B0604020202020204" pitchFamily="34" charset="0"/>
                          <a:cs typeface="Arial" panose="020B0604020202020204" pitchFamily="34" charset="0"/>
                        </a:rPr>
                        <a:t>GT3 : Accès aux traitements et aux innovations </a:t>
                      </a:r>
                    </a:p>
                  </a:txBody>
                  <a:tcPr marL="25886"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6CA"/>
                    </a:solidFill>
                  </a:tcPr>
                </a:tc>
                <a:tc rowSpan="4">
                  <a:txBody>
                    <a:bodyPr/>
                    <a:lstStyle/>
                    <a:p>
                      <a:pPr algn="ctr" rtl="0" fontAlgn="ctr"/>
                      <a:r>
                        <a:rPr lang="fr-FR" sz="1200" b="1" i="1" u="none" strike="noStrike" dirty="0">
                          <a:solidFill>
                            <a:schemeClr val="tx1"/>
                          </a:solidFill>
                          <a:effectLst/>
                          <a:latin typeface="Arial" panose="020B0604020202020204" pitchFamily="34" charset="0"/>
                          <a:cs typeface="Arial" panose="020B0604020202020204" pitchFamily="34" charset="0"/>
                        </a:rPr>
                        <a:t> Olivier SITBON (</a:t>
                      </a:r>
                      <a:r>
                        <a:rPr lang="fr-FR" sz="1200" b="1" i="1" u="none" strike="noStrike" dirty="0" err="1">
                          <a:solidFill>
                            <a:schemeClr val="tx1"/>
                          </a:solidFill>
                          <a:effectLst/>
                          <a:latin typeface="Arial" panose="020B0604020202020204" pitchFamily="34" charset="0"/>
                          <a:cs typeface="Arial" panose="020B0604020202020204" pitchFamily="34" charset="0"/>
                        </a:rPr>
                        <a:t>Respifil</a:t>
                      </a:r>
                      <a:r>
                        <a:rPr lang="fr-FR" sz="1200" b="1" i="1" u="none" strike="noStrike" dirty="0">
                          <a:solidFill>
                            <a:schemeClr val="tx1"/>
                          </a:solidFill>
                          <a:effectLst/>
                          <a:latin typeface="Arial" panose="020B0604020202020204" pitchFamily="34" charset="0"/>
                          <a:cs typeface="Arial" panose="020B0604020202020204" pitchFamily="34" charset="0"/>
                        </a:rPr>
                        <a:t>, Saclay)</a:t>
                      </a:r>
                    </a:p>
                    <a:p>
                      <a:pPr algn="ctr" rtl="0" fontAlgn="ctr"/>
                      <a:r>
                        <a:rPr lang="fr-FR" sz="1200" b="1" i="1" u="none" strike="noStrike" dirty="0">
                          <a:solidFill>
                            <a:schemeClr val="accent5"/>
                          </a:solidFill>
                          <a:effectLst/>
                          <a:latin typeface="Arial" panose="020B0604020202020204" pitchFamily="34" charset="0"/>
                          <a:cs typeface="Arial" panose="020B0604020202020204" pitchFamily="34" charset="0"/>
                        </a:rPr>
                        <a:t>Sophie Dupuis Girod (</a:t>
                      </a:r>
                      <a:r>
                        <a:rPr lang="fr-FR" sz="1200" b="1" i="1" u="none" strike="noStrike" dirty="0" err="1">
                          <a:solidFill>
                            <a:schemeClr val="accent5"/>
                          </a:solidFill>
                          <a:effectLst/>
                          <a:latin typeface="Arial" panose="020B0604020202020204" pitchFamily="34" charset="0"/>
                          <a:cs typeface="Arial" panose="020B0604020202020204" pitchFamily="34" charset="0"/>
                        </a:rPr>
                        <a:t>Fava</a:t>
                      </a:r>
                      <a:r>
                        <a:rPr lang="fr-FR" sz="1200" b="1" i="1" u="none" strike="noStrike" dirty="0">
                          <a:solidFill>
                            <a:schemeClr val="accent5"/>
                          </a:solidFill>
                          <a:effectLst/>
                          <a:latin typeface="Arial" panose="020B0604020202020204" pitchFamily="34" charset="0"/>
                          <a:cs typeface="Arial" panose="020B0604020202020204" pitchFamily="34" charset="0"/>
                        </a:rPr>
                        <a:t>-Multi, Lyon)</a:t>
                      </a:r>
                      <a:r>
                        <a:rPr lang="fr-FR" sz="1200" b="1" i="1" u="none" strike="noStrike" dirty="0">
                          <a:solidFill>
                            <a:srgbClr val="FF0000"/>
                          </a:solidFill>
                          <a:effectLst/>
                          <a:latin typeface="Arial" panose="020B0604020202020204" pitchFamily="34" charset="0"/>
                          <a:cs typeface="Arial" panose="020B0604020202020204" pitchFamily="34" charset="0"/>
                        </a:rPr>
                        <a:t> </a:t>
                      </a:r>
                      <a:br>
                        <a:rPr lang="fr-FR" sz="1200" b="1" i="1" u="none" strike="noStrike" dirty="0">
                          <a:solidFill>
                            <a:srgbClr val="000000"/>
                          </a:solidFill>
                          <a:effectLst/>
                          <a:latin typeface="Arial" panose="020B0604020202020204" pitchFamily="34" charset="0"/>
                          <a:cs typeface="Arial" panose="020B0604020202020204" pitchFamily="34" charset="0"/>
                        </a:rPr>
                      </a:br>
                      <a:endParaRPr lang="fr-FR" sz="1200" b="1" i="1" u="none" strike="noStrike" dirty="0">
                        <a:solidFill>
                          <a:srgbClr val="000000"/>
                        </a:solidFill>
                        <a:effectLst/>
                        <a:latin typeface="Arial" panose="020B0604020202020204" pitchFamily="34" charset="0"/>
                        <a:cs typeface="Arial" panose="020B0604020202020204" pitchFamily="34" charset="0"/>
                      </a:endParaRPr>
                    </a:p>
                  </a:txBody>
                  <a:tcPr marL="4314"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6CA"/>
                    </a:solidFill>
                  </a:tcPr>
                </a:tc>
                <a:tc>
                  <a:txBody>
                    <a:bodyPr/>
                    <a:lstStyle/>
                    <a:p>
                      <a:pPr algn="l" rtl="0" fontAlgn="ctr"/>
                      <a:r>
                        <a:rPr lang="fr-FR" sz="1200" b="0" i="0" u="none" strike="noStrike" dirty="0">
                          <a:solidFill>
                            <a:srgbClr val="000000"/>
                          </a:solidFill>
                          <a:effectLst/>
                          <a:latin typeface="Arial" panose="020B0604020202020204" pitchFamily="34" charset="0"/>
                          <a:cs typeface="Arial" panose="020B0604020202020204" pitchFamily="34" charset="0"/>
                        </a:rPr>
                        <a:t>A. Observatoire des traitements maladies rares </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6CA"/>
                    </a:solidFill>
                  </a:tcPr>
                </a:tc>
                <a:extLst>
                  <a:ext uri="{0D108BD9-81ED-4DB2-BD59-A6C34878D82A}">
                    <a16:rowId xmlns:a16="http://schemas.microsoft.com/office/drawing/2014/main" val="794324796"/>
                  </a:ext>
                </a:extLst>
              </a:tr>
              <a:tr h="268013">
                <a:tc vMerge="1">
                  <a:txBody>
                    <a:bodyPr/>
                    <a:lstStyle/>
                    <a:p>
                      <a:endParaRPr lang="fr-FR"/>
                    </a:p>
                  </a:txBody>
                  <a:tcPr/>
                </a:tc>
                <a:tc vMerge="1">
                  <a:txBody>
                    <a:bodyPr/>
                    <a:lstStyle/>
                    <a:p>
                      <a:endParaRPr lang="fr-FR"/>
                    </a:p>
                  </a:txBody>
                  <a:tcPr/>
                </a:tc>
                <a:tc>
                  <a:txBody>
                    <a:bodyPr/>
                    <a:lstStyle/>
                    <a:p>
                      <a:pPr algn="l" rtl="0" fontAlgn="ctr"/>
                      <a:r>
                        <a:rPr lang="fr-FR" sz="1200" b="0" i="0" u="none" strike="noStrike">
                          <a:solidFill>
                            <a:srgbClr val="000000"/>
                          </a:solidFill>
                          <a:effectLst/>
                          <a:latin typeface="Arial" panose="020B0604020202020204" pitchFamily="34" charset="0"/>
                          <a:cs typeface="Arial" panose="020B0604020202020204" pitchFamily="34" charset="0"/>
                        </a:rPr>
                        <a:t>B. Collecte des données en vie réelle pour les accès précoces et compassionnels </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6CA"/>
                    </a:solidFill>
                  </a:tcPr>
                </a:tc>
                <a:extLst>
                  <a:ext uri="{0D108BD9-81ED-4DB2-BD59-A6C34878D82A}">
                    <a16:rowId xmlns:a16="http://schemas.microsoft.com/office/drawing/2014/main" val="2773594903"/>
                  </a:ext>
                </a:extLst>
              </a:tr>
              <a:tr h="268013">
                <a:tc vMerge="1">
                  <a:txBody>
                    <a:bodyPr/>
                    <a:lstStyle/>
                    <a:p>
                      <a:endParaRPr lang="fr-FR"/>
                    </a:p>
                  </a:txBody>
                  <a:tcPr/>
                </a:tc>
                <a:tc vMerge="1">
                  <a:txBody>
                    <a:bodyPr/>
                    <a:lstStyle/>
                    <a:p>
                      <a:endParaRPr lang="fr-FR"/>
                    </a:p>
                  </a:txBody>
                  <a:tcPr/>
                </a:tc>
                <a:tc>
                  <a:txBody>
                    <a:bodyPr/>
                    <a:lstStyle/>
                    <a:p>
                      <a:pPr algn="l" rtl="0" fontAlgn="ctr"/>
                      <a:r>
                        <a:rPr lang="fr-FR" sz="1200" b="0" i="0" u="none" strike="noStrike">
                          <a:solidFill>
                            <a:srgbClr val="000000"/>
                          </a:solidFill>
                          <a:effectLst/>
                          <a:latin typeface="Arial" panose="020B0604020202020204" pitchFamily="34" charset="0"/>
                          <a:cs typeface="Arial" panose="020B0604020202020204" pitchFamily="34" charset="0"/>
                        </a:rPr>
                        <a:t>C. Accompagnement de l’accès au marché de l’innovation pour les maladies rares</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6CA"/>
                    </a:solidFill>
                  </a:tcPr>
                </a:tc>
                <a:extLst>
                  <a:ext uri="{0D108BD9-81ED-4DB2-BD59-A6C34878D82A}">
                    <a16:rowId xmlns:a16="http://schemas.microsoft.com/office/drawing/2014/main" val="4007849210"/>
                  </a:ext>
                </a:extLst>
              </a:tr>
              <a:tr h="268013">
                <a:tc vMerge="1">
                  <a:txBody>
                    <a:bodyPr/>
                    <a:lstStyle/>
                    <a:p>
                      <a:endParaRPr lang="fr-FR"/>
                    </a:p>
                  </a:txBody>
                  <a:tcPr/>
                </a:tc>
                <a:tc vMerge="1">
                  <a:txBody>
                    <a:bodyPr/>
                    <a:lstStyle/>
                    <a:p>
                      <a:endParaRPr lang="fr-FR"/>
                    </a:p>
                  </a:txBody>
                  <a:tcPr/>
                </a:tc>
                <a:tc>
                  <a:txBody>
                    <a:bodyPr/>
                    <a:lstStyle/>
                    <a:p>
                      <a:pPr algn="l" rtl="0" fontAlgn="ctr"/>
                      <a:r>
                        <a:rPr lang="fr-FR" sz="1200" b="0" i="0" u="none" strike="noStrike">
                          <a:solidFill>
                            <a:srgbClr val="000000"/>
                          </a:solidFill>
                          <a:effectLst/>
                          <a:latin typeface="Arial" panose="020B0604020202020204" pitchFamily="34" charset="0"/>
                          <a:cs typeface="Arial" panose="020B0604020202020204" pitchFamily="34" charset="0"/>
                        </a:rPr>
                        <a:t>D. Lien avec l’agence de l’innovation en santé (AIS) et l’alliance France Bioproduction</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6CA"/>
                    </a:solidFill>
                  </a:tcPr>
                </a:tc>
                <a:extLst>
                  <a:ext uri="{0D108BD9-81ED-4DB2-BD59-A6C34878D82A}">
                    <a16:rowId xmlns:a16="http://schemas.microsoft.com/office/drawing/2014/main" val="3145206775"/>
                  </a:ext>
                </a:extLst>
              </a:tr>
              <a:tr h="399689">
                <a:tc rowSpan="4">
                  <a:txBody>
                    <a:bodyPr/>
                    <a:lstStyle/>
                    <a:p>
                      <a:pPr algn="l" rtl="0" fontAlgn="ctr"/>
                      <a:r>
                        <a:rPr lang="fr-FR" sz="1200" b="1" i="0" u="none" strike="noStrike">
                          <a:solidFill>
                            <a:srgbClr val="000000"/>
                          </a:solidFill>
                          <a:effectLst/>
                          <a:latin typeface="Arial" panose="020B0604020202020204" pitchFamily="34" charset="0"/>
                          <a:cs typeface="Arial" panose="020B0604020202020204" pitchFamily="34" charset="0"/>
                        </a:rPr>
                        <a:t>GT4 : Données de santé maladies rares et biobanques</a:t>
                      </a:r>
                    </a:p>
                  </a:txBody>
                  <a:tcPr marL="25886"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C6EA"/>
                    </a:solidFill>
                  </a:tcPr>
                </a:tc>
                <a:tc rowSpan="4">
                  <a:txBody>
                    <a:bodyPr/>
                    <a:lstStyle/>
                    <a:p>
                      <a:pPr algn="ctr" rtl="0" fontAlgn="ctr"/>
                      <a:br>
                        <a:rPr lang="fr-FR" sz="1200" b="1" i="1" u="none" strike="noStrike" dirty="0">
                          <a:solidFill>
                            <a:schemeClr val="tx1"/>
                          </a:solidFill>
                          <a:effectLst/>
                          <a:latin typeface="Arial" panose="020B0604020202020204" pitchFamily="34" charset="0"/>
                          <a:cs typeface="Arial" panose="020B0604020202020204" pitchFamily="34" charset="0"/>
                        </a:rPr>
                      </a:br>
                      <a:r>
                        <a:rPr lang="fr-FR" sz="1200" b="1" i="1" u="none" strike="noStrike" dirty="0">
                          <a:solidFill>
                            <a:schemeClr val="tx1"/>
                          </a:solidFill>
                          <a:effectLst/>
                          <a:latin typeface="Arial" panose="020B0604020202020204" pitchFamily="34" charset="0"/>
                          <a:cs typeface="Arial" panose="020B0604020202020204" pitchFamily="34" charset="0"/>
                        </a:rPr>
                        <a:t>Guillaume </a:t>
                      </a:r>
                      <a:r>
                        <a:rPr lang="fr-FR" sz="1200" b="1" i="1" u="none" strike="noStrike" dirty="0" err="1">
                          <a:solidFill>
                            <a:schemeClr val="tx1"/>
                          </a:solidFill>
                          <a:effectLst/>
                          <a:latin typeface="Arial" panose="020B0604020202020204" pitchFamily="34" charset="0"/>
                          <a:cs typeface="Arial" panose="020B0604020202020204" pitchFamily="34" charset="0"/>
                        </a:rPr>
                        <a:t>Jondeau</a:t>
                      </a:r>
                      <a:r>
                        <a:rPr lang="fr-FR" sz="1200" b="1" i="1" u="none" strike="noStrike" dirty="0">
                          <a:solidFill>
                            <a:schemeClr val="tx1"/>
                          </a:solidFill>
                          <a:effectLst/>
                          <a:latin typeface="Arial" panose="020B0604020202020204" pitchFamily="34" charset="0"/>
                          <a:cs typeface="Arial" panose="020B0604020202020204" pitchFamily="34" charset="0"/>
                        </a:rPr>
                        <a:t> (FAVA MULTI, Paris)</a:t>
                      </a:r>
                    </a:p>
                    <a:p>
                      <a:pPr algn="ctr" rtl="0" fontAlgn="ctr"/>
                      <a:r>
                        <a:rPr lang="fr-FR" sz="1200" b="1" i="1" u="none" strike="noStrike" dirty="0">
                          <a:solidFill>
                            <a:schemeClr val="accent5"/>
                          </a:solidFill>
                          <a:effectLst/>
                          <a:latin typeface="Arial" panose="020B0604020202020204" pitchFamily="34" charset="0"/>
                          <a:cs typeface="Arial" panose="020B0604020202020204" pitchFamily="34" charset="0"/>
                        </a:rPr>
                        <a:t>Emmanuelle </a:t>
                      </a:r>
                      <a:r>
                        <a:rPr lang="fr-FR" sz="1200" b="1" i="1" u="none" strike="noStrike" dirty="0" err="1">
                          <a:solidFill>
                            <a:schemeClr val="accent5"/>
                          </a:solidFill>
                          <a:effectLst/>
                          <a:latin typeface="Arial" panose="020B0604020202020204" pitchFamily="34" charset="0"/>
                          <a:cs typeface="Arial" panose="020B0604020202020204" pitchFamily="34" charset="0"/>
                        </a:rPr>
                        <a:t>Génin</a:t>
                      </a:r>
                      <a:r>
                        <a:rPr lang="fr-FR" sz="1200" b="1" i="1" u="none" strike="noStrike" dirty="0">
                          <a:solidFill>
                            <a:schemeClr val="accent5"/>
                          </a:solidFill>
                          <a:effectLst/>
                          <a:latin typeface="Arial" panose="020B0604020202020204" pitchFamily="34" charset="0"/>
                          <a:cs typeface="Arial" panose="020B0604020202020204" pitchFamily="34" charset="0"/>
                        </a:rPr>
                        <a:t> (ITMO GGB, Brest) </a:t>
                      </a:r>
                    </a:p>
                  </a:txBody>
                  <a:tcPr marL="4314"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C6EA"/>
                    </a:solidFill>
                  </a:tcPr>
                </a:tc>
                <a:tc>
                  <a:txBody>
                    <a:bodyPr/>
                    <a:lstStyle/>
                    <a:p>
                      <a:pPr algn="l" rtl="0" fontAlgn="ctr"/>
                      <a:r>
                        <a:rPr lang="fr-FR" sz="1200" b="0" i="0" u="none" strike="noStrike" dirty="0">
                          <a:solidFill>
                            <a:srgbClr val="000000"/>
                          </a:solidFill>
                          <a:effectLst/>
                          <a:latin typeface="Arial" panose="020B0604020202020204" pitchFamily="34" charset="0"/>
                          <a:cs typeface="Arial" panose="020B0604020202020204" pitchFamily="34" charset="0"/>
                        </a:rPr>
                        <a:t>A. Continuation du pilotage par la donnée et soutien au recueil de données avec l’</a:t>
                      </a:r>
                      <a:r>
                        <a:rPr lang="fr-FR" sz="1200" b="0" i="0" u="none" strike="noStrike" dirty="0" err="1">
                          <a:solidFill>
                            <a:srgbClr val="000000"/>
                          </a:solidFill>
                          <a:effectLst/>
                          <a:latin typeface="Arial" panose="020B0604020202020204" pitchFamily="34" charset="0"/>
                          <a:cs typeface="Arial" panose="020B0604020202020204" pitchFamily="34" charset="0"/>
                        </a:rPr>
                        <a:t>interoperabilité</a:t>
                      </a:r>
                      <a:r>
                        <a:rPr lang="fr-FR" sz="1200" b="0" i="0" u="none" strike="noStrike" dirty="0">
                          <a:solidFill>
                            <a:srgbClr val="000000"/>
                          </a:solidFill>
                          <a:effectLst/>
                          <a:latin typeface="Arial" panose="020B0604020202020204" pitchFamily="34" charset="0"/>
                          <a:cs typeface="Arial" panose="020B0604020202020204" pitchFamily="34" charset="0"/>
                        </a:rPr>
                        <a:t> des systèmes d’information</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C6EA"/>
                    </a:solidFill>
                  </a:tcPr>
                </a:tc>
                <a:extLst>
                  <a:ext uri="{0D108BD9-81ED-4DB2-BD59-A6C34878D82A}">
                    <a16:rowId xmlns:a16="http://schemas.microsoft.com/office/drawing/2014/main" val="1595527591"/>
                  </a:ext>
                </a:extLst>
              </a:tr>
              <a:tr h="268013">
                <a:tc vMerge="1">
                  <a:txBody>
                    <a:bodyPr/>
                    <a:lstStyle/>
                    <a:p>
                      <a:endParaRPr lang="fr-FR"/>
                    </a:p>
                  </a:txBody>
                  <a:tcPr/>
                </a:tc>
                <a:tc vMerge="1">
                  <a:txBody>
                    <a:bodyPr/>
                    <a:lstStyle/>
                    <a:p>
                      <a:endParaRPr lang="fr-FR"/>
                    </a:p>
                  </a:txBody>
                  <a:tcPr/>
                </a:tc>
                <a:tc>
                  <a:txBody>
                    <a:bodyPr/>
                    <a:lstStyle/>
                    <a:p>
                      <a:pPr algn="l" rtl="0" fontAlgn="ctr"/>
                      <a:r>
                        <a:rPr lang="fr-FR" sz="1200" b="0" i="0" u="none" strike="noStrike" dirty="0">
                          <a:solidFill>
                            <a:srgbClr val="000000"/>
                          </a:solidFill>
                          <a:effectLst/>
                          <a:latin typeface="Arial" panose="020B0604020202020204" pitchFamily="34" charset="0"/>
                          <a:cs typeface="Arial" panose="020B0604020202020204" pitchFamily="34" charset="0"/>
                        </a:rPr>
                        <a:t>B. Fiche maladies rares dans le dossier patient informatisé</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C6EA"/>
                    </a:solidFill>
                  </a:tcPr>
                </a:tc>
                <a:extLst>
                  <a:ext uri="{0D108BD9-81ED-4DB2-BD59-A6C34878D82A}">
                    <a16:rowId xmlns:a16="http://schemas.microsoft.com/office/drawing/2014/main" val="1543117382"/>
                  </a:ext>
                </a:extLst>
              </a:tr>
              <a:tr h="399689">
                <a:tc vMerge="1">
                  <a:txBody>
                    <a:bodyPr/>
                    <a:lstStyle/>
                    <a:p>
                      <a:endParaRPr lang="fr-FR"/>
                    </a:p>
                  </a:txBody>
                  <a:tcPr/>
                </a:tc>
                <a:tc vMerge="1">
                  <a:txBody>
                    <a:bodyPr/>
                    <a:lstStyle/>
                    <a:p>
                      <a:endParaRPr lang="fr-FR"/>
                    </a:p>
                  </a:txBody>
                  <a:tcPr/>
                </a:tc>
                <a:tc>
                  <a:txBody>
                    <a:bodyPr/>
                    <a:lstStyle/>
                    <a:p>
                      <a:pPr algn="l" rtl="0" fontAlgn="ctr"/>
                      <a:r>
                        <a:rPr lang="fr-FR" sz="1200" b="0" i="0" u="none" strike="noStrike" dirty="0">
                          <a:solidFill>
                            <a:srgbClr val="000000"/>
                          </a:solidFill>
                          <a:effectLst/>
                          <a:latin typeface="Arial" panose="020B0604020202020204" pitchFamily="34" charset="0"/>
                          <a:cs typeface="Arial" panose="020B0604020202020204" pitchFamily="34" charset="0"/>
                        </a:rPr>
                        <a:t>C. Partage des données de santé avec l’Europe en lien avec l’action conjointe intégration des ERN dans les systèmes de santé </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C6EA"/>
                    </a:solidFill>
                  </a:tcPr>
                </a:tc>
                <a:extLst>
                  <a:ext uri="{0D108BD9-81ED-4DB2-BD59-A6C34878D82A}">
                    <a16:rowId xmlns:a16="http://schemas.microsoft.com/office/drawing/2014/main" val="3480623981"/>
                  </a:ext>
                </a:extLst>
              </a:tr>
              <a:tr h="268013">
                <a:tc vMerge="1">
                  <a:txBody>
                    <a:bodyPr/>
                    <a:lstStyle/>
                    <a:p>
                      <a:endParaRPr lang="fr-FR"/>
                    </a:p>
                  </a:txBody>
                  <a:tcPr/>
                </a:tc>
                <a:tc vMerge="1">
                  <a:txBody>
                    <a:bodyPr/>
                    <a:lstStyle/>
                    <a:p>
                      <a:endParaRPr lang="fr-FR"/>
                    </a:p>
                  </a:txBody>
                  <a:tcPr/>
                </a:tc>
                <a:tc>
                  <a:txBody>
                    <a:bodyPr/>
                    <a:lstStyle/>
                    <a:p>
                      <a:pPr algn="l" rtl="0" fontAlgn="ctr"/>
                      <a:r>
                        <a:rPr lang="fr-FR" sz="1200" b="0" i="0" u="none" strike="noStrike" dirty="0">
                          <a:solidFill>
                            <a:srgbClr val="000000"/>
                          </a:solidFill>
                          <a:effectLst/>
                          <a:latin typeface="Arial" panose="020B0604020202020204" pitchFamily="34" charset="0"/>
                          <a:cs typeface="Arial" panose="020B0604020202020204" pitchFamily="34" charset="0"/>
                        </a:rPr>
                        <a:t>D. Mise en place du lien avec les </a:t>
                      </a:r>
                      <a:r>
                        <a:rPr lang="fr-FR" sz="1200" b="0" i="0" u="none" strike="noStrike" dirty="0" err="1">
                          <a:solidFill>
                            <a:srgbClr val="000000"/>
                          </a:solidFill>
                          <a:effectLst/>
                          <a:latin typeface="Arial" panose="020B0604020202020204" pitchFamily="34" charset="0"/>
                          <a:cs typeface="Arial" panose="020B0604020202020204" pitchFamily="34" charset="0"/>
                        </a:rPr>
                        <a:t>biobanques</a:t>
                      </a:r>
                      <a:r>
                        <a:rPr lang="fr-FR" sz="1200" b="0" i="0" u="none" strike="noStrike" dirty="0">
                          <a:solidFill>
                            <a:srgbClr val="000000"/>
                          </a:solidFill>
                          <a:effectLst/>
                          <a:latin typeface="Arial" panose="020B0604020202020204" pitchFamily="34" charset="0"/>
                          <a:cs typeface="Arial" panose="020B0604020202020204" pitchFamily="34" charset="0"/>
                        </a:rPr>
                        <a:t> des établissements de santé</a:t>
                      </a:r>
                    </a:p>
                  </a:txBody>
                  <a:tcPr marL="51773" marR="4314" marT="4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C6EA"/>
                    </a:solidFill>
                  </a:tcPr>
                </a:tc>
                <a:extLst>
                  <a:ext uri="{0D108BD9-81ED-4DB2-BD59-A6C34878D82A}">
                    <a16:rowId xmlns:a16="http://schemas.microsoft.com/office/drawing/2014/main" val="2383160787"/>
                  </a:ext>
                </a:extLst>
              </a:tr>
            </a:tbl>
          </a:graphicData>
        </a:graphic>
      </p:graphicFrame>
      <p:sp>
        <p:nvSpPr>
          <p:cNvPr id="6" name="ZoneTexte 5">
            <a:extLst>
              <a:ext uri="{FF2B5EF4-FFF2-40B4-BE49-F238E27FC236}">
                <a16:creationId xmlns:a16="http://schemas.microsoft.com/office/drawing/2014/main" id="{0B562638-87BE-4E6A-A19A-F7532586ACF5}"/>
              </a:ext>
            </a:extLst>
          </p:cNvPr>
          <p:cNvSpPr txBox="1"/>
          <p:nvPr/>
        </p:nvSpPr>
        <p:spPr>
          <a:xfrm>
            <a:off x="3172028" y="112738"/>
            <a:ext cx="6324167" cy="830997"/>
          </a:xfrm>
          <a:prstGeom prst="rect">
            <a:avLst/>
          </a:prstGeom>
          <a:noFill/>
        </p:spPr>
        <p:txBody>
          <a:bodyPr wrap="none" rtlCol="0">
            <a:spAutoFit/>
          </a:bodyPr>
          <a:lstStyle/>
          <a:p>
            <a:r>
              <a:rPr lang="fr-FR" sz="2400" b="1" dirty="0"/>
              <a:t>Les groupes de travail PNMR4 animés par</a:t>
            </a:r>
          </a:p>
          <a:p>
            <a:r>
              <a:rPr lang="fr-FR" sz="2400" b="1" dirty="0"/>
              <a:t>un tandem d’experts soins et recherche</a:t>
            </a:r>
          </a:p>
        </p:txBody>
      </p:sp>
      <p:pic>
        <p:nvPicPr>
          <p:cNvPr id="12" name="Picture 3"/>
          <p:cNvPicPr>
            <a:picLocks noChangeAspect="1" noChangeArrowheads="1"/>
          </p:cNvPicPr>
          <p:nvPr/>
        </p:nvPicPr>
        <p:blipFill>
          <a:blip r:embed="rId2" cstate="print"/>
          <a:srcRect t="28645"/>
          <a:stretch>
            <a:fillRect/>
          </a:stretch>
        </p:blipFill>
        <p:spPr bwMode="auto">
          <a:xfrm>
            <a:off x="10500320" y="0"/>
            <a:ext cx="1691680" cy="1056475"/>
          </a:xfrm>
          <a:prstGeom prst="rect">
            <a:avLst/>
          </a:prstGeom>
          <a:noFill/>
          <a:ln w="41275">
            <a:noFill/>
            <a:miter lim="800000"/>
            <a:headEnd/>
            <a:tailEnd/>
          </a:ln>
          <a:effectLst/>
        </p:spPr>
      </p:pic>
    </p:spTree>
    <p:extLst>
      <p:ext uri="{BB962C8B-B14F-4D97-AF65-F5344CB8AC3E}">
        <p14:creationId xmlns:p14="http://schemas.microsoft.com/office/powerpoint/2010/main" val="3823976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7FECE53A-9267-D842-B87E-F184AF518E9F}"/>
              </a:ext>
            </a:extLst>
          </p:cNvPr>
          <p:cNvSpPr>
            <a:spLocks noGrp="1"/>
          </p:cNvSpPr>
          <p:nvPr>
            <p:ph type="title"/>
          </p:nvPr>
        </p:nvSpPr>
        <p:spPr>
          <a:xfrm>
            <a:off x="1827982" y="356659"/>
            <a:ext cx="9793420" cy="719988"/>
          </a:xfrm>
          <a:solidFill>
            <a:schemeClr val="accent3">
              <a:lumMod val="60000"/>
              <a:lumOff val="40000"/>
            </a:schemeClr>
          </a:solidFill>
        </p:spPr>
        <p:txBody>
          <a:bodyPr>
            <a:noAutofit/>
          </a:bodyPr>
          <a:lstStyle/>
          <a:p>
            <a:pPr algn="ctr"/>
            <a:r>
              <a:rPr lang="fr-FR" sz="2667" dirty="0">
                <a:solidFill>
                  <a:srgbClr val="000091"/>
                </a:solidFill>
              </a:rPr>
              <a:t>Les actions du PNMR3 et les perspectives </a:t>
            </a:r>
            <a:br>
              <a:rPr lang="fr-FR" sz="2667" dirty="0">
                <a:solidFill>
                  <a:srgbClr val="000091"/>
                </a:solidFill>
              </a:rPr>
            </a:br>
            <a:r>
              <a:rPr lang="fr-FR" sz="2667" dirty="0">
                <a:solidFill>
                  <a:srgbClr val="000091"/>
                </a:solidFill>
              </a:rPr>
              <a:t>du PNMR4 autour de la donnée de santé</a:t>
            </a:r>
            <a:endParaRPr lang="fr-FR" sz="2667" dirty="0"/>
          </a:p>
        </p:txBody>
      </p:sp>
      <p:sp>
        <p:nvSpPr>
          <p:cNvPr id="9" name="Espace réservé du texte 8">
            <a:extLst>
              <a:ext uri="{FF2B5EF4-FFF2-40B4-BE49-F238E27FC236}">
                <a16:creationId xmlns:a16="http://schemas.microsoft.com/office/drawing/2014/main" id="{27883A4E-11C3-A343-86BD-29780D88B23F}"/>
              </a:ext>
            </a:extLst>
          </p:cNvPr>
          <p:cNvSpPr>
            <a:spLocks noGrp="1"/>
          </p:cNvSpPr>
          <p:nvPr>
            <p:ph type="body" sz="quarter" idx="14"/>
          </p:nvPr>
        </p:nvSpPr>
        <p:spPr>
          <a:xfrm>
            <a:off x="417315" y="1316765"/>
            <a:ext cx="11233151" cy="3840427"/>
          </a:xfrm>
        </p:spPr>
        <p:txBody>
          <a:bodyPr/>
          <a:lstStyle/>
          <a:p>
            <a:pPr algn="just"/>
            <a:r>
              <a:rPr lang="fr-FR" sz="2667" dirty="0">
                <a:solidFill>
                  <a:schemeClr val="tx2"/>
                </a:solidFill>
              </a:rPr>
              <a:t>o </a:t>
            </a:r>
            <a:r>
              <a:rPr lang="fr-FR" sz="2667" b="1" dirty="0">
                <a:solidFill>
                  <a:schemeClr val="tx2"/>
                </a:solidFill>
              </a:rPr>
              <a:t>GT Diagnostic : </a:t>
            </a:r>
          </a:p>
          <a:p>
            <a:pPr algn="just"/>
            <a:endParaRPr lang="fr-FR" sz="1200" b="1" dirty="0">
              <a:solidFill>
                <a:schemeClr val="tx2"/>
              </a:solidFill>
            </a:endParaRPr>
          </a:p>
          <a:p>
            <a:pPr marL="503754" indent="-380990" algn="just">
              <a:buFont typeface="Wingdings" panose="05000000000000000000" pitchFamily="2" charset="2"/>
              <a:buChar char="v"/>
            </a:pPr>
            <a:r>
              <a:rPr lang="fr-FR" sz="2400" dirty="0">
                <a:solidFill>
                  <a:schemeClr val="tx2"/>
                </a:solidFill>
              </a:rPr>
              <a:t>l’observatoire du diagnostic des maladies rares ;</a:t>
            </a:r>
          </a:p>
          <a:p>
            <a:pPr algn="just"/>
            <a:endParaRPr lang="fr-FR" sz="2400" dirty="0">
              <a:solidFill>
                <a:schemeClr val="tx2"/>
              </a:solidFill>
            </a:endParaRPr>
          </a:p>
          <a:p>
            <a:pPr marL="503754" indent="-380990" algn="just">
              <a:buFont typeface="Wingdings" panose="05000000000000000000" pitchFamily="2" charset="2"/>
              <a:buChar char="v"/>
            </a:pPr>
            <a:r>
              <a:rPr lang="fr-FR" sz="2400" dirty="0">
                <a:solidFill>
                  <a:schemeClr val="tx2"/>
                </a:solidFill>
              </a:rPr>
              <a:t>la médecine génomique et articulation avec le plan France médecine génomique (PFMG) ;</a:t>
            </a:r>
          </a:p>
          <a:p>
            <a:pPr algn="just"/>
            <a:endParaRPr lang="fr-FR" sz="2400" dirty="0">
              <a:solidFill>
                <a:schemeClr val="tx2"/>
              </a:solidFill>
            </a:endParaRPr>
          </a:p>
          <a:p>
            <a:pPr marL="503754" indent="-380990" algn="just">
              <a:buFont typeface="Wingdings" panose="05000000000000000000" pitchFamily="2" charset="2"/>
              <a:buChar char="v"/>
            </a:pPr>
            <a:r>
              <a:rPr lang="fr-FR" sz="2400" dirty="0">
                <a:solidFill>
                  <a:schemeClr val="tx2"/>
                </a:solidFill>
              </a:rPr>
              <a:t>la fœtopathologie et les Centres Pluridisciplinaires de Diagnostic Prénatal (CPDPN);</a:t>
            </a:r>
          </a:p>
          <a:p>
            <a:pPr marL="503754" indent="-380990" algn="just">
              <a:buFont typeface="Wingdings" panose="05000000000000000000" pitchFamily="2" charset="2"/>
              <a:buChar char="v"/>
            </a:pPr>
            <a:endParaRPr lang="fr-FR" sz="2400" dirty="0">
              <a:solidFill>
                <a:schemeClr val="tx2"/>
              </a:solidFill>
            </a:endParaRPr>
          </a:p>
          <a:p>
            <a:pPr marL="503754" indent="-380990" algn="just">
              <a:buFont typeface="Wingdings" panose="05000000000000000000" pitchFamily="2" charset="2"/>
              <a:buChar char="v"/>
            </a:pPr>
            <a:r>
              <a:rPr lang="fr-FR" sz="2400" dirty="0">
                <a:solidFill>
                  <a:schemeClr val="tx2"/>
                </a:solidFill>
              </a:rPr>
              <a:t>les laboratoires de biologie médicale en lien avec les cliniciens pour les validations fonctionnelles.</a:t>
            </a:r>
          </a:p>
          <a:p>
            <a:pPr algn="just"/>
            <a:endParaRPr lang="fr-FR" sz="1200" dirty="0">
              <a:solidFill>
                <a:schemeClr val="tx2"/>
              </a:solidFill>
            </a:endParaRPr>
          </a:p>
          <a:p>
            <a:pPr algn="just"/>
            <a:endParaRPr lang="fr-FR" sz="3733" dirty="0">
              <a:solidFill>
                <a:schemeClr val="tx2"/>
              </a:solidFill>
              <a:latin typeface="+mj-lt"/>
            </a:endParaRPr>
          </a:p>
        </p:txBody>
      </p:sp>
      <p:pic>
        <p:nvPicPr>
          <p:cNvPr id="2" name="Image 1"/>
          <p:cNvPicPr>
            <a:picLocks noChangeAspect="1"/>
          </p:cNvPicPr>
          <p:nvPr/>
        </p:nvPicPr>
        <p:blipFill>
          <a:blip r:embed="rId2"/>
          <a:stretch>
            <a:fillRect/>
          </a:stretch>
        </p:blipFill>
        <p:spPr>
          <a:xfrm>
            <a:off x="10259137" y="1076647"/>
            <a:ext cx="1362265" cy="1705213"/>
          </a:xfrm>
          <a:prstGeom prst="rect">
            <a:avLst/>
          </a:prstGeom>
        </p:spPr>
      </p:pic>
    </p:spTree>
    <p:extLst>
      <p:ext uri="{BB962C8B-B14F-4D97-AF65-F5344CB8AC3E}">
        <p14:creationId xmlns:p14="http://schemas.microsoft.com/office/powerpoint/2010/main" val="4028922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1000" b="1" i="0" u="none" strike="noStrike" kern="1200" cap="none" spc="0" normalizeH="0" baseline="0" noProof="0">
                <a:ln>
                  <a:noFill/>
                </a:ln>
                <a:solidFill>
                  <a:srgbClr val="000000"/>
                </a:solidFill>
                <a:effectLst/>
                <a:uLnTx/>
                <a:uFillTx/>
                <a:latin typeface="Arial"/>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25</a:t>
            </a:fld>
            <a:endParaRPr kumimoji="0" lang="fr-FR"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 name="Espace réservé de la date 2"/>
          <p:cNvSpPr>
            <a:spLocks noGrp="1"/>
          </p:cNvSpPr>
          <p:nvPr>
            <p:ph type="dt" sz="half" idx="2"/>
          </p:nvPr>
        </p:nvSpPr>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fld id="{6A4A60EE-9D13-3442-9796-E718C6343EC1}" type="datetime1">
              <a:rPr kumimoji="0" lang="fr-FR" sz="1000" b="1" i="0" u="none" strike="noStrike" kern="1200" cap="all" spc="0" normalizeH="0" baseline="0" noProof="0">
                <a:ln>
                  <a:noFill/>
                </a:ln>
                <a:solidFill>
                  <a:srgbClr val="000000"/>
                </a:solidFill>
                <a:effectLst/>
                <a:uLnTx/>
                <a:uFillTx/>
                <a:latin typeface="Arial"/>
                <a:ea typeface="+mn-ea"/>
                <a:cs typeface="+mn-cs"/>
              </a:rPr>
              <a:pPr marL="0" marR="0" lvl="0" indent="0" algn="l" defTabSz="1219140" rtl="0" eaLnBrk="1" fontAlgn="auto" latinLnBrk="0" hangingPunct="1">
                <a:lnSpc>
                  <a:spcPct val="100000"/>
                </a:lnSpc>
                <a:spcBef>
                  <a:spcPts val="0"/>
                </a:spcBef>
                <a:spcAft>
                  <a:spcPts val="0"/>
                </a:spcAft>
                <a:buClrTx/>
                <a:buSzTx/>
                <a:buFontTx/>
                <a:buNone/>
                <a:tabLst/>
                <a:defRPr/>
              </a:pPr>
              <a:t>19/10/2023</a:t>
            </a:fld>
            <a:endParaRPr kumimoji="0" lang="fr-FR" sz="1000" b="1" i="0" u="none" strike="noStrike" kern="1200" cap="all" spc="0" normalizeH="0" baseline="0" noProof="0" dirty="0">
              <a:ln>
                <a:noFill/>
              </a:ln>
              <a:solidFill>
                <a:srgbClr val="000000"/>
              </a:solidFill>
              <a:effectLst/>
              <a:uLnTx/>
              <a:uFillTx/>
              <a:latin typeface="Arial"/>
              <a:ea typeface="+mn-ea"/>
              <a:cs typeface="+mn-cs"/>
            </a:endParaRPr>
          </a:p>
        </p:txBody>
      </p:sp>
      <p:sp>
        <p:nvSpPr>
          <p:cNvPr id="5" name="Titre 4"/>
          <p:cNvSpPr>
            <a:spLocks noGrp="1"/>
          </p:cNvSpPr>
          <p:nvPr>
            <p:ph type="title"/>
          </p:nvPr>
        </p:nvSpPr>
        <p:spPr>
          <a:xfrm>
            <a:off x="1507408" y="165541"/>
            <a:ext cx="9189720" cy="552944"/>
          </a:xfrm>
          <a:solidFill>
            <a:srgbClr val="D4DCF4"/>
          </a:solidFill>
        </p:spPr>
        <p:txBody>
          <a:bodyPr>
            <a:noAutofit/>
          </a:bodyPr>
          <a:lstStyle/>
          <a:p>
            <a:r>
              <a:rPr lang="fr-FR" sz="2000" b="0" dirty="0">
                <a:solidFill>
                  <a:srgbClr val="384D7C"/>
                </a:solidFill>
                <a:ea typeface="Calibri" pitchFamily="34" charset="0"/>
                <a:cs typeface="Courier New" panose="02070309020205020404" pitchFamily="49" charset="0"/>
              </a:rPr>
              <a:t>AXE N°1 : REDUIRE L’ERRANCE ET L’IMPASSE DIAGNOSTIQUES</a:t>
            </a:r>
          </a:p>
        </p:txBody>
      </p:sp>
      <p:sp>
        <p:nvSpPr>
          <p:cNvPr id="8" name="Espace réservé du texte 7"/>
          <p:cNvSpPr txBox="1">
            <a:spLocks noGrp="1"/>
          </p:cNvSpPr>
          <p:nvPr>
            <p:ph type="body" sz="quarter" idx="14"/>
          </p:nvPr>
        </p:nvSpPr>
        <p:spPr>
          <a:xfrm>
            <a:off x="431800" y="1293596"/>
            <a:ext cx="11232445" cy="869533"/>
          </a:xfrm>
          <a:prstGeom prst="rect">
            <a:avLst/>
          </a:prstGeom>
          <a:noFill/>
        </p:spPr>
        <p:txBody>
          <a:bodyPr wrap="square" rtlCol="0">
            <a:spAutoFit/>
          </a:bodyPr>
          <a:lstStyle/>
          <a:p>
            <a:pPr algn="ctr"/>
            <a:r>
              <a:rPr lang="fr-FR" sz="2667" b="1" dirty="0">
                <a:solidFill>
                  <a:srgbClr val="CC0066"/>
                </a:solidFill>
              </a:rPr>
              <a:t>		</a:t>
            </a:r>
            <a:endParaRPr lang="fr-FR" sz="2667" dirty="0">
              <a:solidFill>
                <a:schemeClr val="tx2"/>
              </a:solidFill>
              <a:latin typeface="Calibri Light"/>
              <a:ea typeface="Calibri" pitchFamily="34" charset="0"/>
              <a:cs typeface="Times New Roman" pitchFamily="18" charset="0"/>
            </a:endParaRPr>
          </a:p>
          <a:p>
            <a:pPr marL="257162" indent="-257162">
              <a:lnSpc>
                <a:spcPct val="150000"/>
              </a:lnSpc>
              <a:buFont typeface="Arial" panose="020B0604020202020204" pitchFamily="34" charset="0"/>
              <a:buChar char="•"/>
            </a:pPr>
            <a:endParaRPr lang="fr-FR" sz="1600" dirty="0"/>
          </a:p>
        </p:txBody>
      </p:sp>
      <p:pic>
        <p:nvPicPr>
          <p:cNvPr id="4" name="Image 3"/>
          <p:cNvPicPr>
            <a:picLocks noChangeAspect="1"/>
          </p:cNvPicPr>
          <p:nvPr/>
        </p:nvPicPr>
        <p:blipFill>
          <a:blip r:embed="rId2"/>
          <a:stretch>
            <a:fillRect/>
          </a:stretch>
        </p:blipFill>
        <p:spPr>
          <a:xfrm>
            <a:off x="10815143" y="68627"/>
            <a:ext cx="1041400" cy="571500"/>
          </a:xfrm>
          <a:prstGeom prst="rect">
            <a:avLst/>
          </a:prstGeom>
        </p:spPr>
      </p:pic>
      <p:graphicFrame>
        <p:nvGraphicFramePr>
          <p:cNvPr id="11" name="Diagramme 10"/>
          <p:cNvGraphicFramePr/>
          <p:nvPr>
            <p:extLst/>
          </p:nvPr>
        </p:nvGraphicFramePr>
        <p:xfrm>
          <a:off x="1072663" y="718485"/>
          <a:ext cx="10591583" cy="5659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 5"/>
          <p:cNvPicPr>
            <a:picLocks noChangeAspect="1"/>
          </p:cNvPicPr>
          <p:nvPr/>
        </p:nvPicPr>
        <p:blipFill>
          <a:blip r:embed="rId8"/>
          <a:stretch>
            <a:fillRect/>
          </a:stretch>
        </p:blipFill>
        <p:spPr>
          <a:xfrm>
            <a:off x="1652764" y="4444381"/>
            <a:ext cx="1362265" cy="1705213"/>
          </a:xfrm>
          <a:prstGeom prst="rect">
            <a:avLst/>
          </a:prstGeom>
        </p:spPr>
      </p:pic>
    </p:spTree>
    <p:extLst>
      <p:ext uri="{BB962C8B-B14F-4D97-AF65-F5344CB8AC3E}">
        <p14:creationId xmlns:p14="http://schemas.microsoft.com/office/powerpoint/2010/main" val="3510433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fr-FR" sz="1351" b="0" i="0" u="none" strike="noStrike" kern="1200" cap="none" spc="0" normalizeH="0" baseline="0" noProof="0" dirty="0">
                <a:ln>
                  <a:noFill/>
                </a:ln>
                <a:solidFill>
                  <a:srgbClr val="4D4D4D"/>
                </a:solidFill>
                <a:effectLst/>
                <a:uLnTx/>
                <a:uFillTx/>
                <a:latin typeface="Arial"/>
                <a:ea typeface="+mn-ea"/>
                <a:cs typeface="+mn-cs"/>
              </a:rPr>
              <a:t> </a:t>
            </a:r>
          </a:p>
        </p:txBody>
      </p:sp>
      <p:sp>
        <p:nvSpPr>
          <p:cNvPr id="173" name="Titre 1"/>
          <p:cNvSpPr>
            <a:spLocks noGrp="1"/>
          </p:cNvSpPr>
          <p:nvPr>
            <p:ph type="title"/>
          </p:nvPr>
        </p:nvSpPr>
        <p:spPr>
          <a:xfrm>
            <a:off x="1871531" y="-27384"/>
            <a:ext cx="8640960" cy="822723"/>
          </a:xfrm>
          <a:solidFill>
            <a:schemeClr val="bg1"/>
          </a:solidFill>
        </p:spPr>
        <p:txBody>
          <a:bodyPr/>
          <a:lstStyle/>
          <a:p>
            <a:pPr algn="ctr"/>
            <a:r>
              <a:rPr lang="fr-FR" sz="2133" cap="small" dirty="0">
                <a:solidFill>
                  <a:srgbClr val="022FAE"/>
                </a:solidFill>
                <a:latin typeface="Arial Black" panose="020B0A04020102020204" pitchFamily="34" charset="0"/>
                <a:cs typeface="Arial" panose="020B0604020202020204" pitchFamily="34" charset="0"/>
              </a:rPr>
              <a:t>L’articulation PFMG / PNMR3</a:t>
            </a:r>
            <a:br>
              <a:rPr lang="fr-FR" sz="2667" cap="small" dirty="0">
                <a:solidFill>
                  <a:srgbClr val="022FAE"/>
                </a:solidFill>
                <a:latin typeface="Arial Black" panose="020B0A04020102020204" pitchFamily="34" charset="0"/>
                <a:cs typeface="Arial" panose="020B0604020202020204" pitchFamily="34" charset="0"/>
              </a:rPr>
            </a:br>
            <a:r>
              <a:rPr lang="fr-FR" sz="1600" dirty="0">
                <a:solidFill>
                  <a:srgbClr val="022FAE"/>
                </a:solidFill>
                <a:cs typeface="Arial" panose="020B0604020202020204" pitchFamily="34" charset="0"/>
              </a:rPr>
              <a:t>L</a:t>
            </a:r>
            <a:r>
              <a:rPr lang="fr-FR" sz="1600" dirty="0">
                <a:solidFill>
                  <a:srgbClr val="022FAE"/>
                </a:solidFill>
              </a:rPr>
              <a:t>es mesures de réduction de l’errance et de l’impasse diagnostiques </a:t>
            </a:r>
            <a:endParaRPr lang="fr-FR" sz="2400" dirty="0">
              <a:solidFill>
                <a:srgbClr val="022FAE"/>
              </a:solidFill>
              <a:latin typeface="Arial Black" panose="020B0A04020102020204" pitchFamily="34" charset="0"/>
            </a:endParaRPr>
          </a:p>
        </p:txBody>
      </p:sp>
      <p:pic>
        <p:nvPicPr>
          <p:cNvPr id="5" name="Image 4">
            <a:extLst>
              <a:ext uri="{FF2B5EF4-FFF2-40B4-BE49-F238E27FC236}">
                <a16:creationId xmlns:a16="http://schemas.microsoft.com/office/drawing/2014/main" id="{7CE951C0-AF89-F648-BCE5-DF258E514B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6926" y="2617126"/>
            <a:ext cx="5749613" cy="3776609"/>
          </a:xfrm>
          <a:prstGeom prst="rect">
            <a:avLst/>
          </a:prstGeom>
        </p:spPr>
      </p:pic>
      <p:sp>
        <p:nvSpPr>
          <p:cNvPr id="8" name="ZoneTexte 7">
            <a:extLst>
              <a:ext uri="{FF2B5EF4-FFF2-40B4-BE49-F238E27FC236}">
                <a16:creationId xmlns:a16="http://schemas.microsoft.com/office/drawing/2014/main" id="{D9009028-D249-2642-AA55-5F32CAB85271}"/>
              </a:ext>
            </a:extLst>
          </p:cNvPr>
          <p:cNvSpPr txBox="1"/>
          <p:nvPr/>
        </p:nvSpPr>
        <p:spPr>
          <a:xfrm>
            <a:off x="164749" y="2633454"/>
            <a:ext cx="1706783" cy="2155329"/>
          </a:xfrm>
          <a:prstGeom prst="round2DiagRect">
            <a:avLst/>
          </a:prstGeom>
          <a:solidFill>
            <a:schemeClr val="accent1">
              <a:lumMod val="75000"/>
            </a:schemeClr>
          </a:solid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Arial" charset="0"/>
                <a:ea typeface="+mn-ea"/>
                <a:cs typeface="+mn-cs"/>
              </a:rPr>
              <a:t>Axe 7 PNMR3</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333" b="1" i="0" u="none" strike="noStrike" kern="1200" cap="none" spc="0" normalizeH="0" baseline="0" noProof="0" dirty="0">
                <a:ln>
                  <a:noFill/>
                </a:ln>
                <a:solidFill>
                  <a:srgbClr val="FFFFFF"/>
                </a:solidFill>
                <a:effectLst/>
                <a:uLnTx/>
                <a:uFillTx/>
                <a:latin typeface="Arial" charset="0"/>
                <a:ea typeface="+mn-ea"/>
                <a:cs typeface="+mn-cs"/>
              </a:rPr>
              <a:t>Harmonisation </a:t>
            </a:r>
            <a:r>
              <a:rPr kumimoji="0" lang="fr-FR" sz="1600" b="1" i="0" u="none" strike="noStrike" kern="1200" cap="none" spc="0" normalizeH="0" baseline="0" noProof="0" dirty="0">
                <a:ln>
                  <a:noFill/>
                </a:ln>
                <a:solidFill>
                  <a:srgbClr val="FFFFFF"/>
                </a:solidFill>
                <a:effectLst/>
                <a:uLnTx/>
                <a:uFillTx/>
                <a:latin typeface="Arial" charset="0"/>
                <a:ea typeface="+mn-ea"/>
                <a:cs typeface="+mn-cs"/>
              </a:rPr>
              <a:t>des parcours de diagnostic :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Arial" charset="0"/>
                <a:ea typeface="+mn-ea"/>
                <a:cs typeface="+mn-cs"/>
              </a:rPr>
              <a:t>+ </a:t>
            </a:r>
            <a:r>
              <a:rPr lang="fr-FR" sz="1600" b="1" dirty="0">
                <a:solidFill>
                  <a:srgbClr val="FFFFFF"/>
                </a:solidFill>
                <a:latin typeface="Arial" charset="0"/>
              </a:rPr>
              <a:t>287</a:t>
            </a:r>
            <a:r>
              <a:rPr kumimoji="0" lang="fr-FR" sz="1600" b="1" i="0" u="none" strike="noStrike" kern="1200" cap="none" spc="0" normalizeH="0" baseline="0" noProof="0" dirty="0">
                <a:ln>
                  <a:noFill/>
                </a:ln>
                <a:solidFill>
                  <a:srgbClr val="FFFFFF"/>
                </a:solidFill>
                <a:effectLst/>
                <a:uLnTx/>
                <a:uFillTx/>
                <a:latin typeface="Arial" charset="0"/>
                <a:ea typeface="+mn-ea"/>
                <a:cs typeface="+mn-cs"/>
              </a:rPr>
              <a:t> PNDS + les autres…. </a:t>
            </a:r>
            <a:endParaRPr kumimoji="0" lang="fr-FR" sz="1600" b="1" i="0" u="none" strike="noStrike" kern="1200" cap="none" spc="0" normalizeH="0" baseline="0" noProof="0" dirty="0">
              <a:ln>
                <a:noFill/>
              </a:ln>
              <a:solidFill>
                <a:srgbClr val="4D4D4D"/>
              </a:solidFill>
              <a:effectLst/>
              <a:uLnTx/>
              <a:uFillTx/>
              <a:latin typeface="Arial" charset="0"/>
              <a:ea typeface="+mn-ea"/>
              <a:cs typeface="+mn-cs"/>
            </a:endParaRP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fr-FR" sz="1467" b="1" i="0" u="none" strike="noStrike" kern="1200" cap="none" spc="0" normalizeH="0" baseline="0" noProof="0" dirty="0">
              <a:ln>
                <a:noFill/>
              </a:ln>
              <a:solidFill>
                <a:srgbClr val="4D4D4D"/>
              </a:solidFill>
              <a:effectLst/>
              <a:uLnTx/>
              <a:uFillTx/>
              <a:latin typeface="Arial" charset="0"/>
              <a:ea typeface="+mn-ea"/>
              <a:cs typeface="+mn-cs"/>
            </a:endParaRPr>
          </a:p>
        </p:txBody>
      </p:sp>
      <p:pic>
        <p:nvPicPr>
          <p:cNvPr id="10" name="Image 9"/>
          <p:cNvPicPr>
            <a:picLocks noChangeAspect="1"/>
          </p:cNvPicPr>
          <p:nvPr/>
        </p:nvPicPr>
        <p:blipFill>
          <a:blip r:embed="rId3"/>
          <a:stretch>
            <a:fillRect/>
          </a:stretch>
        </p:blipFill>
        <p:spPr>
          <a:xfrm>
            <a:off x="10512492" y="-27384"/>
            <a:ext cx="1675473" cy="1022864"/>
          </a:xfrm>
          <a:prstGeom prst="rect">
            <a:avLst/>
          </a:prstGeom>
        </p:spPr>
      </p:pic>
      <p:sp>
        <p:nvSpPr>
          <p:cNvPr id="14" name="Accolade ouvrante 13"/>
          <p:cNvSpPr/>
          <p:nvPr/>
        </p:nvSpPr>
        <p:spPr bwMode="auto">
          <a:xfrm>
            <a:off x="1978472" y="2633453"/>
            <a:ext cx="353675" cy="2065576"/>
          </a:xfrm>
          <a:prstGeom prst="leftBrace">
            <a:avLst>
              <a:gd name="adj1" fmla="val 8333"/>
              <a:gd name="adj2" fmla="val 48225"/>
            </a:avLst>
          </a:prstGeom>
          <a:solidFill>
            <a:schemeClr val="bg1"/>
          </a:solidFill>
          <a:ln w="28575" cap="flat" cmpd="sng" algn="ctr">
            <a:solidFill>
              <a:srgbClr val="022FAE"/>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fr-FR" sz="3200" b="0" i="0" u="none" strike="noStrike" kern="1200" cap="none" spc="0" normalizeH="0" baseline="0" noProof="0">
              <a:ln>
                <a:noFill/>
              </a:ln>
              <a:solidFill>
                <a:srgbClr val="4D4D4D"/>
              </a:solidFill>
              <a:effectLst/>
              <a:uLnTx/>
              <a:uFillTx/>
              <a:latin typeface="Arial" charset="0"/>
              <a:ea typeface="+mn-ea"/>
              <a:cs typeface="+mn-cs"/>
            </a:endParaRPr>
          </a:p>
        </p:txBody>
      </p:sp>
      <p:sp>
        <p:nvSpPr>
          <p:cNvPr id="19" name="Accolade ouvrante 18"/>
          <p:cNvSpPr/>
          <p:nvPr/>
        </p:nvSpPr>
        <p:spPr bwMode="auto">
          <a:xfrm rot="5400000">
            <a:off x="4298104" y="-994688"/>
            <a:ext cx="480053" cy="6088331"/>
          </a:xfrm>
          <a:prstGeom prst="leftBrace">
            <a:avLst>
              <a:gd name="adj1" fmla="val 0"/>
              <a:gd name="adj2" fmla="val 47111"/>
            </a:avLst>
          </a:prstGeom>
          <a:solidFill>
            <a:schemeClr val="bg1"/>
          </a:solidFill>
          <a:ln w="28575" cap="flat" cmpd="sng" algn="ctr">
            <a:solidFill>
              <a:srgbClr val="022FAE"/>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fr-FR" sz="3200" b="0" i="0" u="none" strike="noStrike" kern="1200" cap="none" spc="0" normalizeH="0" baseline="0" noProof="0">
              <a:ln>
                <a:noFill/>
              </a:ln>
              <a:solidFill>
                <a:srgbClr val="4D4D4D"/>
              </a:solidFill>
              <a:effectLst/>
              <a:uLnTx/>
              <a:uFillTx/>
              <a:latin typeface="Arial" charset="0"/>
              <a:ea typeface="+mn-ea"/>
              <a:cs typeface="+mn-cs"/>
            </a:endParaRPr>
          </a:p>
        </p:txBody>
      </p:sp>
      <p:sp>
        <p:nvSpPr>
          <p:cNvPr id="20" name="ZoneTexte 19">
            <a:extLst>
              <a:ext uri="{FF2B5EF4-FFF2-40B4-BE49-F238E27FC236}">
                <a16:creationId xmlns:a16="http://schemas.microsoft.com/office/drawing/2014/main" id="{D9009028-D249-2642-AA55-5F32CAB85271}"/>
              </a:ext>
            </a:extLst>
          </p:cNvPr>
          <p:cNvSpPr txBox="1"/>
          <p:nvPr/>
        </p:nvSpPr>
        <p:spPr>
          <a:xfrm>
            <a:off x="143339" y="614207"/>
            <a:ext cx="10369152" cy="1191816"/>
          </a:xfrm>
          <a:prstGeom prst="round2DiagRect">
            <a:avLst/>
          </a:prstGeom>
          <a:solidFill>
            <a:schemeClr val="accent1">
              <a:lumMod val="75000"/>
            </a:schemeClr>
          </a:solidFill>
        </p:spPr>
        <p:txBody>
          <a:bodyPr wrap="square" rtlCol="0">
            <a:spAutoFit/>
          </a:bodyPr>
          <a:lstStyle>
            <a:defPPr>
              <a:defRPr lang="en-US"/>
            </a:defPPr>
            <a:lvl1pPr>
              <a:defRPr sz="1000" b="1">
                <a:solidFill>
                  <a:schemeClr val="bg1"/>
                </a:solidFill>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Arial" charset="0"/>
                <a:ea typeface="+mn-ea"/>
                <a:cs typeface="+mn-cs"/>
              </a:rPr>
              <a:t>Axe 1 PNMR3 : </a:t>
            </a:r>
            <a:r>
              <a:rPr kumimoji="0" lang="fr-FR" altLang="fr-FR" sz="1600" b="1" i="0" u="none" strike="noStrike" kern="1200" cap="none" spc="0" normalizeH="0" baseline="0" noProof="0" dirty="0">
                <a:ln>
                  <a:noFill/>
                </a:ln>
                <a:solidFill>
                  <a:srgbClr val="FFFFFF"/>
                </a:solidFill>
                <a:effectLst/>
                <a:uLnTx/>
                <a:uFillTx/>
                <a:latin typeface="Arial" charset="0"/>
                <a:ea typeface="+mn-ea"/>
                <a:cs typeface="+mn-cs"/>
              </a:rPr>
              <a:t> Réduire  l’errance et l’impasse diagnostiques</a:t>
            </a:r>
            <a:endParaRPr kumimoji="0" lang="fr-FR" sz="1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Arial" charset="0"/>
                <a:ea typeface="+mn-ea"/>
                <a:cs typeface="+mn-cs"/>
              </a:rPr>
              <a:t> CCMR/CRMR/CRC, organiser l’accès aux plateformes,  </a:t>
            </a:r>
            <a:r>
              <a:rPr kumimoji="0" lang="fr-FR" sz="1600" b="1" i="0" u="none" strike="noStrike" kern="1200" cap="none" spc="0" normalizeH="0" baseline="0" noProof="0" dirty="0">
                <a:ln>
                  <a:noFill/>
                </a:ln>
                <a:effectLst/>
                <a:uLnTx/>
                <a:uFillTx/>
                <a:latin typeface="Arial" charset="0"/>
                <a:ea typeface="+mn-ea"/>
                <a:cs typeface="+mn-cs"/>
              </a:rPr>
              <a:t>observatoire du diagnostic </a:t>
            </a:r>
            <a:r>
              <a:rPr kumimoji="0" lang="fr-FR" sz="1600" b="1" i="0" u="none" strike="noStrike" kern="1200" cap="none" spc="0" normalizeH="0" baseline="0" noProof="0" dirty="0">
                <a:ln>
                  <a:noFill/>
                </a:ln>
                <a:solidFill>
                  <a:srgbClr val="FFFFFF"/>
                </a:solidFill>
                <a:effectLst/>
                <a:uLnTx/>
                <a:uFillTx/>
                <a:latin typeface="Arial" charset="0"/>
                <a:ea typeface="+mn-ea"/>
                <a:cs typeface="+mn-cs"/>
              </a:rPr>
              <a:t>pour 23 FSMR (120 </a:t>
            </a:r>
            <a:r>
              <a:rPr kumimoji="0" lang="fr-FR" sz="1600" b="1" i="0" u="none" strike="noStrike" kern="1200" cap="none" spc="0" normalizeH="0" baseline="0" noProof="0" dirty="0" err="1">
                <a:ln>
                  <a:noFill/>
                </a:ln>
                <a:solidFill>
                  <a:srgbClr val="FFFFFF"/>
                </a:solidFill>
                <a:effectLst/>
                <a:uLnTx/>
                <a:uFillTx/>
                <a:latin typeface="Arial" charset="0"/>
                <a:ea typeface="+mn-ea"/>
                <a:cs typeface="+mn-cs"/>
              </a:rPr>
              <a:t>ARCs</a:t>
            </a:r>
            <a:r>
              <a:rPr kumimoji="0" lang="fr-FR" sz="1600" b="1" i="0" u="none" strike="noStrike" kern="1200" cap="none" spc="0" normalizeH="0" baseline="0" noProof="0" dirty="0">
                <a:ln>
                  <a:noFill/>
                </a:ln>
                <a:solidFill>
                  <a:srgbClr val="FFFFFF"/>
                </a:solidFill>
                <a:effectLst/>
                <a:uLnTx/>
                <a:uFillTx/>
                <a:latin typeface="Arial" charset="0"/>
                <a:ea typeface="+mn-ea"/>
                <a:cs typeface="+mn-cs"/>
              </a:rPr>
              <a:t> / </a:t>
            </a:r>
            <a:r>
              <a:rPr kumimoji="0" lang="fr-FR" sz="1600" b="1" i="0" u="none" strike="noStrike" kern="1200" cap="none" spc="0" normalizeH="0" baseline="0" noProof="0" dirty="0" err="1">
                <a:ln>
                  <a:noFill/>
                </a:ln>
                <a:solidFill>
                  <a:srgbClr val="FFFFFF"/>
                </a:solidFill>
                <a:effectLst/>
                <a:uLnTx/>
                <a:uFillTx/>
                <a:latin typeface="Arial" charset="0"/>
                <a:ea typeface="+mn-ea"/>
                <a:cs typeface="+mn-cs"/>
              </a:rPr>
              <a:t>TECs</a:t>
            </a:r>
            <a:r>
              <a:rPr kumimoji="0" lang="fr-FR" sz="1600" b="1" i="0" u="none" strike="noStrike" kern="1200" cap="none" spc="0" normalizeH="0" baseline="0" noProof="0" dirty="0">
                <a:ln>
                  <a:noFill/>
                </a:ln>
                <a:solidFill>
                  <a:srgbClr val="FFFFFF"/>
                </a:solidFill>
                <a:effectLst/>
                <a:uLnTx/>
                <a:uFillTx/>
                <a:latin typeface="Arial" charset="0"/>
                <a:ea typeface="+mn-ea"/>
                <a:cs typeface="+mn-cs"/>
              </a:rPr>
              <a:t> recrutés), 3 outils RCP financés, avec la BNDMR constitution d’une BDD pour les personnes en impasse diagnostique</a:t>
            </a:r>
          </a:p>
        </p:txBody>
      </p:sp>
      <p:pic>
        <p:nvPicPr>
          <p:cNvPr id="21" name="Image 20"/>
          <p:cNvPicPr>
            <a:picLocks noChangeAspect="1"/>
          </p:cNvPicPr>
          <p:nvPr/>
        </p:nvPicPr>
        <p:blipFill>
          <a:blip r:embed="rId4"/>
          <a:stretch>
            <a:fillRect/>
          </a:stretch>
        </p:blipFill>
        <p:spPr>
          <a:xfrm>
            <a:off x="301301" y="616709"/>
            <a:ext cx="575849" cy="316015"/>
          </a:xfrm>
          <a:prstGeom prst="rect">
            <a:avLst/>
          </a:prstGeom>
        </p:spPr>
      </p:pic>
      <p:pic>
        <p:nvPicPr>
          <p:cNvPr id="12" name="Image 11"/>
          <p:cNvPicPr>
            <a:picLocks noChangeAspect="1"/>
          </p:cNvPicPr>
          <p:nvPr/>
        </p:nvPicPr>
        <p:blipFill>
          <a:blip r:embed="rId4"/>
          <a:stretch>
            <a:fillRect/>
          </a:stretch>
        </p:blipFill>
        <p:spPr>
          <a:xfrm>
            <a:off x="730214" y="4485118"/>
            <a:ext cx="575849" cy="316015"/>
          </a:xfrm>
          <a:prstGeom prst="rect">
            <a:avLst/>
          </a:prstGeom>
        </p:spPr>
      </p:pic>
      <p:sp>
        <p:nvSpPr>
          <p:cNvPr id="13" name="Accolade ouvrante 12"/>
          <p:cNvSpPr/>
          <p:nvPr/>
        </p:nvSpPr>
        <p:spPr bwMode="auto">
          <a:xfrm flipH="1">
            <a:off x="7799267" y="2264429"/>
            <a:ext cx="384043" cy="4236913"/>
          </a:xfrm>
          <a:prstGeom prst="leftBrace">
            <a:avLst>
              <a:gd name="adj1" fmla="val 8333"/>
              <a:gd name="adj2" fmla="val 48225"/>
            </a:avLst>
          </a:prstGeom>
          <a:solidFill>
            <a:schemeClr val="bg1"/>
          </a:solidFill>
          <a:ln w="28575" cap="flat" cmpd="sng" algn="ctr">
            <a:solidFill>
              <a:srgbClr val="022FAE"/>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fr-FR" sz="3200" b="0" i="0" u="none" strike="noStrike" kern="1200" cap="none" spc="0" normalizeH="0" baseline="0" noProof="0">
              <a:ln>
                <a:noFill/>
              </a:ln>
              <a:solidFill>
                <a:srgbClr val="4D4D4D"/>
              </a:solidFill>
              <a:effectLst/>
              <a:uLnTx/>
              <a:uFillTx/>
              <a:latin typeface="Arial" charset="0"/>
              <a:ea typeface="+mn-ea"/>
              <a:cs typeface="+mn-cs"/>
            </a:endParaRPr>
          </a:p>
        </p:txBody>
      </p:sp>
      <p:sp>
        <p:nvSpPr>
          <p:cNvPr id="17" name="ZoneTexte 16">
            <a:extLst>
              <a:ext uri="{FF2B5EF4-FFF2-40B4-BE49-F238E27FC236}">
                <a16:creationId xmlns:a16="http://schemas.microsoft.com/office/drawing/2014/main" id="{D9009028-D249-2642-AA55-5F32CAB85271}"/>
              </a:ext>
            </a:extLst>
          </p:cNvPr>
          <p:cNvSpPr txBox="1"/>
          <p:nvPr/>
        </p:nvSpPr>
        <p:spPr>
          <a:xfrm>
            <a:off x="8314554" y="4812819"/>
            <a:ext cx="3655815" cy="1736646"/>
          </a:xfrm>
          <a:prstGeom prst="round2DiagRect">
            <a:avLst/>
          </a:prstGeom>
          <a:solidFill>
            <a:schemeClr val="accent1">
              <a:lumMod val="75000"/>
            </a:schemeClr>
          </a:solid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Arial" charset="0"/>
                <a:ea typeface="+mn-ea"/>
                <a:cs typeface="+mn-cs"/>
              </a:rPr>
              <a:t>Axe 2 PNMR3</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Arial" charset="0"/>
                <a:ea typeface="+mn-ea"/>
                <a:cs typeface="+mn-cs"/>
              </a:rPr>
              <a:t>Loi de Bioéthique</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Arial" charset="0"/>
                <a:ea typeface="+mn-ea"/>
                <a:cs typeface="+mn-cs"/>
              </a:rPr>
              <a:t>Conseillers en génétique</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Arial" charset="0"/>
                <a:ea typeface="+mn-ea"/>
                <a:cs typeface="+mn-cs"/>
              </a:rPr>
              <a:t>GT avec la DGS, la DGOS et l’ABM  + travaux données incidentes</a:t>
            </a:r>
          </a:p>
        </p:txBody>
      </p:sp>
      <p:pic>
        <p:nvPicPr>
          <p:cNvPr id="22" name="Image 21"/>
          <p:cNvPicPr>
            <a:picLocks noChangeAspect="1"/>
          </p:cNvPicPr>
          <p:nvPr/>
        </p:nvPicPr>
        <p:blipFill>
          <a:blip r:embed="rId4"/>
          <a:stretch>
            <a:fillRect/>
          </a:stretch>
        </p:blipFill>
        <p:spPr>
          <a:xfrm>
            <a:off x="8435666" y="5044413"/>
            <a:ext cx="475909" cy="261169"/>
          </a:xfrm>
          <a:prstGeom prst="rect">
            <a:avLst/>
          </a:prstGeom>
        </p:spPr>
      </p:pic>
      <p:sp>
        <p:nvSpPr>
          <p:cNvPr id="23" name="ZoneTexte 22">
            <a:extLst>
              <a:ext uri="{FF2B5EF4-FFF2-40B4-BE49-F238E27FC236}">
                <a16:creationId xmlns:a16="http://schemas.microsoft.com/office/drawing/2014/main" id="{CDF33C30-6419-5248-A6E2-4E8BC6FC59D0}"/>
              </a:ext>
            </a:extLst>
          </p:cNvPr>
          <p:cNvSpPr txBox="1"/>
          <p:nvPr/>
        </p:nvSpPr>
        <p:spPr>
          <a:xfrm>
            <a:off x="8369031" y="1998391"/>
            <a:ext cx="3655815" cy="2009061"/>
          </a:xfrm>
          <a:prstGeom prst="round2DiagRect">
            <a:avLst/>
          </a:prstGeom>
          <a:solidFill>
            <a:schemeClr val="accent1">
              <a:lumMod val="75000"/>
            </a:schemeClr>
          </a:solidFill>
        </p:spPr>
        <p:txBody>
          <a:bodyPr wrap="square" rtlCol="0">
            <a:spAutoFit/>
          </a:bodyPr>
          <a:lstStyle>
            <a:defPPr>
              <a:defRPr lang="en-US"/>
            </a:defPPr>
            <a:lvl1pPr>
              <a:defRPr sz="1000" b="1">
                <a:solidFill>
                  <a:schemeClr val="bg1"/>
                </a:solidFill>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Arial" charset="0"/>
                <a:ea typeface="+mn-ea"/>
                <a:cs typeface="+mn-cs"/>
              </a:rPr>
              <a:t>Axe 1 : Création des postes de chargé de parcours génomique</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Arial" charset="0"/>
                <a:ea typeface="+mn-ea"/>
                <a:cs typeface="+mn-cs"/>
              </a:rPr>
              <a:t>Projet d’interopérabilité des données avec </a:t>
            </a:r>
            <a:r>
              <a:rPr kumimoji="0" lang="fr-FR" sz="1600" b="1" i="0" u="none" strike="noStrike" kern="1200" cap="none" spc="0" normalizeH="0" baseline="0" noProof="0" dirty="0" err="1">
                <a:ln>
                  <a:noFill/>
                </a:ln>
                <a:solidFill>
                  <a:srgbClr val="FFFFFF"/>
                </a:solidFill>
                <a:effectLst/>
                <a:uLnTx/>
                <a:uFillTx/>
                <a:latin typeface="Arial" charset="0"/>
                <a:ea typeface="+mn-ea"/>
                <a:cs typeface="+mn-cs"/>
              </a:rPr>
              <a:t>BaMaRa</a:t>
            </a:r>
            <a:r>
              <a:rPr kumimoji="0" lang="fr-FR" sz="1600" b="1" i="0" u="none" strike="noStrike" kern="1200" cap="none" spc="0" normalizeH="0" baseline="0" noProof="0" dirty="0">
                <a:ln>
                  <a:noFill/>
                </a:ln>
                <a:solidFill>
                  <a:srgbClr val="FFFFFF"/>
                </a:solidFill>
                <a:effectLst/>
                <a:uLnTx/>
                <a:uFillTx/>
                <a:latin typeface="Arial" charset="0"/>
                <a:ea typeface="+mn-ea"/>
                <a:cs typeface="+mn-cs"/>
              </a:rPr>
              <a:t> et le Dossier patient informatisé. Construction d’un SDM-génomique</a:t>
            </a:r>
          </a:p>
        </p:txBody>
      </p:sp>
      <p:pic>
        <p:nvPicPr>
          <p:cNvPr id="24" name="Image 23"/>
          <p:cNvPicPr>
            <a:picLocks noChangeAspect="1"/>
          </p:cNvPicPr>
          <p:nvPr/>
        </p:nvPicPr>
        <p:blipFill>
          <a:blip r:embed="rId4"/>
          <a:stretch>
            <a:fillRect/>
          </a:stretch>
        </p:blipFill>
        <p:spPr>
          <a:xfrm>
            <a:off x="8435666" y="3602849"/>
            <a:ext cx="575849" cy="316015"/>
          </a:xfrm>
          <a:prstGeom prst="rect">
            <a:avLst/>
          </a:prstGeom>
        </p:spPr>
      </p:pic>
      <p:pic>
        <p:nvPicPr>
          <p:cNvPr id="2" name="Image 1"/>
          <p:cNvPicPr>
            <a:picLocks noChangeAspect="1"/>
          </p:cNvPicPr>
          <p:nvPr/>
        </p:nvPicPr>
        <p:blipFill>
          <a:blip r:embed="rId5"/>
          <a:stretch>
            <a:fillRect/>
          </a:stretch>
        </p:blipFill>
        <p:spPr>
          <a:xfrm>
            <a:off x="11043099" y="932724"/>
            <a:ext cx="820018" cy="1026456"/>
          </a:xfrm>
          <a:prstGeom prst="rect">
            <a:avLst/>
          </a:prstGeom>
        </p:spPr>
      </p:pic>
    </p:spTree>
    <p:extLst>
      <p:ext uri="{BB962C8B-B14F-4D97-AF65-F5344CB8AC3E}">
        <p14:creationId xmlns:p14="http://schemas.microsoft.com/office/powerpoint/2010/main" val="2952827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7FECE53A-9267-D842-B87E-F184AF518E9F}"/>
              </a:ext>
            </a:extLst>
          </p:cNvPr>
          <p:cNvSpPr>
            <a:spLocks noGrp="1"/>
          </p:cNvSpPr>
          <p:nvPr>
            <p:ph type="title"/>
          </p:nvPr>
        </p:nvSpPr>
        <p:spPr>
          <a:xfrm>
            <a:off x="1775521" y="260649"/>
            <a:ext cx="9889431" cy="719988"/>
          </a:xfrm>
          <a:solidFill>
            <a:schemeClr val="accent3">
              <a:lumMod val="60000"/>
              <a:lumOff val="40000"/>
            </a:schemeClr>
          </a:solidFill>
        </p:spPr>
        <p:txBody>
          <a:bodyPr>
            <a:noAutofit/>
          </a:bodyPr>
          <a:lstStyle/>
          <a:p>
            <a:pPr algn="ctr"/>
            <a:r>
              <a:rPr lang="fr-FR" sz="2667" dirty="0">
                <a:solidFill>
                  <a:srgbClr val="000091"/>
                </a:solidFill>
              </a:rPr>
              <a:t>Les actions du PNMR3 et les perspectives </a:t>
            </a:r>
            <a:br>
              <a:rPr lang="fr-FR" sz="2667" dirty="0">
                <a:solidFill>
                  <a:srgbClr val="000091"/>
                </a:solidFill>
              </a:rPr>
            </a:br>
            <a:r>
              <a:rPr lang="fr-FR" sz="2667" dirty="0">
                <a:solidFill>
                  <a:srgbClr val="000091"/>
                </a:solidFill>
              </a:rPr>
              <a:t>du PNMR4 autour de la donnée de santé</a:t>
            </a:r>
            <a:endParaRPr lang="fr-FR" sz="2667" dirty="0"/>
          </a:p>
        </p:txBody>
      </p:sp>
      <p:sp>
        <p:nvSpPr>
          <p:cNvPr id="9" name="Espace réservé du texte 8">
            <a:extLst>
              <a:ext uri="{FF2B5EF4-FFF2-40B4-BE49-F238E27FC236}">
                <a16:creationId xmlns:a16="http://schemas.microsoft.com/office/drawing/2014/main" id="{27883A4E-11C3-A343-86BD-29780D88B23F}"/>
              </a:ext>
            </a:extLst>
          </p:cNvPr>
          <p:cNvSpPr>
            <a:spLocks noGrp="1"/>
          </p:cNvSpPr>
          <p:nvPr>
            <p:ph type="body" sz="quarter" idx="14"/>
          </p:nvPr>
        </p:nvSpPr>
        <p:spPr>
          <a:xfrm>
            <a:off x="239349" y="1316765"/>
            <a:ext cx="11617291" cy="3840427"/>
          </a:xfrm>
        </p:spPr>
        <p:txBody>
          <a:bodyPr/>
          <a:lstStyle/>
          <a:p>
            <a:pPr algn="just"/>
            <a:r>
              <a:rPr lang="fr-FR" sz="2400" dirty="0">
                <a:solidFill>
                  <a:schemeClr val="tx2"/>
                </a:solidFill>
              </a:rPr>
              <a:t>o </a:t>
            </a:r>
            <a:r>
              <a:rPr lang="fr-FR" sz="2400" b="1" dirty="0">
                <a:solidFill>
                  <a:schemeClr val="tx2"/>
                </a:solidFill>
              </a:rPr>
              <a:t>GT Innovations et traitements : </a:t>
            </a:r>
          </a:p>
          <a:p>
            <a:pPr algn="just"/>
            <a:r>
              <a:rPr lang="fr-FR" sz="2400" b="1" i="1" dirty="0">
                <a:solidFill>
                  <a:schemeClr val="tx2"/>
                </a:solidFill>
              </a:rPr>
              <a:t>La BNDMR, appariée aux données de l’Assurance Maladie, permettra de réaliser pour les plus de 6000 maladies rares d’importantes études de santé publique sur les consommations de soins et de médicament, en ville comme à l’hôpital, avec 10 années de recul.</a:t>
            </a:r>
          </a:p>
          <a:p>
            <a:pPr algn="just"/>
            <a:endParaRPr lang="fr-FR" sz="1050" b="1" dirty="0">
              <a:solidFill>
                <a:schemeClr val="tx2"/>
              </a:solidFill>
            </a:endParaRPr>
          </a:p>
          <a:p>
            <a:pPr marL="503754" indent="-380990" algn="just">
              <a:buFont typeface="Wingdings" panose="05000000000000000000" pitchFamily="2" charset="2"/>
              <a:buChar char="v"/>
            </a:pPr>
            <a:r>
              <a:rPr lang="fr-FR" sz="2400" dirty="0">
                <a:solidFill>
                  <a:schemeClr val="tx2"/>
                </a:solidFill>
              </a:rPr>
              <a:t>l’observatoire des traitements maladies rares</a:t>
            </a:r>
          </a:p>
          <a:p>
            <a:pPr algn="just"/>
            <a:endParaRPr lang="fr-FR" sz="2400" dirty="0">
              <a:solidFill>
                <a:schemeClr val="tx2"/>
              </a:solidFill>
            </a:endParaRPr>
          </a:p>
          <a:p>
            <a:pPr marL="503754" indent="-380990" algn="just">
              <a:buFont typeface="Wingdings" panose="05000000000000000000" pitchFamily="2" charset="2"/>
              <a:buChar char="v"/>
            </a:pPr>
            <a:r>
              <a:rPr lang="fr-FR" sz="2400" dirty="0">
                <a:solidFill>
                  <a:schemeClr val="tx2"/>
                </a:solidFill>
              </a:rPr>
              <a:t>la collecte des données en vie réelle pour les accès précoces et compassionnels</a:t>
            </a:r>
          </a:p>
          <a:p>
            <a:pPr algn="just"/>
            <a:endParaRPr lang="fr-FR" sz="2400" dirty="0">
              <a:solidFill>
                <a:schemeClr val="tx2"/>
              </a:solidFill>
            </a:endParaRPr>
          </a:p>
          <a:p>
            <a:pPr marL="503754" indent="-380990" algn="just">
              <a:buFont typeface="Wingdings" panose="05000000000000000000" pitchFamily="2" charset="2"/>
              <a:buChar char="v"/>
            </a:pPr>
            <a:r>
              <a:rPr lang="fr-FR" sz="2400" dirty="0">
                <a:solidFill>
                  <a:schemeClr val="tx2"/>
                </a:solidFill>
              </a:rPr>
              <a:t>l’accompagnement de l’accès au marché de l’innovation pour les maladies rares, lien avec l’agence de l’innovation en santé (AIS) et l’alliance France </a:t>
            </a:r>
            <a:r>
              <a:rPr lang="fr-FR" sz="2400" dirty="0" err="1">
                <a:solidFill>
                  <a:schemeClr val="tx2"/>
                </a:solidFill>
              </a:rPr>
              <a:t>Bioproduction</a:t>
            </a:r>
            <a:r>
              <a:rPr lang="fr-FR" sz="2400" dirty="0">
                <a:solidFill>
                  <a:schemeClr val="tx2"/>
                </a:solidFill>
              </a:rPr>
              <a:t> </a:t>
            </a:r>
          </a:p>
          <a:p>
            <a:pPr algn="just"/>
            <a:endParaRPr lang="fr-FR" sz="1067" dirty="0">
              <a:solidFill>
                <a:schemeClr val="tx2"/>
              </a:solidFill>
            </a:endParaRPr>
          </a:p>
          <a:p>
            <a:pPr algn="just"/>
            <a:endParaRPr lang="fr-FR" sz="3200" dirty="0">
              <a:solidFill>
                <a:schemeClr val="tx2"/>
              </a:solidFill>
              <a:latin typeface="+mj-lt"/>
            </a:endParaRPr>
          </a:p>
        </p:txBody>
      </p:sp>
      <p:pic>
        <p:nvPicPr>
          <p:cNvPr id="2" name="Image 1"/>
          <p:cNvPicPr>
            <a:picLocks noChangeAspect="1"/>
          </p:cNvPicPr>
          <p:nvPr/>
        </p:nvPicPr>
        <p:blipFill>
          <a:blip r:embed="rId2"/>
          <a:stretch>
            <a:fillRect/>
          </a:stretch>
        </p:blipFill>
        <p:spPr>
          <a:xfrm>
            <a:off x="8458513" y="2902965"/>
            <a:ext cx="1103779" cy="1381653"/>
          </a:xfrm>
          <a:prstGeom prst="rect">
            <a:avLst/>
          </a:prstGeom>
        </p:spPr>
      </p:pic>
    </p:spTree>
    <p:extLst>
      <p:ext uri="{BB962C8B-B14F-4D97-AF65-F5344CB8AC3E}">
        <p14:creationId xmlns:p14="http://schemas.microsoft.com/office/powerpoint/2010/main" val="630737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AE57D09-A561-4ED7-BCE5-F1200BB8FF8E}"/>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33122C9-A0B9-462F-8757-0847AD287B63}" type="slidenum">
              <a:rPr kumimoji="0" lang="fr-FR" sz="1000" b="1" i="0" u="none" strike="noStrike" kern="1200" cap="none" spc="0" normalizeH="0" baseline="0" noProof="0">
                <a:ln>
                  <a:noFill/>
                </a:ln>
                <a:solidFill>
                  <a:srgbClr val="000000"/>
                </a:solidFill>
                <a:effectLst/>
                <a:uLnTx/>
                <a:uFillTx/>
                <a:latin typeface="Arial"/>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28</a:t>
            </a:fld>
            <a:endParaRPr kumimoji="0" lang="fr-FR"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 name="Espace réservé de la date 2">
            <a:extLst>
              <a:ext uri="{FF2B5EF4-FFF2-40B4-BE49-F238E27FC236}">
                <a16:creationId xmlns:a16="http://schemas.microsoft.com/office/drawing/2014/main" id="{072AA195-6B8F-4CCA-B4DF-DE22D517CD24}"/>
              </a:ext>
            </a:extLst>
          </p:cNvPr>
          <p:cNvSpPr>
            <a:spLocks noGrp="1"/>
          </p:cNvSpPr>
          <p:nvPr>
            <p:ph type="dt" sz="half" idx="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A4A60EE-9D13-3442-9796-E718C6343EC1}" type="datetime1">
              <a:rPr kumimoji="0" lang="fr-FR" sz="1000" b="1" i="0" u="none" strike="noStrike" kern="1200" cap="all" spc="0" normalizeH="0" baseline="0" noProof="0">
                <a:ln>
                  <a:noFill/>
                </a:ln>
                <a:solidFill>
                  <a:srgbClr val="000000"/>
                </a:solidFill>
                <a:effectLst/>
                <a:uLnTx/>
                <a:uFillTx/>
                <a:latin typeface="Arial"/>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19/10/2023</a:t>
            </a:fld>
            <a:endParaRPr kumimoji="0" lang="fr-FR" sz="1000" b="1" i="0" u="none" strike="noStrike" kern="1200" cap="all" spc="0" normalizeH="0" baseline="0" noProof="0" dirty="0">
              <a:ln>
                <a:noFill/>
              </a:ln>
              <a:solidFill>
                <a:srgbClr val="000000"/>
              </a:solidFill>
              <a:effectLst/>
              <a:uLnTx/>
              <a:uFillTx/>
              <a:latin typeface="Arial"/>
              <a:ea typeface="+mn-ea"/>
              <a:cs typeface="+mn-cs"/>
            </a:endParaRPr>
          </a:p>
        </p:txBody>
      </p:sp>
      <p:sp>
        <p:nvSpPr>
          <p:cNvPr id="5" name="Titre 4">
            <a:extLst>
              <a:ext uri="{FF2B5EF4-FFF2-40B4-BE49-F238E27FC236}">
                <a16:creationId xmlns:a16="http://schemas.microsoft.com/office/drawing/2014/main" id="{5D474AE5-3A93-4A7F-A982-7CFBD8ADAA0D}"/>
              </a:ext>
            </a:extLst>
          </p:cNvPr>
          <p:cNvSpPr>
            <a:spLocks noGrp="1"/>
          </p:cNvSpPr>
          <p:nvPr>
            <p:ph type="title"/>
          </p:nvPr>
        </p:nvSpPr>
        <p:spPr/>
        <p:txBody>
          <a:bodyPr>
            <a:noAutofit/>
          </a:bodyPr>
          <a:lstStyle/>
          <a:p>
            <a:pPr algn="ctr"/>
            <a:r>
              <a:rPr lang="fr-FR" sz="2800" dirty="0">
                <a:solidFill>
                  <a:schemeClr val="tx2"/>
                </a:solidFill>
              </a:rPr>
              <a:t>Une meilleure connaissance des parcours de vie et de soin: </a:t>
            </a:r>
            <a:br>
              <a:rPr lang="fr-FR" sz="2800" dirty="0">
                <a:solidFill>
                  <a:schemeClr val="tx2"/>
                </a:solidFill>
              </a:rPr>
            </a:br>
            <a:r>
              <a:rPr lang="fr-FR" sz="2800" dirty="0">
                <a:solidFill>
                  <a:schemeClr val="tx2"/>
                </a:solidFill>
              </a:rPr>
              <a:t>le lien BNDMR/SNDS</a:t>
            </a:r>
          </a:p>
        </p:txBody>
      </p:sp>
      <p:sp>
        <p:nvSpPr>
          <p:cNvPr id="7" name="Espace réservé du pied de page 6">
            <a:extLst>
              <a:ext uri="{FF2B5EF4-FFF2-40B4-BE49-F238E27FC236}">
                <a16:creationId xmlns:a16="http://schemas.microsoft.com/office/drawing/2014/main" id="{05682489-DDF3-47EF-980E-6B6B51C5C2DA}"/>
              </a:ext>
            </a:extLst>
          </p:cNvPr>
          <p:cNvSpPr>
            <a:spLocks noGrp="1"/>
          </p:cNvSpPr>
          <p:nvPr>
            <p:ph type="ftr" sz="quarter" idx="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rgbClr val="000000"/>
                </a:solidFill>
                <a:effectLst/>
                <a:uLnTx/>
                <a:uFillTx/>
                <a:latin typeface="Arial"/>
                <a:ea typeface="+mn-ea"/>
                <a:cs typeface="+mn-cs"/>
              </a:rPr>
              <a:t>Direction générale de l’offre de soins</a:t>
            </a:r>
            <a:endParaRPr kumimoji="0" lang="fr-FR"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9" name="ZoneTexte 8">
            <a:extLst>
              <a:ext uri="{FF2B5EF4-FFF2-40B4-BE49-F238E27FC236}">
                <a16:creationId xmlns:a16="http://schemas.microsoft.com/office/drawing/2014/main" id="{BC68636E-5FE4-4F98-AEE2-166390BEE671}"/>
              </a:ext>
            </a:extLst>
          </p:cNvPr>
          <p:cNvSpPr txBox="1"/>
          <p:nvPr/>
        </p:nvSpPr>
        <p:spPr>
          <a:xfrm>
            <a:off x="5877119" y="2103723"/>
            <a:ext cx="4172752" cy="378210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a:ea typeface="+mn-ea"/>
                <a:cs typeface="+mn-cs"/>
              </a:rPr>
              <a:t>Assurance Maladie (SNDS)</a:t>
            </a:r>
          </a:p>
        </p:txBody>
      </p:sp>
      <p:sp>
        <p:nvSpPr>
          <p:cNvPr id="10" name="ZoneTexte 9">
            <a:extLst>
              <a:ext uri="{FF2B5EF4-FFF2-40B4-BE49-F238E27FC236}">
                <a16:creationId xmlns:a16="http://schemas.microsoft.com/office/drawing/2014/main" id="{3B4CFA66-C3F6-42CA-A0CC-2ABC92D26EB2}"/>
              </a:ext>
            </a:extLst>
          </p:cNvPr>
          <p:cNvSpPr txBox="1"/>
          <p:nvPr/>
        </p:nvSpPr>
        <p:spPr>
          <a:xfrm>
            <a:off x="1567352" y="2103723"/>
            <a:ext cx="4172752" cy="378210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a:ea typeface="+mn-ea"/>
                <a:cs typeface="+mn-cs"/>
              </a:rPr>
              <a:t>BNDMR</a:t>
            </a:r>
          </a:p>
        </p:txBody>
      </p:sp>
      <p:sp>
        <p:nvSpPr>
          <p:cNvPr id="11" name="Rectangle 10">
            <a:extLst>
              <a:ext uri="{FF2B5EF4-FFF2-40B4-BE49-F238E27FC236}">
                <a16:creationId xmlns:a16="http://schemas.microsoft.com/office/drawing/2014/main" id="{CFE95AD0-87DC-41F4-8F8D-6411EA590A6F}"/>
              </a:ext>
            </a:extLst>
          </p:cNvPr>
          <p:cNvSpPr/>
          <p:nvPr/>
        </p:nvSpPr>
        <p:spPr>
          <a:xfrm>
            <a:off x="5374906" y="2346273"/>
            <a:ext cx="1326524" cy="14295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a:ea typeface="+mn-ea"/>
                <a:cs typeface="+mn-cs"/>
              </a:rPr>
              <a:t>Patients</a:t>
            </a:r>
          </a:p>
        </p:txBody>
      </p:sp>
      <p:sp>
        <p:nvSpPr>
          <p:cNvPr id="12" name="Rectangle 11">
            <a:extLst>
              <a:ext uri="{FF2B5EF4-FFF2-40B4-BE49-F238E27FC236}">
                <a16:creationId xmlns:a16="http://schemas.microsoft.com/office/drawing/2014/main" id="{6FFA1475-D43D-4096-886B-02F8B7CAB9DB}"/>
              </a:ext>
            </a:extLst>
          </p:cNvPr>
          <p:cNvSpPr/>
          <p:nvPr/>
        </p:nvSpPr>
        <p:spPr>
          <a:xfrm>
            <a:off x="7697695" y="2461113"/>
            <a:ext cx="1768101" cy="14295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Arial"/>
                <a:ea typeface="+mn-ea"/>
                <a:cs typeface="+mn-cs"/>
              </a:rPr>
              <a:t>Pathologies : ALD et diagnostics des séjours hospitaliers (CIM-10)</a:t>
            </a:r>
          </a:p>
        </p:txBody>
      </p:sp>
      <p:sp>
        <p:nvSpPr>
          <p:cNvPr id="13" name="Rectangle 12">
            <a:extLst>
              <a:ext uri="{FF2B5EF4-FFF2-40B4-BE49-F238E27FC236}">
                <a16:creationId xmlns:a16="http://schemas.microsoft.com/office/drawing/2014/main" id="{57C4E5E4-34BC-4C9B-9083-FBD73687D533}"/>
              </a:ext>
            </a:extLst>
          </p:cNvPr>
          <p:cNvSpPr/>
          <p:nvPr/>
        </p:nvSpPr>
        <p:spPr>
          <a:xfrm>
            <a:off x="5967334" y="4248057"/>
            <a:ext cx="3734873" cy="14295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Arial"/>
                <a:ea typeface="+mn-ea"/>
                <a:cs typeface="+mn-cs"/>
              </a:rPr>
              <a:t>Dépenses et remboursements des prestations en soins de ville, en établissements de santé (consommations de soins hospitaliers ou en ville, prescriptions, dispositifs médicaux, montants et indemnités, etc.)</a:t>
            </a:r>
          </a:p>
        </p:txBody>
      </p:sp>
      <p:sp>
        <p:nvSpPr>
          <p:cNvPr id="14" name="Rectangle 13">
            <a:extLst>
              <a:ext uri="{FF2B5EF4-FFF2-40B4-BE49-F238E27FC236}">
                <a16:creationId xmlns:a16="http://schemas.microsoft.com/office/drawing/2014/main" id="{C0B4A240-8155-46CD-A288-1CDB331B8CB9}"/>
              </a:ext>
            </a:extLst>
          </p:cNvPr>
          <p:cNvSpPr/>
          <p:nvPr/>
        </p:nvSpPr>
        <p:spPr>
          <a:xfrm>
            <a:off x="5166997" y="2461115"/>
            <a:ext cx="1326524" cy="142955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a:ea typeface="+mn-ea"/>
                <a:cs typeface="+mn-cs"/>
              </a:rPr>
              <a:t>Patients</a:t>
            </a:r>
          </a:p>
        </p:txBody>
      </p:sp>
      <p:sp>
        <p:nvSpPr>
          <p:cNvPr id="15" name="Rectangle 14">
            <a:extLst>
              <a:ext uri="{FF2B5EF4-FFF2-40B4-BE49-F238E27FC236}">
                <a16:creationId xmlns:a16="http://schemas.microsoft.com/office/drawing/2014/main" id="{60ED9513-A4FB-4F37-8192-439368295DD6}"/>
              </a:ext>
            </a:extLst>
          </p:cNvPr>
          <p:cNvSpPr/>
          <p:nvPr/>
        </p:nvSpPr>
        <p:spPr>
          <a:xfrm>
            <a:off x="2072372" y="2461115"/>
            <a:ext cx="1768101" cy="142955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a:ea typeface="+mn-ea"/>
                <a:cs typeface="+mn-cs"/>
              </a:rPr>
              <a:t>Pathologies : diagnostic </a:t>
            </a:r>
            <a:r>
              <a:rPr kumimoji="0" lang="fr-FR" sz="1800" b="0" i="0" u="none" strike="noStrike" kern="1200" cap="none" spc="0" normalizeH="0" baseline="0" noProof="0" dirty="0" err="1">
                <a:ln>
                  <a:noFill/>
                </a:ln>
                <a:solidFill>
                  <a:srgbClr val="000000"/>
                </a:solidFill>
                <a:effectLst/>
                <a:uLnTx/>
                <a:uFillTx/>
                <a:latin typeface="Arial"/>
                <a:ea typeface="+mn-ea"/>
                <a:cs typeface="+mn-cs"/>
              </a:rPr>
              <a:t>Orphanet</a:t>
            </a: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BC4D06BA-5666-46E8-B84C-4364AFDABCED}"/>
              </a:ext>
            </a:extLst>
          </p:cNvPr>
          <p:cNvSpPr/>
          <p:nvPr/>
        </p:nvSpPr>
        <p:spPr>
          <a:xfrm>
            <a:off x="1934399" y="4248059"/>
            <a:ext cx="3734872" cy="142955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a:ea typeface="+mn-ea"/>
                <a:cs typeface="+mn-cs"/>
              </a:rPr>
              <a:t>Autres éléments du SDM : </a:t>
            </a:r>
          </a:p>
        </p:txBody>
      </p:sp>
      <p:cxnSp>
        <p:nvCxnSpPr>
          <p:cNvPr id="17" name="Connecteur droit 16">
            <a:extLst>
              <a:ext uri="{FF2B5EF4-FFF2-40B4-BE49-F238E27FC236}">
                <a16:creationId xmlns:a16="http://schemas.microsoft.com/office/drawing/2014/main" id="{1529D6F8-1747-4E9F-85DC-A4EF021E2B1A}"/>
              </a:ext>
            </a:extLst>
          </p:cNvPr>
          <p:cNvCxnSpPr>
            <a:stCxn id="15" idx="3"/>
            <a:endCxn id="14" idx="1"/>
          </p:cNvCxnSpPr>
          <p:nvPr/>
        </p:nvCxnSpPr>
        <p:spPr>
          <a:xfrm>
            <a:off x="3840473" y="3175891"/>
            <a:ext cx="13265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71AF8FF6-A634-42A1-93A9-DF06AEF6EAAA}"/>
              </a:ext>
            </a:extLst>
          </p:cNvPr>
          <p:cNvCxnSpPr>
            <a:stCxn id="14" idx="1"/>
            <a:endCxn id="16" idx="0"/>
          </p:cNvCxnSpPr>
          <p:nvPr/>
        </p:nvCxnSpPr>
        <p:spPr>
          <a:xfrm flipH="1">
            <a:off x="3801837" y="3175891"/>
            <a:ext cx="1365161" cy="1072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3FB93D1E-2327-44BF-9336-D1AAAA351DFA}"/>
              </a:ext>
            </a:extLst>
          </p:cNvPr>
          <p:cNvCxnSpPr>
            <a:stCxn id="11" idx="3"/>
            <a:endCxn id="12" idx="1"/>
          </p:cNvCxnSpPr>
          <p:nvPr/>
        </p:nvCxnSpPr>
        <p:spPr>
          <a:xfrm>
            <a:off x="6701429" y="3061052"/>
            <a:ext cx="996264" cy="114841"/>
          </a:xfrm>
          <a:prstGeom prst="line">
            <a:avLst/>
          </a:prstGeom>
        </p:spPr>
        <p:style>
          <a:lnRef idx="1">
            <a:schemeClr val="accent6"/>
          </a:lnRef>
          <a:fillRef idx="0">
            <a:schemeClr val="accent6"/>
          </a:fillRef>
          <a:effectRef idx="0">
            <a:schemeClr val="accent6"/>
          </a:effectRef>
          <a:fontRef idx="minor">
            <a:schemeClr val="tx1"/>
          </a:fontRef>
        </p:style>
      </p:cxnSp>
      <p:cxnSp>
        <p:nvCxnSpPr>
          <p:cNvPr id="20" name="Connecteur droit 19">
            <a:extLst>
              <a:ext uri="{FF2B5EF4-FFF2-40B4-BE49-F238E27FC236}">
                <a16:creationId xmlns:a16="http://schemas.microsoft.com/office/drawing/2014/main" id="{FD5286AE-B4F3-478B-B921-4D4D2BA4A6BE}"/>
              </a:ext>
            </a:extLst>
          </p:cNvPr>
          <p:cNvCxnSpPr>
            <a:stCxn id="11" idx="3"/>
            <a:endCxn id="13" idx="0"/>
          </p:cNvCxnSpPr>
          <p:nvPr/>
        </p:nvCxnSpPr>
        <p:spPr>
          <a:xfrm>
            <a:off x="6701430" y="3061051"/>
            <a:ext cx="1133340" cy="1187007"/>
          </a:xfrm>
          <a:prstGeom prst="line">
            <a:avLst/>
          </a:prstGeom>
        </p:spPr>
        <p:style>
          <a:lnRef idx="1">
            <a:schemeClr val="accent6"/>
          </a:lnRef>
          <a:fillRef idx="0">
            <a:schemeClr val="accent6"/>
          </a:fillRef>
          <a:effectRef idx="0">
            <a:schemeClr val="accent6"/>
          </a:effectRef>
          <a:fontRef idx="minor">
            <a:schemeClr val="tx1"/>
          </a:fontRef>
        </p:style>
      </p:cxnSp>
      <p:pic>
        <p:nvPicPr>
          <p:cNvPr id="4" name="Image 3"/>
          <p:cNvPicPr>
            <a:picLocks noChangeAspect="1"/>
          </p:cNvPicPr>
          <p:nvPr/>
        </p:nvPicPr>
        <p:blipFill>
          <a:blip r:embed="rId2"/>
          <a:stretch>
            <a:fillRect/>
          </a:stretch>
        </p:blipFill>
        <p:spPr>
          <a:xfrm>
            <a:off x="10593296" y="1493666"/>
            <a:ext cx="1362265" cy="1705213"/>
          </a:xfrm>
          <a:prstGeom prst="rect">
            <a:avLst/>
          </a:prstGeom>
        </p:spPr>
      </p:pic>
    </p:spTree>
    <p:extLst>
      <p:ext uri="{BB962C8B-B14F-4D97-AF65-F5344CB8AC3E}">
        <p14:creationId xmlns:p14="http://schemas.microsoft.com/office/powerpoint/2010/main" val="1724663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AE57D09-A561-4ED7-BCE5-F1200BB8FF8E}"/>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33122C9-A0B9-462F-8757-0847AD287B63}" type="slidenum">
              <a:rPr kumimoji="0" lang="fr-FR" sz="1000" b="1" i="0" u="none" strike="noStrike" kern="1200" cap="none" spc="0" normalizeH="0" baseline="0" noProof="0">
                <a:ln>
                  <a:noFill/>
                </a:ln>
                <a:solidFill>
                  <a:srgbClr val="000000"/>
                </a:solidFill>
                <a:effectLst/>
                <a:uLnTx/>
                <a:uFillTx/>
                <a:latin typeface="Arial"/>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29</a:t>
            </a:fld>
            <a:endParaRPr kumimoji="0" lang="fr-FR"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 name="Espace réservé de la date 2">
            <a:extLst>
              <a:ext uri="{FF2B5EF4-FFF2-40B4-BE49-F238E27FC236}">
                <a16:creationId xmlns:a16="http://schemas.microsoft.com/office/drawing/2014/main" id="{072AA195-6B8F-4CCA-B4DF-DE22D517CD24}"/>
              </a:ext>
            </a:extLst>
          </p:cNvPr>
          <p:cNvSpPr>
            <a:spLocks noGrp="1"/>
          </p:cNvSpPr>
          <p:nvPr>
            <p:ph type="dt" sz="half" idx="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A4A60EE-9D13-3442-9796-E718C6343EC1}" type="datetime1">
              <a:rPr kumimoji="0" lang="fr-FR" sz="1000" b="1" i="0" u="none" strike="noStrike" kern="1200" cap="all" spc="0" normalizeH="0" baseline="0" noProof="0">
                <a:ln>
                  <a:noFill/>
                </a:ln>
                <a:solidFill>
                  <a:srgbClr val="000000"/>
                </a:solidFill>
                <a:effectLst/>
                <a:uLnTx/>
                <a:uFillTx/>
                <a:latin typeface="Arial"/>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19/10/2023</a:t>
            </a:fld>
            <a:endParaRPr kumimoji="0" lang="fr-FR" sz="1000" b="1" i="0" u="none" strike="noStrike" kern="1200" cap="all" spc="0" normalizeH="0" baseline="0" noProof="0" dirty="0">
              <a:ln>
                <a:noFill/>
              </a:ln>
              <a:solidFill>
                <a:srgbClr val="000000"/>
              </a:solidFill>
              <a:effectLst/>
              <a:uLnTx/>
              <a:uFillTx/>
              <a:latin typeface="Arial"/>
              <a:ea typeface="+mn-ea"/>
              <a:cs typeface="+mn-cs"/>
            </a:endParaRPr>
          </a:p>
        </p:txBody>
      </p:sp>
      <p:sp>
        <p:nvSpPr>
          <p:cNvPr id="5" name="Titre 4">
            <a:extLst>
              <a:ext uri="{FF2B5EF4-FFF2-40B4-BE49-F238E27FC236}">
                <a16:creationId xmlns:a16="http://schemas.microsoft.com/office/drawing/2014/main" id="{5D474AE5-3A93-4A7F-A982-7CFBD8ADAA0D}"/>
              </a:ext>
            </a:extLst>
          </p:cNvPr>
          <p:cNvSpPr>
            <a:spLocks noGrp="1"/>
          </p:cNvSpPr>
          <p:nvPr>
            <p:ph type="title"/>
          </p:nvPr>
        </p:nvSpPr>
        <p:spPr/>
        <p:txBody>
          <a:bodyPr>
            <a:normAutofit fontScale="90000"/>
          </a:bodyPr>
          <a:lstStyle/>
          <a:p>
            <a:pPr algn="ctr"/>
            <a:r>
              <a:rPr lang="fr-FR" dirty="0">
                <a:solidFill>
                  <a:schemeClr val="tx2"/>
                </a:solidFill>
              </a:rPr>
              <a:t>Une meilleure connaissance des parcours de vie et de soin : une chainage pérenne SNDS/BNDMR</a:t>
            </a:r>
          </a:p>
        </p:txBody>
      </p:sp>
      <p:sp>
        <p:nvSpPr>
          <p:cNvPr id="7" name="Espace réservé du pied de page 6">
            <a:extLst>
              <a:ext uri="{FF2B5EF4-FFF2-40B4-BE49-F238E27FC236}">
                <a16:creationId xmlns:a16="http://schemas.microsoft.com/office/drawing/2014/main" id="{05682489-DDF3-47EF-980E-6B6B51C5C2DA}"/>
              </a:ext>
            </a:extLst>
          </p:cNvPr>
          <p:cNvSpPr>
            <a:spLocks noGrp="1"/>
          </p:cNvSpPr>
          <p:nvPr>
            <p:ph type="ftr" sz="quarter" idx="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rgbClr val="000000"/>
                </a:solidFill>
                <a:effectLst/>
                <a:uLnTx/>
                <a:uFillTx/>
                <a:latin typeface="Arial"/>
                <a:ea typeface="+mn-ea"/>
                <a:cs typeface="+mn-cs"/>
              </a:rPr>
              <a:t>Direction générale de l’offre de soins</a:t>
            </a:r>
            <a:endParaRPr kumimoji="0" lang="fr-FR" sz="1000" b="1" i="0" u="none" strike="noStrike" kern="1200" cap="none" spc="0" normalizeH="0" baseline="0" noProof="0" dirty="0">
              <a:ln>
                <a:noFill/>
              </a:ln>
              <a:solidFill>
                <a:srgbClr val="000000"/>
              </a:solidFill>
              <a:effectLst/>
              <a:uLnTx/>
              <a:uFillTx/>
              <a:latin typeface="Arial"/>
              <a:ea typeface="+mn-ea"/>
              <a:cs typeface="+mn-cs"/>
            </a:endParaRPr>
          </a:p>
        </p:txBody>
      </p:sp>
      <p:pic>
        <p:nvPicPr>
          <p:cNvPr id="21" name="Espace réservé du contenu 5">
            <a:extLst>
              <a:ext uri="{FF2B5EF4-FFF2-40B4-BE49-F238E27FC236}">
                <a16:creationId xmlns:a16="http://schemas.microsoft.com/office/drawing/2014/main" id="{EE858894-6B7D-4D78-91EB-36C69121737E}"/>
              </a:ext>
            </a:extLst>
          </p:cNvPr>
          <p:cNvPicPr>
            <a:picLocks noChangeAspect="1"/>
          </p:cNvPicPr>
          <p:nvPr/>
        </p:nvPicPr>
        <p:blipFill>
          <a:blip r:embed="rId2"/>
          <a:stretch>
            <a:fillRect/>
          </a:stretch>
        </p:blipFill>
        <p:spPr>
          <a:xfrm>
            <a:off x="1981200" y="1819579"/>
            <a:ext cx="8229600" cy="4298347"/>
          </a:xfrm>
          <a:prstGeom prst="rect">
            <a:avLst/>
          </a:prstGeom>
        </p:spPr>
      </p:pic>
      <p:pic>
        <p:nvPicPr>
          <p:cNvPr id="4" name="Image 3"/>
          <p:cNvPicPr>
            <a:picLocks noChangeAspect="1"/>
          </p:cNvPicPr>
          <p:nvPr/>
        </p:nvPicPr>
        <p:blipFill>
          <a:blip r:embed="rId3"/>
          <a:stretch>
            <a:fillRect/>
          </a:stretch>
        </p:blipFill>
        <p:spPr>
          <a:xfrm>
            <a:off x="10764951" y="1518302"/>
            <a:ext cx="999421" cy="1251024"/>
          </a:xfrm>
          <a:prstGeom prst="rect">
            <a:avLst/>
          </a:prstGeom>
        </p:spPr>
      </p:pic>
    </p:spTree>
    <p:extLst>
      <p:ext uri="{BB962C8B-B14F-4D97-AF65-F5344CB8AC3E}">
        <p14:creationId xmlns:p14="http://schemas.microsoft.com/office/powerpoint/2010/main" val="3964023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86"/>
            <a:fld id="{733122C9-A0B9-462F-8757-0847AD287B63}" type="slidenum">
              <a:rPr lang="fr-FR">
                <a:solidFill>
                  <a:srgbClr val="000000"/>
                </a:solidFill>
                <a:latin typeface="Arial"/>
                <a:sym typeface="Martel Sans Bold"/>
              </a:rPr>
              <a:pPr defTabSz="1219186"/>
              <a:t>3</a:t>
            </a:fld>
            <a:endParaRPr lang="fr-FR" dirty="0">
              <a:solidFill>
                <a:srgbClr val="000000"/>
              </a:solidFill>
              <a:latin typeface="Arial"/>
              <a:sym typeface="Martel Sans Bold"/>
            </a:endParaRPr>
          </a:p>
        </p:txBody>
      </p:sp>
      <p:sp>
        <p:nvSpPr>
          <p:cNvPr id="3" name="Espace réservé de la date 2"/>
          <p:cNvSpPr>
            <a:spLocks noGrp="1"/>
          </p:cNvSpPr>
          <p:nvPr>
            <p:ph type="dt" sz="half" idx="2"/>
          </p:nvPr>
        </p:nvSpPr>
        <p:spPr/>
        <p:txBody>
          <a:bodyPr/>
          <a:lstStyle/>
          <a:p>
            <a:pPr defTabSz="1219186"/>
            <a:fld id="{6A4A60EE-9D13-3442-9796-E718C6343EC1}" type="datetime1">
              <a:rPr lang="fr-FR" cap="all">
                <a:solidFill>
                  <a:srgbClr val="000000"/>
                </a:solidFill>
                <a:latin typeface="Arial"/>
                <a:sym typeface="Martel Sans Bold"/>
              </a:rPr>
              <a:pPr defTabSz="1219186"/>
              <a:t>19/10/2023</a:t>
            </a:fld>
            <a:endParaRPr lang="fr-FR" cap="all" dirty="0">
              <a:solidFill>
                <a:srgbClr val="000000"/>
              </a:solidFill>
              <a:latin typeface="Arial"/>
              <a:sym typeface="Martel Sans Bold"/>
            </a:endParaRPr>
          </a:p>
        </p:txBody>
      </p:sp>
      <p:sp>
        <p:nvSpPr>
          <p:cNvPr id="5" name="Titre 4"/>
          <p:cNvSpPr>
            <a:spLocks noGrp="1"/>
          </p:cNvSpPr>
          <p:nvPr>
            <p:ph type="title"/>
          </p:nvPr>
        </p:nvSpPr>
        <p:spPr>
          <a:xfrm>
            <a:off x="3995936" y="740702"/>
            <a:ext cx="7860609" cy="552944"/>
          </a:xfrm>
          <a:solidFill>
            <a:srgbClr val="D4DCF4"/>
          </a:solidFill>
        </p:spPr>
        <p:txBody>
          <a:bodyPr>
            <a:noAutofit/>
          </a:bodyPr>
          <a:lstStyle/>
          <a:p>
            <a:pPr algn="r"/>
            <a:r>
              <a:rPr lang="fr-FR" sz="2400" dirty="0">
                <a:solidFill>
                  <a:srgbClr val="384D7C"/>
                </a:solidFill>
                <a:ea typeface="Calibri" pitchFamily="34" charset="0"/>
                <a:cs typeface="Courier New" panose="02070309020205020404" pitchFamily="49" charset="0"/>
              </a:rPr>
              <a:t>PNMR3 2018-2023</a:t>
            </a:r>
          </a:p>
        </p:txBody>
      </p:sp>
      <p:sp>
        <p:nvSpPr>
          <p:cNvPr id="8" name="Espace réservé du texte 7"/>
          <p:cNvSpPr txBox="1">
            <a:spLocks noGrp="1"/>
          </p:cNvSpPr>
          <p:nvPr>
            <p:ph type="body" sz="quarter" idx="14"/>
          </p:nvPr>
        </p:nvSpPr>
        <p:spPr>
          <a:xfrm>
            <a:off x="431800" y="1523099"/>
            <a:ext cx="11232446" cy="869533"/>
          </a:xfrm>
          <a:prstGeom prst="rect">
            <a:avLst/>
          </a:prstGeom>
          <a:noFill/>
        </p:spPr>
        <p:txBody>
          <a:bodyPr wrap="square" rtlCol="0">
            <a:spAutoFit/>
          </a:bodyPr>
          <a:lstStyle/>
          <a:p>
            <a:pPr algn="ctr"/>
            <a:r>
              <a:rPr lang="fr-FR" sz="2667" b="1" dirty="0">
                <a:solidFill>
                  <a:srgbClr val="CC0066"/>
                </a:solidFill>
              </a:rPr>
              <a:t>		</a:t>
            </a:r>
            <a:endParaRPr lang="fr-FR" sz="2667" dirty="0">
              <a:solidFill>
                <a:schemeClr val="tx2"/>
              </a:solidFill>
              <a:latin typeface="Calibri Light"/>
              <a:ea typeface="Calibri" pitchFamily="34" charset="0"/>
              <a:cs typeface="Times New Roman" pitchFamily="18" charset="0"/>
            </a:endParaRPr>
          </a:p>
          <a:p>
            <a:pPr marL="257171" indent="-257171">
              <a:lnSpc>
                <a:spcPct val="150000"/>
              </a:lnSpc>
              <a:buFont typeface="Arial" panose="020B0604020202020204" pitchFamily="34" charset="0"/>
              <a:buChar char="•"/>
            </a:pPr>
            <a:endParaRPr lang="fr-FR" sz="1600"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1" y="1419286"/>
            <a:ext cx="3440367" cy="483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4140680" y="1415098"/>
            <a:ext cx="7619715" cy="830997"/>
          </a:xfrm>
          <a:prstGeom prst="rect">
            <a:avLst/>
          </a:prstGeom>
        </p:spPr>
        <p:txBody>
          <a:bodyPr wrap="square">
            <a:spAutoFit/>
          </a:bodyPr>
          <a:lstStyle/>
          <a:p>
            <a:pPr algn="just" defTabSz="1219215"/>
            <a:r>
              <a:rPr lang="fr-FR" sz="2400" b="1" dirty="0">
                <a:solidFill>
                  <a:srgbClr val="FFFFFF">
                    <a:lumMod val="50000"/>
                  </a:srgbClr>
                </a:solidFill>
                <a:latin typeface="Arial"/>
                <a:sym typeface="Martel Sans Bold"/>
              </a:rPr>
              <a:t>Partager l’innovation, un diagnostic et un traitement pour chacun </a:t>
            </a:r>
          </a:p>
        </p:txBody>
      </p:sp>
      <p:sp>
        <p:nvSpPr>
          <p:cNvPr id="12" name="Espace réservé du contenu 3"/>
          <p:cNvSpPr txBox="1">
            <a:spLocks/>
          </p:cNvSpPr>
          <p:nvPr/>
        </p:nvSpPr>
        <p:spPr>
          <a:xfrm>
            <a:off x="3995936" y="2276873"/>
            <a:ext cx="7956715" cy="395159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215">
              <a:buNone/>
            </a:pPr>
            <a:r>
              <a:rPr lang="fr-FR" sz="3600" b="1" dirty="0">
                <a:solidFill>
                  <a:srgbClr val="384D7C"/>
                </a:solidFill>
                <a:latin typeface="Arial"/>
                <a:sym typeface="Martel Sans Bold"/>
              </a:rPr>
              <a:t>    </a:t>
            </a:r>
            <a:r>
              <a:rPr lang="fr-FR" sz="2800" b="1" u="sng" dirty="0">
                <a:solidFill>
                  <a:srgbClr val="384D7C"/>
                </a:solidFill>
                <a:latin typeface="Calibri" panose="020F0502020204030204" pitchFamily="34" charset="0"/>
                <a:cs typeface="Calibri" panose="020F0502020204030204" pitchFamily="34" charset="0"/>
                <a:sym typeface="Martel Sans Bold"/>
              </a:rPr>
              <a:t>5 ambitions</a:t>
            </a:r>
          </a:p>
          <a:p>
            <a:pPr marL="0" indent="0" defTabSz="1219215">
              <a:buNone/>
            </a:pPr>
            <a:endParaRPr lang="fr-FR" sz="1100" b="1" dirty="0">
              <a:solidFill>
                <a:srgbClr val="384D7C"/>
              </a:solidFill>
              <a:latin typeface="Arial"/>
              <a:sym typeface="Martel Sans Bold"/>
            </a:endParaRPr>
          </a:p>
          <a:p>
            <a:pPr marL="457206" indent="-457206" algn="just" defTabSz="1219215"/>
            <a:r>
              <a:rPr lang="fr-FR" sz="2400" dirty="0">
                <a:solidFill>
                  <a:srgbClr val="384D7C"/>
                </a:solidFill>
                <a:latin typeface="Arial"/>
                <a:sym typeface="Martel Sans Bold"/>
              </a:rPr>
              <a:t>Permettre un diagnostic rapide pour chacun ; </a:t>
            </a:r>
          </a:p>
          <a:p>
            <a:pPr marL="457206" indent="-457206" algn="just" defTabSz="1219215"/>
            <a:r>
              <a:rPr lang="fr-FR" sz="2400" dirty="0">
                <a:solidFill>
                  <a:srgbClr val="384D7C"/>
                </a:solidFill>
                <a:latin typeface="Arial"/>
                <a:sym typeface="Martel Sans Bold"/>
              </a:rPr>
              <a:t>Innover pour traiter ; </a:t>
            </a:r>
          </a:p>
          <a:p>
            <a:pPr marL="457206" indent="-457206" algn="just" defTabSz="1219215"/>
            <a:r>
              <a:rPr lang="fr-FR" sz="2400" dirty="0">
                <a:solidFill>
                  <a:srgbClr val="384D7C"/>
                </a:solidFill>
                <a:latin typeface="Arial"/>
                <a:sym typeface="Martel Sans Bold"/>
              </a:rPr>
              <a:t>Améliorer la qualité de vie et l’autonomie des personnes malades ; </a:t>
            </a:r>
          </a:p>
          <a:p>
            <a:pPr marL="457206" indent="-457206" algn="just" defTabSz="1219215"/>
            <a:r>
              <a:rPr lang="fr-FR" sz="2400" dirty="0">
                <a:solidFill>
                  <a:srgbClr val="384D7C"/>
                </a:solidFill>
                <a:latin typeface="Arial"/>
                <a:sym typeface="Martel Sans Bold"/>
              </a:rPr>
              <a:t>Communiquer et former ; </a:t>
            </a:r>
          </a:p>
          <a:p>
            <a:pPr marL="457206" indent="-457206" algn="just" defTabSz="1219215"/>
            <a:r>
              <a:rPr lang="fr-FR" sz="2400" dirty="0">
                <a:solidFill>
                  <a:srgbClr val="384D7C"/>
                </a:solidFill>
                <a:latin typeface="Arial"/>
                <a:sym typeface="Martel Sans Bold"/>
              </a:rPr>
              <a:t>Moderniser les organisations et optimiser les financements.</a:t>
            </a:r>
          </a:p>
          <a:p>
            <a:pPr marL="300043" lvl="1" indent="0" defTabSz="1219215">
              <a:buNone/>
            </a:pPr>
            <a:endParaRPr lang="fr-FR" sz="4400" dirty="0">
              <a:solidFill>
                <a:srgbClr val="384D7C"/>
              </a:solidFill>
              <a:latin typeface="Arial"/>
              <a:sym typeface="Martel Sans Bold"/>
            </a:endParaRP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9549" y="138716"/>
            <a:ext cx="1014004" cy="476088"/>
          </a:xfrm>
          <a:prstGeom prst="rect">
            <a:avLst/>
          </a:prstGeom>
        </p:spPr>
      </p:pic>
    </p:spTree>
    <p:extLst>
      <p:ext uri="{BB962C8B-B14F-4D97-AF65-F5344CB8AC3E}">
        <p14:creationId xmlns:p14="http://schemas.microsoft.com/office/powerpoint/2010/main" val="3133070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3F7BACE-AF5D-4A94-9539-B1B81ECF7E50}"/>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33122C9-A0B9-462F-8757-0847AD287B63}" type="slidenum">
              <a:rPr kumimoji="0" lang="fr-FR" sz="1000" b="1" i="0" u="none" strike="noStrike" kern="1200" cap="none" spc="0" normalizeH="0" baseline="0" noProof="0">
                <a:ln>
                  <a:noFill/>
                </a:ln>
                <a:solidFill>
                  <a:srgbClr val="000000"/>
                </a:solidFill>
                <a:effectLst/>
                <a:uLnTx/>
                <a:uFillTx/>
                <a:latin typeface="Arial"/>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30</a:t>
            </a:fld>
            <a:endParaRPr kumimoji="0" lang="fr-FR"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 name="Espace réservé de la date 2">
            <a:extLst>
              <a:ext uri="{FF2B5EF4-FFF2-40B4-BE49-F238E27FC236}">
                <a16:creationId xmlns:a16="http://schemas.microsoft.com/office/drawing/2014/main" id="{ECDF4A3B-16E6-4F5F-83B8-1BFE19838B2F}"/>
              </a:ext>
            </a:extLst>
          </p:cNvPr>
          <p:cNvSpPr>
            <a:spLocks noGrp="1"/>
          </p:cNvSpPr>
          <p:nvPr>
            <p:ph type="dt" sz="half" idx="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A4A60EE-9D13-3442-9796-E718C6343EC1}" type="datetime1">
              <a:rPr kumimoji="0" lang="fr-FR" sz="1000" b="1" i="0" u="none" strike="noStrike" kern="1200" cap="all" spc="0" normalizeH="0" baseline="0" noProof="0">
                <a:ln>
                  <a:noFill/>
                </a:ln>
                <a:solidFill>
                  <a:srgbClr val="000000"/>
                </a:solidFill>
                <a:effectLst/>
                <a:uLnTx/>
                <a:uFillTx/>
                <a:latin typeface="Arial"/>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19/10/2023</a:t>
            </a:fld>
            <a:endParaRPr kumimoji="0" lang="fr-FR" sz="1000" b="1" i="0" u="none" strike="noStrike" kern="1200" cap="all" spc="0" normalizeH="0" baseline="0" noProof="0" dirty="0">
              <a:ln>
                <a:noFill/>
              </a:ln>
              <a:solidFill>
                <a:srgbClr val="000000"/>
              </a:solidFill>
              <a:effectLst/>
              <a:uLnTx/>
              <a:uFillTx/>
              <a:latin typeface="Arial"/>
              <a:ea typeface="+mn-ea"/>
              <a:cs typeface="+mn-cs"/>
            </a:endParaRPr>
          </a:p>
        </p:txBody>
      </p:sp>
      <p:sp>
        <p:nvSpPr>
          <p:cNvPr id="5" name="Titre 4">
            <a:extLst>
              <a:ext uri="{FF2B5EF4-FFF2-40B4-BE49-F238E27FC236}">
                <a16:creationId xmlns:a16="http://schemas.microsoft.com/office/drawing/2014/main" id="{3F6E892C-6025-4E36-B256-86BEFC4AB3BA}"/>
              </a:ext>
            </a:extLst>
          </p:cNvPr>
          <p:cNvSpPr>
            <a:spLocks noGrp="1"/>
          </p:cNvSpPr>
          <p:nvPr>
            <p:ph type="title"/>
          </p:nvPr>
        </p:nvSpPr>
        <p:spPr/>
        <p:txBody>
          <a:bodyPr>
            <a:normAutofit/>
          </a:bodyPr>
          <a:lstStyle/>
          <a:p>
            <a:pPr algn="ctr"/>
            <a:r>
              <a:rPr lang="fr-FR" dirty="0">
                <a:solidFill>
                  <a:schemeClr val="tx2"/>
                </a:solidFill>
              </a:rPr>
              <a:t>Un meilleur accès aux traitements: le SDM-Traitement</a:t>
            </a:r>
          </a:p>
        </p:txBody>
      </p:sp>
      <p:sp>
        <p:nvSpPr>
          <p:cNvPr id="7" name="Espace réservé du pied de page 6">
            <a:extLst>
              <a:ext uri="{FF2B5EF4-FFF2-40B4-BE49-F238E27FC236}">
                <a16:creationId xmlns:a16="http://schemas.microsoft.com/office/drawing/2014/main" id="{D5AE50F7-E2E9-4FCF-8D61-B33DBB8FA059}"/>
              </a:ext>
            </a:extLst>
          </p:cNvPr>
          <p:cNvSpPr>
            <a:spLocks noGrp="1"/>
          </p:cNvSpPr>
          <p:nvPr>
            <p:ph type="ftr" sz="quarter" idx="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rgbClr val="000000"/>
                </a:solidFill>
                <a:effectLst/>
                <a:uLnTx/>
                <a:uFillTx/>
                <a:latin typeface="Arial"/>
                <a:ea typeface="+mn-ea"/>
                <a:cs typeface="+mn-cs"/>
              </a:rPr>
              <a:t>Direction générale de l’offre de soins</a:t>
            </a:r>
            <a:endParaRPr kumimoji="0" lang="fr-FR" sz="1000" b="1"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Image 3">
            <a:extLst>
              <a:ext uri="{FF2B5EF4-FFF2-40B4-BE49-F238E27FC236}">
                <a16:creationId xmlns:a16="http://schemas.microsoft.com/office/drawing/2014/main" id="{36E5DBED-0FB2-46E2-BBF5-D2D252E1A45F}"/>
              </a:ext>
            </a:extLst>
          </p:cNvPr>
          <p:cNvPicPr>
            <a:picLocks noChangeAspect="1"/>
          </p:cNvPicPr>
          <p:nvPr/>
        </p:nvPicPr>
        <p:blipFill>
          <a:blip r:embed="rId2"/>
          <a:stretch>
            <a:fillRect/>
          </a:stretch>
        </p:blipFill>
        <p:spPr>
          <a:xfrm>
            <a:off x="1929861" y="1602331"/>
            <a:ext cx="8053452" cy="4775669"/>
          </a:xfrm>
          <a:prstGeom prst="rect">
            <a:avLst/>
          </a:prstGeom>
        </p:spPr>
      </p:pic>
      <p:pic>
        <p:nvPicPr>
          <p:cNvPr id="6" name="Image 5"/>
          <p:cNvPicPr>
            <a:picLocks noChangeAspect="1"/>
          </p:cNvPicPr>
          <p:nvPr/>
        </p:nvPicPr>
        <p:blipFill>
          <a:blip r:embed="rId3"/>
          <a:stretch>
            <a:fillRect/>
          </a:stretch>
        </p:blipFill>
        <p:spPr>
          <a:xfrm>
            <a:off x="431800" y="1649234"/>
            <a:ext cx="1362265" cy="1705213"/>
          </a:xfrm>
          <a:prstGeom prst="rect">
            <a:avLst/>
          </a:prstGeom>
        </p:spPr>
      </p:pic>
    </p:spTree>
    <p:extLst>
      <p:ext uri="{BB962C8B-B14F-4D97-AF65-F5344CB8AC3E}">
        <p14:creationId xmlns:p14="http://schemas.microsoft.com/office/powerpoint/2010/main" val="699916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3E9A1FD-EA5A-4899-B7FB-2E9EF8600DA0}"/>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1000" b="1" i="0" u="none" strike="noStrike" kern="1200" cap="none" spc="0" normalizeH="0" baseline="0" noProof="0">
                <a:ln>
                  <a:noFill/>
                </a:ln>
                <a:solidFill>
                  <a:srgbClr val="000000"/>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31</a:t>
            </a:fld>
            <a:endParaRPr kumimoji="0" lang="fr-FR"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6" name="Espace réservé de la date 5">
            <a:extLst>
              <a:ext uri="{FF2B5EF4-FFF2-40B4-BE49-F238E27FC236}">
                <a16:creationId xmlns:a16="http://schemas.microsoft.com/office/drawing/2014/main" id="{71CE5FDE-C5CF-4B92-89FE-FCE568E9EAAD}"/>
              </a:ext>
            </a:extLst>
          </p:cNvPr>
          <p:cNvSpPr>
            <a:spLocks noGrp="1"/>
          </p:cNvSpPr>
          <p:nvPr>
            <p:ph type="dt" sz="half" idx="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251C71F6-E0A6-1740-B64F-38F332886BAF}" type="datetime1">
              <a:rPr kumimoji="0" lang="fr-FR" sz="1000" b="1" i="0" u="none" strike="noStrike" kern="1200" cap="all" spc="0" normalizeH="0" baseline="0" noProof="0">
                <a:ln>
                  <a:noFill/>
                </a:ln>
                <a:solidFill>
                  <a:srgbClr val="000000"/>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19/10/2023</a:t>
            </a:fld>
            <a:endParaRPr kumimoji="0" lang="fr-FR" sz="1000" b="1" i="0" u="none" strike="noStrike" kern="1200" cap="all" spc="0" normalizeH="0" baseline="0" noProof="0" dirty="0">
              <a:ln>
                <a:noFill/>
              </a:ln>
              <a:solidFill>
                <a:srgbClr val="000000"/>
              </a:solidFill>
              <a:effectLst/>
              <a:uLnTx/>
              <a:uFillTx/>
              <a:latin typeface="Arial"/>
              <a:ea typeface="+mn-ea"/>
              <a:cs typeface="+mn-cs"/>
            </a:endParaRPr>
          </a:p>
        </p:txBody>
      </p:sp>
      <p:sp>
        <p:nvSpPr>
          <p:cNvPr id="10" name="Espace réservé du texte 9">
            <a:extLst>
              <a:ext uri="{FF2B5EF4-FFF2-40B4-BE49-F238E27FC236}">
                <a16:creationId xmlns:a16="http://schemas.microsoft.com/office/drawing/2014/main" id="{2680A7BE-195D-4B6B-942E-09AB66FF3D58}"/>
              </a:ext>
            </a:extLst>
          </p:cNvPr>
          <p:cNvSpPr>
            <a:spLocks noGrp="1"/>
          </p:cNvSpPr>
          <p:nvPr>
            <p:ph type="body" sz="quarter" idx="13"/>
          </p:nvPr>
        </p:nvSpPr>
        <p:spPr/>
        <p:txBody>
          <a:bodyPr/>
          <a:lstStyle/>
          <a:p>
            <a:r>
              <a:rPr lang="fr-FR" dirty="0"/>
              <a:t>Perspective PNMR4: un PUT-RD à parti de </a:t>
            </a:r>
            <a:r>
              <a:rPr lang="fr-FR" dirty="0" err="1"/>
              <a:t>BaMaRa</a:t>
            </a:r>
            <a:endParaRPr lang="fr-FR" dirty="0"/>
          </a:p>
        </p:txBody>
      </p:sp>
      <p:sp>
        <p:nvSpPr>
          <p:cNvPr id="9" name="Titre 8">
            <a:extLst>
              <a:ext uri="{FF2B5EF4-FFF2-40B4-BE49-F238E27FC236}">
                <a16:creationId xmlns:a16="http://schemas.microsoft.com/office/drawing/2014/main" id="{ABFCFFE3-16D3-4A05-811D-31080A2D4223}"/>
              </a:ext>
            </a:extLst>
          </p:cNvPr>
          <p:cNvSpPr>
            <a:spLocks noGrp="1"/>
          </p:cNvSpPr>
          <p:nvPr>
            <p:ph type="title"/>
          </p:nvPr>
        </p:nvSpPr>
        <p:spPr/>
        <p:txBody>
          <a:bodyPr/>
          <a:lstStyle/>
          <a:p>
            <a:r>
              <a:rPr lang="fr-FR" dirty="0">
                <a:solidFill>
                  <a:schemeClr val="tx2"/>
                </a:solidFill>
              </a:rPr>
              <a:t>Un meilleur accès aux innovations: le SDM-Traitement</a:t>
            </a:r>
          </a:p>
        </p:txBody>
      </p:sp>
      <p:sp>
        <p:nvSpPr>
          <p:cNvPr id="8" name="Espace réservé du pied de page 7">
            <a:extLst>
              <a:ext uri="{FF2B5EF4-FFF2-40B4-BE49-F238E27FC236}">
                <a16:creationId xmlns:a16="http://schemas.microsoft.com/office/drawing/2014/main" id="{D03809B1-28BF-40B4-B789-B5F132EF3B11}"/>
              </a:ext>
            </a:extLst>
          </p:cNvPr>
          <p:cNvSpPr>
            <a:spLocks noGrp="1"/>
          </p:cNvSpPr>
          <p:nvPr>
            <p:ph type="ftr" sz="quarter" idx="3"/>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rgbClr val="000000"/>
                </a:solidFill>
                <a:effectLst/>
                <a:uLnTx/>
                <a:uFillTx/>
                <a:latin typeface="Arial"/>
                <a:ea typeface="+mn-ea"/>
                <a:cs typeface="+mn-cs"/>
              </a:rPr>
              <a:t>Direction générale de l’offre de soins</a:t>
            </a:r>
            <a:endParaRPr kumimoji="0" lang="fr-FR"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12" name="Espace réservé du texte 13">
            <a:extLst>
              <a:ext uri="{FF2B5EF4-FFF2-40B4-BE49-F238E27FC236}">
                <a16:creationId xmlns:a16="http://schemas.microsoft.com/office/drawing/2014/main" id="{5F69EAC8-E523-407C-AC7A-1D80CBC306BD}"/>
              </a:ext>
            </a:extLst>
          </p:cNvPr>
          <p:cNvSpPr>
            <a:spLocks noGrp="1"/>
          </p:cNvSpPr>
          <p:nvPr>
            <p:ph type="body" sz="quarter" idx="14"/>
          </p:nvPr>
        </p:nvSpPr>
        <p:spPr>
          <a:xfrm>
            <a:off x="431801" y="2276873"/>
            <a:ext cx="4936905" cy="3840427"/>
          </a:xfrm>
        </p:spPr>
        <p:txBody>
          <a:bodyPr/>
          <a:lstStyle/>
          <a:p>
            <a:pPr lvl="0"/>
            <a:endParaRPr lang="fr-FR" dirty="0"/>
          </a:p>
          <a:p>
            <a:pPr lvl="0"/>
            <a:endParaRPr lang="fr-FR" dirty="0"/>
          </a:p>
          <a:p>
            <a:pPr marL="239989" lvl="1" indent="0">
              <a:buNone/>
            </a:pPr>
            <a:endParaRPr lang="fr-FR" dirty="0"/>
          </a:p>
          <a:p>
            <a:pPr lvl="1"/>
            <a:endParaRPr lang="fr-FR" dirty="0"/>
          </a:p>
          <a:p>
            <a:pPr lvl="0"/>
            <a:endParaRPr lang="fr-FR" dirty="0"/>
          </a:p>
          <a:p>
            <a:endParaRPr lang="fr-FR" dirty="0"/>
          </a:p>
        </p:txBody>
      </p:sp>
      <p:pic>
        <p:nvPicPr>
          <p:cNvPr id="13" name="Image 12">
            <a:extLst>
              <a:ext uri="{FF2B5EF4-FFF2-40B4-BE49-F238E27FC236}">
                <a16:creationId xmlns:a16="http://schemas.microsoft.com/office/drawing/2014/main" id="{3C349FF5-A90C-4163-8AAC-157D91427ACB}"/>
              </a:ext>
            </a:extLst>
          </p:cNvPr>
          <p:cNvPicPr>
            <a:picLocks noChangeAspect="1"/>
          </p:cNvPicPr>
          <p:nvPr/>
        </p:nvPicPr>
        <p:blipFill>
          <a:blip r:embed="rId2"/>
          <a:stretch>
            <a:fillRect/>
          </a:stretch>
        </p:blipFill>
        <p:spPr>
          <a:xfrm>
            <a:off x="7584899" y="1664907"/>
            <a:ext cx="3484789" cy="4799803"/>
          </a:xfrm>
          <a:prstGeom prst="rect">
            <a:avLst/>
          </a:prstGeom>
          <a:ln>
            <a:noFill/>
          </a:ln>
          <a:effectLst>
            <a:outerShdw blurRad="292100" dist="139700" dir="2700000" algn="tl" rotWithShape="0">
              <a:srgbClr val="333333">
                <a:alpha val="65000"/>
              </a:srgbClr>
            </a:outerShdw>
          </a:effectLst>
        </p:spPr>
      </p:pic>
      <p:sp>
        <p:nvSpPr>
          <p:cNvPr id="15" name="ZoneTexte 14">
            <a:extLst>
              <a:ext uri="{FF2B5EF4-FFF2-40B4-BE49-F238E27FC236}">
                <a16:creationId xmlns:a16="http://schemas.microsoft.com/office/drawing/2014/main" id="{CF5D8514-A171-4CFD-924B-17331CAB9310}"/>
              </a:ext>
            </a:extLst>
          </p:cNvPr>
          <p:cNvSpPr txBox="1"/>
          <p:nvPr/>
        </p:nvSpPr>
        <p:spPr>
          <a:xfrm>
            <a:off x="431800" y="2063505"/>
            <a:ext cx="6546547" cy="3970318"/>
          </a:xfrm>
          <a:prstGeom prst="rect">
            <a:avLst/>
          </a:prstGeom>
          <a:noFill/>
        </p:spPr>
        <p:txBody>
          <a:bodyPr wrap="square">
            <a:spAutoFit/>
          </a:bodyPr>
          <a:lstStyle/>
          <a:p>
            <a:pPr marL="0" marR="0" lvl="0" indent="0" algn="just" defTabSz="1219170" rtl="0" eaLnBrk="1" fontAlgn="auto" latinLnBrk="0" hangingPunct="1">
              <a:lnSpc>
                <a:spcPct val="100000"/>
              </a:lnSpc>
              <a:spcBef>
                <a:spcPts val="600"/>
              </a:spcBef>
              <a:spcAft>
                <a:spcPts val="600"/>
              </a:spcAft>
              <a:buClrTx/>
              <a:buSzTx/>
              <a:buFontTx/>
              <a:buNone/>
              <a:tabLst/>
              <a:defRPr/>
            </a:pPr>
            <a:r>
              <a:rPr kumimoji="0" lang="fr-FR" sz="2800" b="0" i="0" u="none" strike="noStrike" kern="1200" cap="none" spc="0" normalizeH="0" baseline="0" noProof="0" dirty="0">
                <a:ln>
                  <a:noFill/>
                </a:ln>
                <a:solidFill>
                  <a:srgbClr val="000091"/>
                </a:solidFill>
                <a:effectLst/>
                <a:uLnTx/>
                <a:uFillTx/>
                <a:latin typeface="Segoe UI" panose="020B0502040204020203" pitchFamily="34" charset="0"/>
                <a:ea typeface="Calibri" panose="020F0502020204030204" pitchFamily="34" charset="0"/>
                <a:cs typeface="+mn-cs"/>
              </a:rPr>
              <a:t>Objectif: Systématiser le </a:t>
            </a:r>
            <a:r>
              <a:rPr kumimoji="0" lang="fr-FR" sz="2800" b="1" i="0" u="none" strike="noStrike" kern="1200" cap="none" spc="0" normalizeH="0" baseline="0" noProof="0" dirty="0">
                <a:ln>
                  <a:noFill/>
                </a:ln>
                <a:solidFill>
                  <a:srgbClr val="000091"/>
                </a:solidFill>
                <a:effectLst/>
                <a:uLnTx/>
                <a:uFillTx/>
                <a:latin typeface="Segoe UI" panose="020B0502040204020203" pitchFamily="34" charset="0"/>
                <a:ea typeface="Calibri" panose="020F0502020204030204" pitchFamily="34" charset="0"/>
                <a:cs typeface="+mn-cs"/>
              </a:rPr>
              <a:t>recours au Set de Données Minimum Traitements de la BNDMR</a:t>
            </a:r>
            <a:r>
              <a:rPr kumimoji="0" lang="fr-FR" sz="2800" b="0" i="0" u="none" strike="noStrike" kern="1200" cap="none" spc="0" normalizeH="0" baseline="0" noProof="0" dirty="0">
                <a:ln>
                  <a:noFill/>
                </a:ln>
                <a:solidFill>
                  <a:srgbClr val="000091"/>
                </a:solidFill>
                <a:effectLst/>
                <a:uLnTx/>
                <a:uFillTx/>
                <a:latin typeface="Segoe UI" panose="020B0502040204020203" pitchFamily="34" charset="0"/>
                <a:ea typeface="Calibri" panose="020F0502020204030204" pitchFamily="34" charset="0"/>
                <a:cs typeface="+mn-cs"/>
              </a:rPr>
              <a:t> pour analyser la sécurité et de l’efficacité des produits de santé utilisés en vie réelle, afin d’accélérer l’autorisation ou le retrait des médicaments en accès compassionnel ou en accès précoce et la mise en œuvre du paiement à la performance </a:t>
            </a:r>
          </a:p>
        </p:txBody>
      </p:sp>
      <p:pic>
        <p:nvPicPr>
          <p:cNvPr id="3" name="Image 2"/>
          <p:cNvPicPr>
            <a:picLocks noChangeAspect="1"/>
          </p:cNvPicPr>
          <p:nvPr/>
        </p:nvPicPr>
        <p:blipFill>
          <a:blip r:embed="rId3"/>
          <a:stretch>
            <a:fillRect/>
          </a:stretch>
        </p:blipFill>
        <p:spPr>
          <a:xfrm>
            <a:off x="1887897" y="65562"/>
            <a:ext cx="769836" cy="963641"/>
          </a:xfrm>
          <a:prstGeom prst="rect">
            <a:avLst/>
          </a:prstGeom>
        </p:spPr>
      </p:pic>
    </p:spTree>
    <p:extLst>
      <p:ext uri="{BB962C8B-B14F-4D97-AF65-F5344CB8AC3E}">
        <p14:creationId xmlns:p14="http://schemas.microsoft.com/office/powerpoint/2010/main" val="2459508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E850DF4-6979-40F2-B0B1-C8D9229DD90A}"/>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1000" b="1" i="0" u="none" strike="noStrike" kern="1200" cap="none" spc="0" normalizeH="0" baseline="0" noProof="0">
                <a:ln>
                  <a:noFill/>
                </a:ln>
                <a:solidFill>
                  <a:srgbClr val="000000"/>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32</a:t>
            </a:fld>
            <a:endParaRPr kumimoji="0" lang="fr-FR"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6" name="Espace réservé de la date 5">
            <a:extLst>
              <a:ext uri="{FF2B5EF4-FFF2-40B4-BE49-F238E27FC236}">
                <a16:creationId xmlns:a16="http://schemas.microsoft.com/office/drawing/2014/main" id="{5A6B50A0-2CB2-428F-8697-9A7BF9E3079D}"/>
              </a:ext>
            </a:extLst>
          </p:cNvPr>
          <p:cNvSpPr>
            <a:spLocks noGrp="1"/>
          </p:cNvSpPr>
          <p:nvPr>
            <p:ph type="dt" sz="half" idx="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251C71F6-E0A6-1740-B64F-38F332886BAF}" type="datetime1">
              <a:rPr kumimoji="0" lang="fr-FR" sz="1000" b="1" i="0" u="none" strike="noStrike" kern="1200" cap="all" spc="0" normalizeH="0" baseline="0" noProof="0">
                <a:ln>
                  <a:noFill/>
                </a:ln>
                <a:solidFill>
                  <a:srgbClr val="000000"/>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19/10/2023</a:t>
            </a:fld>
            <a:endParaRPr kumimoji="0" lang="fr-FR" sz="1000" b="1" i="0" u="none" strike="noStrike" kern="1200" cap="all" spc="0" normalizeH="0" baseline="0" noProof="0" dirty="0">
              <a:ln>
                <a:noFill/>
              </a:ln>
              <a:solidFill>
                <a:srgbClr val="000000"/>
              </a:solidFill>
              <a:effectLst/>
              <a:uLnTx/>
              <a:uFillTx/>
              <a:latin typeface="Arial"/>
              <a:ea typeface="+mn-ea"/>
              <a:cs typeface="+mn-cs"/>
            </a:endParaRPr>
          </a:p>
        </p:txBody>
      </p:sp>
      <p:sp>
        <p:nvSpPr>
          <p:cNvPr id="10" name="Espace réservé du texte 9">
            <a:extLst>
              <a:ext uri="{FF2B5EF4-FFF2-40B4-BE49-F238E27FC236}">
                <a16:creationId xmlns:a16="http://schemas.microsoft.com/office/drawing/2014/main" id="{00D23994-D941-4784-BD9F-3811E4A12313}"/>
              </a:ext>
            </a:extLst>
          </p:cNvPr>
          <p:cNvSpPr>
            <a:spLocks noGrp="1"/>
          </p:cNvSpPr>
          <p:nvPr>
            <p:ph type="body" sz="quarter" idx="13"/>
          </p:nvPr>
        </p:nvSpPr>
        <p:spPr/>
        <p:txBody>
          <a:bodyPr/>
          <a:lstStyle/>
          <a:p>
            <a:r>
              <a:rPr lang="fr-FR" dirty="0"/>
              <a:t>Perspective PNMR4: développement d’une application mobile pour les patients</a:t>
            </a:r>
          </a:p>
        </p:txBody>
      </p:sp>
      <p:sp>
        <p:nvSpPr>
          <p:cNvPr id="9" name="Titre 8">
            <a:extLst>
              <a:ext uri="{FF2B5EF4-FFF2-40B4-BE49-F238E27FC236}">
                <a16:creationId xmlns:a16="http://schemas.microsoft.com/office/drawing/2014/main" id="{100F3579-5B7A-4451-8F1C-B8BB82F400B2}"/>
              </a:ext>
            </a:extLst>
          </p:cNvPr>
          <p:cNvSpPr>
            <a:spLocks noGrp="1"/>
          </p:cNvSpPr>
          <p:nvPr>
            <p:ph type="title"/>
          </p:nvPr>
        </p:nvSpPr>
        <p:spPr/>
        <p:txBody>
          <a:bodyPr>
            <a:normAutofit fontScale="90000"/>
          </a:bodyPr>
          <a:lstStyle/>
          <a:p>
            <a:r>
              <a:rPr lang="fr-FR" dirty="0">
                <a:solidFill>
                  <a:schemeClr val="tx2"/>
                </a:solidFill>
              </a:rPr>
              <a:t>Un meilleur accès aux innovations: le recueil de PRO (« patient </a:t>
            </a:r>
            <a:r>
              <a:rPr lang="fr-FR" dirty="0" err="1">
                <a:solidFill>
                  <a:schemeClr val="tx2"/>
                </a:solidFill>
              </a:rPr>
              <a:t>reported</a:t>
            </a:r>
            <a:r>
              <a:rPr lang="fr-FR" dirty="0">
                <a:solidFill>
                  <a:schemeClr val="tx2"/>
                </a:solidFill>
              </a:rPr>
              <a:t> </a:t>
            </a:r>
            <a:r>
              <a:rPr lang="fr-FR" dirty="0" err="1">
                <a:solidFill>
                  <a:schemeClr val="tx2"/>
                </a:solidFill>
              </a:rPr>
              <a:t>outcome</a:t>
            </a:r>
            <a:r>
              <a:rPr lang="fr-FR" dirty="0">
                <a:solidFill>
                  <a:schemeClr val="tx2"/>
                </a:solidFill>
              </a:rPr>
              <a:t> »)</a:t>
            </a:r>
          </a:p>
        </p:txBody>
      </p:sp>
      <p:sp>
        <p:nvSpPr>
          <p:cNvPr id="11" name="Espace réservé du texte 10">
            <a:extLst>
              <a:ext uri="{FF2B5EF4-FFF2-40B4-BE49-F238E27FC236}">
                <a16:creationId xmlns:a16="http://schemas.microsoft.com/office/drawing/2014/main" id="{926E0F10-7491-4572-8A7C-0C6AE753F933}"/>
              </a:ext>
            </a:extLst>
          </p:cNvPr>
          <p:cNvSpPr>
            <a:spLocks noGrp="1"/>
          </p:cNvSpPr>
          <p:nvPr>
            <p:ph type="body" sz="quarter" idx="14"/>
          </p:nvPr>
        </p:nvSpPr>
        <p:spPr>
          <a:xfrm>
            <a:off x="239350" y="1888007"/>
            <a:ext cx="11232445" cy="3840427"/>
          </a:xfrm>
        </p:spPr>
        <p:txBody>
          <a:bodyPr/>
          <a:lstStyle/>
          <a:p>
            <a:pPr marL="465652" indent="-342891" algn="just">
              <a:buFont typeface="Arial" panose="020B0604020202020204" pitchFamily="34" charset="0"/>
              <a:buChar char="•"/>
            </a:pPr>
            <a:endParaRPr lang="fr-FR" sz="2667" dirty="0">
              <a:solidFill>
                <a:schemeClr val="tx2"/>
              </a:solidFill>
            </a:endParaRPr>
          </a:p>
          <a:p>
            <a:pPr marL="465652" indent="-342891" algn="just">
              <a:buFont typeface="Arial" panose="020B0604020202020204" pitchFamily="34" charset="0"/>
              <a:buChar char="•"/>
            </a:pPr>
            <a:endParaRPr lang="fr-FR" sz="2667" dirty="0">
              <a:solidFill>
                <a:schemeClr val="tx2"/>
              </a:solidFill>
            </a:endParaRPr>
          </a:p>
          <a:p>
            <a:pPr marL="465652" indent="-342891" algn="just">
              <a:buFont typeface="Arial" panose="020B0604020202020204" pitchFamily="34" charset="0"/>
              <a:buChar char="•"/>
            </a:pPr>
            <a:r>
              <a:rPr lang="fr-FR" sz="2667" dirty="0">
                <a:solidFill>
                  <a:schemeClr val="tx2"/>
                </a:solidFill>
                <a:latin typeface="Segoe UI" panose="020B0502040204020203" pitchFamily="34" charset="0"/>
                <a:ea typeface="Calibri" panose="020F0502020204030204" pitchFamily="34" charset="0"/>
              </a:rPr>
              <a:t>Importance des </a:t>
            </a:r>
            <a:r>
              <a:rPr lang="fr-FR" sz="2667" b="1" dirty="0">
                <a:solidFill>
                  <a:schemeClr val="tx2"/>
                </a:solidFill>
                <a:latin typeface="Segoe UI" panose="020B0502040204020203" pitchFamily="34" charset="0"/>
                <a:ea typeface="Calibri" panose="020F0502020204030204" pitchFamily="34" charset="0"/>
              </a:rPr>
              <a:t>données collectées par les patients (PRO) pour l’évaluation en vie réelle des traitements</a:t>
            </a:r>
          </a:p>
          <a:p>
            <a:pPr marL="465652" indent="-342891" algn="just">
              <a:buFont typeface="Arial" panose="020B0604020202020204" pitchFamily="34" charset="0"/>
              <a:buChar char="•"/>
            </a:pPr>
            <a:r>
              <a:rPr lang="fr-FR" sz="2667" dirty="0">
                <a:solidFill>
                  <a:schemeClr val="tx2"/>
                </a:solidFill>
                <a:latin typeface="Segoe UI" panose="020B0502040204020203" pitchFamily="34" charset="0"/>
                <a:ea typeface="Calibri" panose="020F0502020204030204" pitchFamily="34" charset="0"/>
              </a:rPr>
              <a:t>Développement d’une application smartphone permettant de renseigner des données supplémentaires au SDM, notamment en matière de qualité de vie générale et spécifique</a:t>
            </a:r>
          </a:p>
          <a:p>
            <a:pPr marL="465652" indent="-342891" algn="just">
              <a:buFont typeface="Arial" panose="020B0604020202020204" pitchFamily="34" charset="0"/>
              <a:buChar char="•"/>
            </a:pPr>
            <a:endParaRPr lang="fr-FR" sz="2667" dirty="0">
              <a:solidFill>
                <a:schemeClr val="tx2"/>
              </a:solidFill>
              <a:latin typeface="Segoe UI" panose="020B0502040204020203" pitchFamily="34" charset="0"/>
              <a:ea typeface="Calibri" panose="020F0502020204030204" pitchFamily="34" charset="0"/>
            </a:endParaRPr>
          </a:p>
          <a:p>
            <a:pPr marL="465652" indent="-342891" algn="just">
              <a:buFont typeface="Arial" panose="020B0604020202020204" pitchFamily="34" charset="0"/>
              <a:buChar char="•"/>
            </a:pPr>
            <a:endParaRPr lang="fr-FR" sz="2667" dirty="0">
              <a:solidFill>
                <a:schemeClr val="tx2"/>
              </a:solidFill>
              <a:latin typeface="Segoe UI" panose="020B0502040204020203" pitchFamily="34" charset="0"/>
              <a:ea typeface="Calibri" panose="020F0502020204030204" pitchFamily="34" charset="0"/>
            </a:endParaRPr>
          </a:p>
          <a:p>
            <a:pPr marL="465652" indent="-342891" algn="just">
              <a:buFont typeface="Arial" panose="020B0604020202020204" pitchFamily="34" charset="0"/>
              <a:buChar char="•"/>
            </a:pPr>
            <a:endParaRPr lang="fr-FR" sz="2667" dirty="0">
              <a:solidFill>
                <a:schemeClr val="tx2"/>
              </a:solidFill>
            </a:endParaRPr>
          </a:p>
        </p:txBody>
      </p:sp>
      <p:sp>
        <p:nvSpPr>
          <p:cNvPr id="8" name="Espace réservé du pied de page 7">
            <a:extLst>
              <a:ext uri="{FF2B5EF4-FFF2-40B4-BE49-F238E27FC236}">
                <a16:creationId xmlns:a16="http://schemas.microsoft.com/office/drawing/2014/main" id="{49CAE42F-F688-45F4-89E2-004CC7FCA7DA}"/>
              </a:ext>
            </a:extLst>
          </p:cNvPr>
          <p:cNvSpPr>
            <a:spLocks noGrp="1"/>
          </p:cNvSpPr>
          <p:nvPr>
            <p:ph type="ftr" sz="quarter" idx="3"/>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rgbClr val="000000"/>
                </a:solidFill>
                <a:effectLst/>
                <a:uLnTx/>
                <a:uFillTx/>
                <a:latin typeface="Arial"/>
                <a:ea typeface="+mn-ea"/>
                <a:cs typeface="+mn-cs"/>
              </a:rPr>
              <a:t>Direction générale de l’offre de soins</a:t>
            </a:r>
            <a:endParaRPr kumimoji="0" lang="fr-FR" sz="10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2718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40">
              <a:defRPr/>
            </a:pPr>
            <a:fld id="{733122C9-A0B9-462F-8757-0847AD287B63}" type="slidenum">
              <a:rPr lang="fr-FR">
                <a:solidFill>
                  <a:srgbClr val="000000"/>
                </a:solidFill>
                <a:latin typeface="Arial"/>
              </a:rPr>
              <a:pPr defTabSz="1219140">
                <a:defRPr/>
              </a:pPr>
              <a:t>33</a:t>
            </a:fld>
            <a:endParaRPr lang="fr-FR" dirty="0">
              <a:solidFill>
                <a:srgbClr val="000000"/>
              </a:solidFill>
              <a:latin typeface="Arial"/>
            </a:endParaRPr>
          </a:p>
        </p:txBody>
      </p:sp>
      <p:sp>
        <p:nvSpPr>
          <p:cNvPr id="3" name="Espace réservé de la date 2"/>
          <p:cNvSpPr>
            <a:spLocks noGrp="1"/>
          </p:cNvSpPr>
          <p:nvPr>
            <p:ph type="dt" sz="half" idx="2"/>
          </p:nvPr>
        </p:nvSpPr>
        <p:spPr/>
        <p:txBody>
          <a:bodyPr/>
          <a:lstStyle/>
          <a:p>
            <a:pPr defTabSz="1219140">
              <a:defRPr/>
            </a:pPr>
            <a:fld id="{6A4A60EE-9D13-3442-9796-E718C6343EC1}" type="datetime1">
              <a:rPr lang="fr-FR" cap="all">
                <a:solidFill>
                  <a:srgbClr val="000000"/>
                </a:solidFill>
                <a:latin typeface="Arial"/>
              </a:rPr>
              <a:pPr defTabSz="1219140">
                <a:defRPr/>
              </a:pPr>
              <a:t>19/10/2023</a:t>
            </a:fld>
            <a:endParaRPr lang="fr-FR" cap="all" dirty="0">
              <a:solidFill>
                <a:srgbClr val="000000"/>
              </a:solidFill>
              <a:latin typeface="Arial"/>
            </a:endParaRPr>
          </a:p>
        </p:txBody>
      </p:sp>
      <p:pic>
        <p:nvPicPr>
          <p:cNvPr id="9" name="Picture 3"/>
          <p:cNvPicPr>
            <a:picLocks noChangeAspect="1" noChangeArrowheads="1"/>
          </p:cNvPicPr>
          <p:nvPr/>
        </p:nvPicPr>
        <p:blipFill>
          <a:blip r:embed="rId2" cstate="print"/>
          <a:srcRect t="28645"/>
          <a:stretch>
            <a:fillRect/>
          </a:stretch>
        </p:blipFill>
        <p:spPr bwMode="auto">
          <a:xfrm>
            <a:off x="10902723" y="195818"/>
            <a:ext cx="971539" cy="606737"/>
          </a:xfrm>
          <a:prstGeom prst="rect">
            <a:avLst/>
          </a:prstGeom>
          <a:noFill/>
          <a:ln w="41275">
            <a:noFill/>
            <a:miter lim="800000"/>
            <a:headEnd/>
            <a:tailEnd/>
          </a:ln>
          <a:effectLst/>
        </p:spPr>
      </p:pic>
      <p:pic>
        <p:nvPicPr>
          <p:cNvPr id="5" name="Image 4"/>
          <p:cNvPicPr>
            <a:picLocks noChangeAspect="1"/>
          </p:cNvPicPr>
          <p:nvPr/>
        </p:nvPicPr>
        <p:blipFill>
          <a:blip r:embed="rId3"/>
          <a:stretch>
            <a:fillRect/>
          </a:stretch>
        </p:blipFill>
        <p:spPr>
          <a:xfrm>
            <a:off x="3744177" y="1857154"/>
            <a:ext cx="5172797" cy="3143689"/>
          </a:xfrm>
          <a:prstGeom prst="rect">
            <a:avLst/>
          </a:prstGeom>
        </p:spPr>
      </p:pic>
      <p:sp>
        <p:nvSpPr>
          <p:cNvPr id="6" name="Titre 5"/>
          <p:cNvSpPr>
            <a:spLocks noGrp="1"/>
          </p:cNvSpPr>
          <p:nvPr>
            <p:ph type="title"/>
          </p:nvPr>
        </p:nvSpPr>
        <p:spPr>
          <a:xfrm>
            <a:off x="-322728" y="910403"/>
            <a:ext cx="11987682" cy="719988"/>
          </a:xfrm>
        </p:spPr>
        <p:txBody>
          <a:bodyPr>
            <a:normAutofit fontScale="90000"/>
          </a:bodyPr>
          <a:lstStyle/>
          <a:p>
            <a:pPr algn="ct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Joint Action on Integration of ERNs</a:t>
            </a:r>
            <a:b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b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into healthcare systems – JA “JARDIN”</a:t>
            </a:r>
            <a:b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br>
            <a:endParaRPr lang="fr-FR" dirty="0"/>
          </a:p>
        </p:txBody>
      </p:sp>
      <p:pic>
        <p:nvPicPr>
          <p:cNvPr id="12" name="Picture 8" descr="https://solidarites-sante.gouv.fr/IMG/jpg/infographie01.jpg?15454034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14" y="5048803"/>
            <a:ext cx="4319885" cy="13291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ome new - ERN ReCONNET | European Reference Network on Rare and Complex  Connective Tissue and Musculoskeletal Diseas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76" y="2040992"/>
            <a:ext cx="3240987" cy="2038219"/>
          </a:xfrm>
          <a:prstGeom prst="rect">
            <a:avLst/>
          </a:prstGeom>
          <a:noFill/>
          <a:extLst>
            <a:ext uri="{909E8E84-426E-40DD-AFC4-6F175D3DCCD1}">
              <a14:hiddenFill xmlns:a14="http://schemas.microsoft.com/office/drawing/2010/main">
                <a:solidFill>
                  <a:srgbClr val="FFFFFF"/>
                </a:solidFill>
              </a14:hiddenFill>
            </a:ext>
          </a:extLst>
        </p:spPr>
      </p:pic>
      <p:sp>
        <p:nvSpPr>
          <p:cNvPr id="14" name="Ellipse 13"/>
          <p:cNvSpPr/>
          <p:nvPr/>
        </p:nvSpPr>
        <p:spPr>
          <a:xfrm>
            <a:off x="3840480" y="4079211"/>
            <a:ext cx="1871831" cy="47127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9" descr="https://cdn-icons-png.flaticon.com/512/330/33016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65212" y="2185503"/>
            <a:ext cx="2308187" cy="230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478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40">
              <a:defRPr/>
            </a:pPr>
            <a:fld id="{733122C9-A0B9-462F-8757-0847AD287B63}" type="slidenum">
              <a:rPr lang="fr-FR">
                <a:solidFill>
                  <a:srgbClr val="000000"/>
                </a:solidFill>
                <a:latin typeface="Arial"/>
              </a:rPr>
              <a:pPr defTabSz="1219140">
                <a:defRPr/>
              </a:pPr>
              <a:t>34</a:t>
            </a:fld>
            <a:endParaRPr lang="fr-FR" dirty="0">
              <a:solidFill>
                <a:srgbClr val="000000"/>
              </a:solidFill>
              <a:latin typeface="Arial"/>
            </a:endParaRPr>
          </a:p>
        </p:txBody>
      </p:sp>
      <p:sp>
        <p:nvSpPr>
          <p:cNvPr id="3" name="Espace réservé de la date 2"/>
          <p:cNvSpPr>
            <a:spLocks noGrp="1"/>
          </p:cNvSpPr>
          <p:nvPr>
            <p:ph type="dt" sz="half" idx="2"/>
          </p:nvPr>
        </p:nvSpPr>
        <p:spPr/>
        <p:txBody>
          <a:bodyPr/>
          <a:lstStyle/>
          <a:p>
            <a:pPr defTabSz="1219140">
              <a:defRPr/>
            </a:pPr>
            <a:fld id="{6A4A60EE-9D13-3442-9796-E718C6343EC1}" type="datetime1">
              <a:rPr lang="fr-FR" cap="all">
                <a:solidFill>
                  <a:srgbClr val="000000"/>
                </a:solidFill>
                <a:latin typeface="Arial"/>
              </a:rPr>
              <a:pPr defTabSz="1219140">
                <a:defRPr/>
              </a:pPr>
              <a:t>19/10/2023</a:t>
            </a:fld>
            <a:endParaRPr lang="fr-FR" cap="all" dirty="0">
              <a:solidFill>
                <a:srgbClr val="000000"/>
              </a:solidFill>
              <a:latin typeface="Arial"/>
            </a:endParaRPr>
          </a:p>
        </p:txBody>
      </p:sp>
      <p:sp>
        <p:nvSpPr>
          <p:cNvPr id="7" name="Espace réservé du pied de page 6"/>
          <p:cNvSpPr>
            <a:spLocks noGrp="1"/>
          </p:cNvSpPr>
          <p:nvPr>
            <p:ph type="ftr" sz="quarter" idx="3"/>
          </p:nvPr>
        </p:nvSpPr>
        <p:spPr/>
        <p:txBody>
          <a:bodyPr/>
          <a:lstStyle/>
          <a:p>
            <a:pPr defTabSz="1219140">
              <a:defRPr/>
            </a:pPr>
            <a:r>
              <a:rPr lang="fr-FR">
                <a:solidFill>
                  <a:srgbClr val="000000"/>
                </a:solidFill>
                <a:latin typeface="Arial"/>
              </a:rPr>
              <a:t>Direction générale de l’offre de soins</a:t>
            </a:r>
            <a:endParaRPr lang="fr-FR" dirty="0">
              <a:solidFill>
                <a:srgbClr val="000000"/>
              </a:solidFill>
              <a:latin typeface="Arial"/>
            </a:endParaRPr>
          </a:p>
        </p:txBody>
      </p:sp>
      <p:pic>
        <p:nvPicPr>
          <p:cNvPr id="9" name="Picture 3"/>
          <p:cNvPicPr>
            <a:picLocks noChangeAspect="1" noChangeArrowheads="1"/>
          </p:cNvPicPr>
          <p:nvPr/>
        </p:nvPicPr>
        <p:blipFill>
          <a:blip r:embed="rId3" cstate="print"/>
          <a:srcRect t="28645"/>
          <a:stretch>
            <a:fillRect/>
          </a:stretch>
        </p:blipFill>
        <p:spPr bwMode="auto">
          <a:xfrm>
            <a:off x="3662827" y="34453"/>
            <a:ext cx="971539" cy="606737"/>
          </a:xfrm>
          <a:prstGeom prst="rect">
            <a:avLst/>
          </a:prstGeom>
          <a:noFill/>
          <a:ln w="41275">
            <a:noFill/>
            <a:miter lim="800000"/>
            <a:headEnd/>
            <a:tailEnd/>
          </a:ln>
          <a:effectLst/>
        </p:spPr>
      </p:pic>
      <p:sp>
        <p:nvSpPr>
          <p:cNvPr id="4" name="Titre 3"/>
          <p:cNvSpPr>
            <a:spLocks noGrp="1"/>
          </p:cNvSpPr>
          <p:nvPr>
            <p:ph type="title"/>
          </p:nvPr>
        </p:nvSpPr>
        <p:spPr>
          <a:xfrm>
            <a:off x="431801" y="867439"/>
            <a:ext cx="11233151" cy="5537892"/>
          </a:xfrm>
          <a:solidFill>
            <a:srgbClr val="DDEBEA"/>
          </a:solidFill>
        </p:spPr>
        <p:txBody>
          <a:bodyPr>
            <a:normAutofit/>
          </a:bodyPr>
          <a:lstStyle/>
          <a:p>
            <a:pPr algn="r"/>
            <a:br>
              <a:rPr lang="fr-FR">
                <a:solidFill>
                  <a:schemeClr val="tx1">
                    <a:lumMod val="50000"/>
                    <a:lumOff val="50000"/>
                  </a:schemeClr>
                </a:solidFill>
              </a:rPr>
            </a:br>
            <a:endParaRPr lang="fr-FR" dirty="0">
              <a:solidFill>
                <a:schemeClr val="tx1">
                  <a:lumMod val="50000"/>
                  <a:lumOff val="50000"/>
                </a:schemeClr>
              </a:solidFill>
            </a:endParaRPr>
          </a:p>
        </p:txBody>
      </p:sp>
      <p:graphicFrame>
        <p:nvGraphicFramePr>
          <p:cNvPr id="10" name="Tableau 9"/>
          <p:cNvGraphicFramePr>
            <a:graphicFrameLocks noGrp="1"/>
          </p:cNvGraphicFramePr>
          <p:nvPr>
            <p:extLst/>
          </p:nvPr>
        </p:nvGraphicFramePr>
        <p:xfrm>
          <a:off x="431801" y="836712"/>
          <a:ext cx="11233151" cy="5405120"/>
        </p:xfrm>
        <a:graphic>
          <a:graphicData uri="http://schemas.openxmlformats.org/drawingml/2006/table">
            <a:tbl>
              <a:tblPr firstRow="1" firstCol="1" bandRow="1">
                <a:tableStyleId>{5C22544A-7EE6-4342-B048-85BDC9FD1C3A}</a:tableStyleId>
              </a:tblPr>
              <a:tblGrid>
                <a:gridCol w="11233151">
                  <a:extLst>
                    <a:ext uri="{9D8B030D-6E8A-4147-A177-3AD203B41FA5}">
                      <a16:colId xmlns:a16="http://schemas.microsoft.com/office/drawing/2014/main" val="1483846964"/>
                    </a:ext>
                  </a:extLst>
                </a:gridCol>
              </a:tblGrid>
              <a:tr h="467360">
                <a:tc>
                  <a:txBody>
                    <a:bodyPr/>
                    <a:lstStyle/>
                    <a:p>
                      <a:pPr algn="ctr">
                        <a:lnSpc>
                          <a:spcPct val="115000"/>
                        </a:lnSpc>
                        <a:spcAft>
                          <a:spcPts val="0"/>
                        </a:spcAft>
                      </a:pPr>
                      <a:r>
                        <a:rPr lang="en-GB" sz="2700" b="0" dirty="0">
                          <a:solidFill>
                            <a:srgbClr val="002060"/>
                          </a:solidFill>
                          <a:effectLst/>
                        </a:rPr>
                        <a:t>Specific objectives JA JARDIN ERN Coordination</a:t>
                      </a:r>
                    </a:p>
                  </a:txBody>
                  <a:tcPr marL="82105" marR="82105" marT="0" marB="0">
                    <a:solidFill>
                      <a:srgbClr val="83B7B6"/>
                    </a:solidFill>
                  </a:tcPr>
                </a:tc>
                <a:extLst>
                  <a:ext uri="{0D108BD9-81ED-4DB2-BD59-A6C34878D82A}">
                    <a16:rowId xmlns:a16="http://schemas.microsoft.com/office/drawing/2014/main" val="1552965703"/>
                  </a:ext>
                </a:extLst>
              </a:tr>
              <a:tr h="4876800">
                <a:tc>
                  <a:txBody>
                    <a:bodyPr/>
                    <a:lstStyle/>
                    <a:p>
                      <a:pPr algn="ctr"/>
                      <a:r>
                        <a:rPr lang="en-GB" sz="2700" b="0" i="0" kern="1200" dirty="0">
                          <a:solidFill>
                            <a:schemeClr val="lt1"/>
                          </a:solidFill>
                          <a:effectLst/>
                          <a:latin typeface="+mn-lt"/>
                          <a:ea typeface="+mn-ea"/>
                          <a:cs typeface="+mn-cs"/>
                        </a:rPr>
                        <a:t>WP8</a:t>
                      </a:r>
                    </a:p>
                    <a:p>
                      <a:pPr algn="ctr"/>
                      <a:endParaRPr lang="en-GB" sz="2700" b="0" i="0" kern="1200" baseline="0" dirty="0">
                        <a:solidFill>
                          <a:schemeClr val="lt1"/>
                        </a:solidFill>
                        <a:effectLst/>
                        <a:latin typeface="+mn-lt"/>
                        <a:ea typeface="+mn-ea"/>
                        <a:cs typeface="+mn-cs"/>
                      </a:endParaRPr>
                    </a:p>
                    <a:p>
                      <a:pPr marL="285750" indent="-285750" algn="ctr">
                        <a:buFont typeface="Arial" panose="020B0604020202020204" pitchFamily="34" charset="0"/>
                        <a:buChar char="•"/>
                      </a:pPr>
                      <a:r>
                        <a:rPr lang="en-US" sz="2700" b="0" kern="1200" dirty="0">
                          <a:solidFill>
                            <a:schemeClr val="tx2"/>
                          </a:solidFill>
                          <a:effectLst/>
                          <a:latin typeface="+mn-lt"/>
                          <a:ea typeface="+mn-ea"/>
                          <a:cs typeface="+mn-cs"/>
                        </a:rPr>
                        <a:t>To develop solutions allowing for semantic and technical interoperability amongst HCPs for</a:t>
                      </a:r>
                      <a:r>
                        <a:rPr lang="en-US" sz="2700" b="0" kern="1200" baseline="0" dirty="0">
                          <a:solidFill>
                            <a:schemeClr val="tx2"/>
                          </a:solidFill>
                          <a:effectLst/>
                          <a:latin typeface="+mn-lt"/>
                          <a:ea typeface="+mn-ea"/>
                          <a:cs typeface="+mn-cs"/>
                        </a:rPr>
                        <a:t> </a:t>
                      </a:r>
                      <a:r>
                        <a:rPr lang="en-US" sz="2700" b="0" kern="1200" dirty="0">
                          <a:solidFill>
                            <a:schemeClr val="tx2"/>
                          </a:solidFill>
                          <a:effectLst/>
                          <a:latin typeface="+mn-lt"/>
                          <a:ea typeface="+mn-ea"/>
                          <a:cs typeface="+mn-cs"/>
                        </a:rPr>
                        <a:t>national and European it-tools</a:t>
                      </a:r>
                      <a:r>
                        <a:rPr lang="en-US" sz="2700" b="0" kern="1200" baseline="0" dirty="0">
                          <a:solidFill>
                            <a:schemeClr val="tx2"/>
                          </a:solidFill>
                          <a:effectLst/>
                          <a:latin typeface="+mn-lt"/>
                          <a:ea typeface="+mn-ea"/>
                          <a:cs typeface="+mn-cs"/>
                        </a:rPr>
                        <a:t>;</a:t>
                      </a:r>
                    </a:p>
                    <a:p>
                      <a:pPr marL="285750" indent="-285750" algn="ctr">
                        <a:buFont typeface="Arial" panose="020B0604020202020204" pitchFamily="34" charset="0"/>
                        <a:buChar char="•"/>
                      </a:pPr>
                      <a:r>
                        <a:rPr lang="en-US" sz="2700" b="0" kern="1200" dirty="0">
                          <a:solidFill>
                            <a:schemeClr val="tx2"/>
                          </a:solidFill>
                          <a:effectLst/>
                          <a:latin typeface="+mn-lt"/>
                          <a:ea typeface="+mn-ea"/>
                          <a:cs typeface="+mn-cs"/>
                        </a:rPr>
                        <a:t>To manage the diversity within and between national health systems and ERNs by design;</a:t>
                      </a:r>
                    </a:p>
                    <a:p>
                      <a:pPr marL="285750" indent="-285750" algn="ctr">
                        <a:buFont typeface="Arial" panose="020B0604020202020204" pitchFamily="34" charset="0"/>
                        <a:buChar char="•"/>
                      </a:pPr>
                      <a:r>
                        <a:rPr lang="en-US" sz="2700" b="0" kern="1200" dirty="0">
                          <a:solidFill>
                            <a:schemeClr val="tx2"/>
                          </a:solidFill>
                          <a:effectLst/>
                          <a:latin typeface="+mn-lt"/>
                          <a:ea typeface="+mn-ea"/>
                          <a:cs typeface="+mn-cs"/>
                        </a:rPr>
                        <a:t>To develop a solution for describing the rare disease health care system and ERN/NRN structures; </a:t>
                      </a:r>
                    </a:p>
                    <a:p>
                      <a:pPr marL="285750" indent="-285750" algn="ctr">
                        <a:buFont typeface="Arial" panose="020B0604020202020204" pitchFamily="34" charset="0"/>
                        <a:buChar char="•"/>
                      </a:pPr>
                      <a:r>
                        <a:rPr lang="en-US" sz="2700" b="0" kern="1200" dirty="0">
                          <a:solidFill>
                            <a:schemeClr val="tx2"/>
                          </a:solidFill>
                          <a:effectLst/>
                          <a:latin typeface="+mn-lt"/>
                          <a:ea typeface="+mn-ea"/>
                          <a:cs typeface="+mn-cs"/>
                        </a:rPr>
                        <a:t>To develop solutions to overcome </a:t>
                      </a:r>
                      <a:r>
                        <a:rPr lang="en-US" sz="2700" b="0" kern="1200" dirty="0" err="1">
                          <a:solidFill>
                            <a:schemeClr val="tx2"/>
                          </a:solidFill>
                          <a:effectLst/>
                          <a:latin typeface="+mn-lt"/>
                          <a:ea typeface="+mn-ea"/>
                          <a:cs typeface="+mn-cs"/>
                        </a:rPr>
                        <a:t>organisational</a:t>
                      </a:r>
                      <a:r>
                        <a:rPr lang="en-US" sz="2700" b="0" kern="1200" dirty="0">
                          <a:solidFill>
                            <a:schemeClr val="tx2"/>
                          </a:solidFill>
                          <a:effectLst/>
                          <a:latin typeface="+mn-lt"/>
                          <a:ea typeface="+mn-ea"/>
                          <a:cs typeface="+mn-cs"/>
                        </a:rPr>
                        <a:t> and legal barriers for accessing</a:t>
                      </a:r>
                      <a:r>
                        <a:rPr lang="en-US" sz="2700" b="0" kern="1200" baseline="0" dirty="0">
                          <a:solidFill>
                            <a:schemeClr val="tx2"/>
                          </a:solidFill>
                          <a:effectLst/>
                          <a:latin typeface="+mn-lt"/>
                          <a:ea typeface="+mn-ea"/>
                          <a:cs typeface="+mn-cs"/>
                        </a:rPr>
                        <a:t> </a:t>
                      </a:r>
                      <a:r>
                        <a:rPr lang="en-US" sz="2700" b="0" kern="1200" dirty="0">
                          <a:solidFill>
                            <a:schemeClr val="tx2"/>
                          </a:solidFill>
                          <a:effectLst/>
                          <a:latin typeface="+mn-lt"/>
                          <a:ea typeface="+mn-ea"/>
                          <a:cs typeface="+mn-cs"/>
                        </a:rPr>
                        <a:t>data;</a:t>
                      </a:r>
                    </a:p>
                    <a:p>
                      <a:pPr algn="ctr"/>
                      <a:r>
                        <a:rPr lang="en-US" sz="2700" b="0" kern="1200" dirty="0">
                          <a:solidFill>
                            <a:schemeClr val="tx2"/>
                          </a:solidFill>
                          <a:effectLst/>
                          <a:latin typeface="+mn-lt"/>
                          <a:ea typeface="+mn-ea"/>
                          <a:cs typeface="+mn-cs"/>
                        </a:rPr>
                        <a:t>▪	To demonstrate these solutions through a set of use cases. </a:t>
                      </a:r>
                      <a:r>
                        <a:rPr lang="fr-FR" sz="2700" b="0" kern="1200" dirty="0">
                          <a:solidFill>
                            <a:schemeClr val="tx2"/>
                          </a:solidFill>
                          <a:effectLst/>
                          <a:latin typeface="+mn-lt"/>
                          <a:ea typeface="+mn-ea"/>
                          <a:cs typeface="+mn-cs"/>
                        </a:rPr>
                        <a:t> </a:t>
                      </a:r>
                    </a:p>
                    <a:p>
                      <a:r>
                        <a:rPr lang="fr-FR" sz="2700" b="0" kern="1200" dirty="0">
                          <a:solidFill>
                            <a:schemeClr val="lt1"/>
                          </a:solidFill>
                          <a:effectLst/>
                          <a:latin typeface="+mn-lt"/>
                          <a:ea typeface="+mn-ea"/>
                          <a:cs typeface="+mn-cs"/>
                        </a:rPr>
                        <a:t> </a:t>
                      </a:r>
                      <a:endParaRPr lang="fr-FR" sz="2700" b="0" dirty="0">
                        <a:effectLst/>
                        <a:latin typeface="Calibri" panose="020F0502020204030204" pitchFamily="34" charset="0"/>
                        <a:ea typeface="Calibri" panose="020F0502020204030204" pitchFamily="34" charset="0"/>
                        <a:cs typeface="Times New Roman" panose="02020603050405020304" pitchFamily="18" charset="0"/>
                      </a:endParaRPr>
                    </a:p>
                  </a:txBody>
                  <a:tcPr marL="82105" marR="82105" marT="0" marB="0">
                    <a:solidFill>
                      <a:srgbClr val="83B7B6"/>
                    </a:solidFill>
                  </a:tcPr>
                </a:tc>
                <a:extLst>
                  <a:ext uri="{0D108BD9-81ED-4DB2-BD59-A6C34878D82A}">
                    <a16:rowId xmlns:a16="http://schemas.microsoft.com/office/drawing/2014/main" val="1647571006"/>
                  </a:ext>
                </a:extLst>
              </a:tr>
            </a:tbl>
          </a:graphicData>
        </a:graphic>
      </p:graphicFrame>
    </p:spTree>
    <p:extLst>
      <p:ext uri="{BB962C8B-B14F-4D97-AF65-F5344CB8AC3E}">
        <p14:creationId xmlns:p14="http://schemas.microsoft.com/office/powerpoint/2010/main" val="1658786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40">
              <a:defRPr/>
            </a:pPr>
            <a:fld id="{733122C9-A0B9-462F-8757-0847AD287B63}" type="slidenum">
              <a:rPr lang="fr-FR">
                <a:solidFill>
                  <a:srgbClr val="000000"/>
                </a:solidFill>
                <a:latin typeface="Arial"/>
              </a:rPr>
              <a:pPr defTabSz="1219140">
                <a:defRPr/>
              </a:pPr>
              <a:t>35</a:t>
            </a:fld>
            <a:endParaRPr lang="fr-FR" dirty="0">
              <a:solidFill>
                <a:srgbClr val="000000"/>
              </a:solidFill>
              <a:latin typeface="Arial"/>
            </a:endParaRPr>
          </a:p>
        </p:txBody>
      </p:sp>
      <p:sp>
        <p:nvSpPr>
          <p:cNvPr id="3" name="Espace réservé de la date 2"/>
          <p:cNvSpPr>
            <a:spLocks noGrp="1"/>
          </p:cNvSpPr>
          <p:nvPr>
            <p:ph type="dt" sz="half" idx="2"/>
          </p:nvPr>
        </p:nvSpPr>
        <p:spPr/>
        <p:txBody>
          <a:bodyPr/>
          <a:lstStyle/>
          <a:p>
            <a:pPr defTabSz="1219140">
              <a:defRPr/>
            </a:pPr>
            <a:fld id="{6A4A60EE-9D13-3442-9796-E718C6343EC1}" type="datetime1">
              <a:rPr lang="fr-FR" cap="all">
                <a:solidFill>
                  <a:srgbClr val="000000"/>
                </a:solidFill>
                <a:latin typeface="Arial"/>
              </a:rPr>
              <a:pPr defTabSz="1219140">
                <a:defRPr/>
              </a:pPr>
              <a:t>19/10/2023</a:t>
            </a:fld>
            <a:endParaRPr lang="fr-FR" cap="all" dirty="0">
              <a:solidFill>
                <a:srgbClr val="000000"/>
              </a:solidFill>
              <a:latin typeface="Arial"/>
            </a:endParaRPr>
          </a:p>
        </p:txBody>
      </p:sp>
      <p:sp>
        <p:nvSpPr>
          <p:cNvPr id="7" name="Espace réservé du pied de page 6"/>
          <p:cNvSpPr>
            <a:spLocks noGrp="1"/>
          </p:cNvSpPr>
          <p:nvPr>
            <p:ph type="ftr" sz="quarter" idx="3"/>
          </p:nvPr>
        </p:nvSpPr>
        <p:spPr/>
        <p:txBody>
          <a:bodyPr/>
          <a:lstStyle/>
          <a:p>
            <a:pPr defTabSz="1219140">
              <a:defRPr/>
            </a:pPr>
            <a:r>
              <a:rPr lang="fr-FR">
                <a:solidFill>
                  <a:srgbClr val="000000"/>
                </a:solidFill>
                <a:latin typeface="Arial"/>
              </a:rPr>
              <a:t>Direction générale de l’offre de soins</a:t>
            </a:r>
            <a:endParaRPr lang="fr-FR" dirty="0">
              <a:solidFill>
                <a:srgbClr val="000000"/>
              </a:solidFill>
              <a:latin typeface="Arial"/>
            </a:endParaRPr>
          </a:p>
        </p:txBody>
      </p:sp>
      <p:pic>
        <p:nvPicPr>
          <p:cNvPr id="9" name="Picture 3"/>
          <p:cNvPicPr>
            <a:picLocks noChangeAspect="1" noChangeArrowheads="1"/>
          </p:cNvPicPr>
          <p:nvPr/>
        </p:nvPicPr>
        <p:blipFill>
          <a:blip r:embed="rId2" cstate="print"/>
          <a:srcRect t="28645"/>
          <a:stretch>
            <a:fillRect/>
          </a:stretch>
        </p:blipFill>
        <p:spPr bwMode="auto">
          <a:xfrm>
            <a:off x="3662827" y="34453"/>
            <a:ext cx="971539" cy="606737"/>
          </a:xfrm>
          <a:prstGeom prst="rect">
            <a:avLst/>
          </a:prstGeom>
          <a:noFill/>
          <a:ln w="41275">
            <a:noFill/>
            <a:miter lim="800000"/>
            <a:headEnd/>
            <a:tailEnd/>
          </a:ln>
          <a:effectLst/>
        </p:spPr>
      </p:pic>
      <p:sp>
        <p:nvSpPr>
          <p:cNvPr id="4" name="Titre 3"/>
          <p:cNvSpPr>
            <a:spLocks noGrp="1"/>
          </p:cNvSpPr>
          <p:nvPr>
            <p:ph type="title"/>
          </p:nvPr>
        </p:nvSpPr>
        <p:spPr>
          <a:xfrm>
            <a:off x="431801" y="867439"/>
            <a:ext cx="11233151" cy="5537892"/>
          </a:xfrm>
          <a:solidFill>
            <a:srgbClr val="DDEBEA"/>
          </a:solidFill>
        </p:spPr>
        <p:txBody>
          <a:bodyPr>
            <a:normAutofit/>
          </a:bodyPr>
          <a:lstStyle/>
          <a:p>
            <a:pPr algn="r"/>
            <a:br>
              <a:rPr lang="fr-FR" dirty="0">
                <a:solidFill>
                  <a:schemeClr val="tx1">
                    <a:lumMod val="50000"/>
                    <a:lumOff val="50000"/>
                  </a:schemeClr>
                </a:solidFill>
              </a:rPr>
            </a:br>
            <a:endParaRPr lang="fr-FR" dirty="0">
              <a:solidFill>
                <a:schemeClr val="tx1">
                  <a:lumMod val="50000"/>
                  <a:lumOff val="50000"/>
                </a:schemeClr>
              </a:solidFill>
            </a:endParaRPr>
          </a:p>
        </p:txBody>
      </p:sp>
      <p:graphicFrame>
        <p:nvGraphicFramePr>
          <p:cNvPr id="10" name="Tableau 9"/>
          <p:cNvGraphicFramePr>
            <a:graphicFrameLocks noGrp="1"/>
          </p:cNvGraphicFramePr>
          <p:nvPr>
            <p:extLst/>
          </p:nvPr>
        </p:nvGraphicFramePr>
        <p:xfrm>
          <a:off x="431469" y="132727"/>
          <a:ext cx="11233151" cy="1635760"/>
        </p:xfrm>
        <a:graphic>
          <a:graphicData uri="http://schemas.openxmlformats.org/drawingml/2006/table">
            <a:tbl>
              <a:tblPr firstRow="1" firstCol="1" bandRow="1">
                <a:tableStyleId>{5C22544A-7EE6-4342-B048-85BDC9FD1C3A}</a:tableStyleId>
              </a:tblPr>
              <a:tblGrid>
                <a:gridCol w="11233151">
                  <a:extLst>
                    <a:ext uri="{9D8B030D-6E8A-4147-A177-3AD203B41FA5}">
                      <a16:colId xmlns:a16="http://schemas.microsoft.com/office/drawing/2014/main" val="1483846964"/>
                    </a:ext>
                  </a:extLst>
                </a:gridCol>
              </a:tblGrid>
              <a:tr h="1308608">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900" dirty="0">
                          <a:solidFill>
                            <a:schemeClr val="tx2"/>
                          </a:solidFill>
                          <a:effectLst/>
                          <a:latin typeface="+mn-lt"/>
                        </a:rPr>
                        <a:t>JA JARDIN</a:t>
                      </a:r>
                    </a:p>
                    <a:p>
                      <a:pPr marL="0" marR="0" lvl="0" indent="0" algn="ctr" defTabSz="914400" rtl="0" eaLnBrk="1" fontAlgn="auto" latinLnBrk="0" hangingPunct="1">
                        <a:lnSpc>
                          <a:spcPct val="115000"/>
                        </a:lnSpc>
                        <a:spcBef>
                          <a:spcPts val="0"/>
                        </a:spcBef>
                        <a:spcAft>
                          <a:spcPts val="0"/>
                        </a:spcAft>
                        <a:buClrTx/>
                        <a:buSzTx/>
                        <a:buFontTx/>
                        <a:buNone/>
                        <a:tabLst/>
                        <a:defRPr/>
                      </a:pPr>
                      <a:r>
                        <a:rPr lang="en-GB" sz="1900" dirty="0">
                          <a:solidFill>
                            <a:schemeClr val="tx2"/>
                          </a:solidFill>
                          <a:effectLst/>
                          <a:latin typeface="+mn-lt"/>
                        </a:rPr>
                        <a:t>To develop recommendations ensuring the interoperability of data structures on MS level (local, regional, national) and ERN level</a:t>
                      </a:r>
                      <a:endParaRPr lang="fr-FR" sz="1900" dirty="0">
                        <a:solidFill>
                          <a:schemeClr val="tx2"/>
                        </a:solidFill>
                        <a:effectLst/>
                        <a:latin typeface="+mn-lt"/>
                        <a:ea typeface="Calibri" panose="020F0502020204030204" pitchFamily="34" charset="0"/>
                        <a:cs typeface="Times New Roman" panose="02020603050405020304" pitchFamily="18" charset="0"/>
                      </a:endParaRPr>
                    </a:p>
                    <a:p>
                      <a:pPr>
                        <a:lnSpc>
                          <a:spcPct val="115000"/>
                        </a:lnSpc>
                        <a:spcAft>
                          <a:spcPts val="0"/>
                        </a:spcAft>
                      </a:pPr>
                      <a:endParaRPr lang="fr-FR" sz="1900" dirty="0">
                        <a:solidFill>
                          <a:schemeClr val="tx2"/>
                        </a:solidFill>
                        <a:effectLst/>
                        <a:latin typeface="+mn-lt"/>
                        <a:ea typeface="Calibri" panose="020F0502020204030204" pitchFamily="34" charset="0"/>
                        <a:cs typeface="Times New Roman" panose="02020603050405020304" pitchFamily="18" charset="0"/>
                      </a:endParaRPr>
                    </a:p>
                  </a:txBody>
                  <a:tcPr marL="82105" marR="82105" marT="0" marB="0">
                    <a:solidFill>
                      <a:srgbClr val="83B7B6"/>
                    </a:solidFill>
                  </a:tcPr>
                </a:tc>
                <a:extLst>
                  <a:ext uri="{0D108BD9-81ED-4DB2-BD59-A6C34878D82A}">
                    <a16:rowId xmlns:a16="http://schemas.microsoft.com/office/drawing/2014/main" val="1552965703"/>
                  </a:ext>
                </a:extLst>
              </a:tr>
              <a:tr h="327152">
                <a:tc>
                  <a:txBody>
                    <a:bodyPr/>
                    <a:lstStyle/>
                    <a:p>
                      <a:pPr marL="342900" lvl="0" indent="-342900">
                        <a:lnSpc>
                          <a:spcPct val="115000"/>
                        </a:lnSpc>
                        <a:spcAft>
                          <a:spcPts val="0"/>
                        </a:spcAft>
                        <a:buFont typeface="Symbol" panose="05050102010706020507" pitchFamily="18" charset="2"/>
                        <a:buChar char=""/>
                      </a:pPr>
                      <a:endParaRPr lang="fr-FR" sz="1900" dirty="0">
                        <a:solidFill>
                          <a:schemeClr val="tx2"/>
                        </a:solidFill>
                        <a:effectLst/>
                        <a:latin typeface="+mn-lt"/>
                        <a:ea typeface="Calibri" panose="020F0502020204030204" pitchFamily="34" charset="0"/>
                        <a:cs typeface="Times New Roman" panose="02020603050405020304" pitchFamily="18" charset="0"/>
                      </a:endParaRPr>
                    </a:p>
                  </a:txBody>
                  <a:tcPr marL="82105" marR="82105" marT="0" marB="0">
                    <a:solidFill>
                      <a:srgbClr val="83B7B6"/>
                    </a:solidFill>
                  </a:tcPr>
                </a:tc>
                <a:extLst>
                  <a:ext uri="{0D108BD9-81ED-4DB2-BD59-A6C34878D82A}">
                    <a16:rowId xmlns:a16="http://schemas.microsoft.com/office/drawing/2014/main" val="1647571006"/>
                  </a:ext>
                </a:extLst>
              </a:tr>
            </a:tbl>
          </a:graphicData>
        </a:graphic>
      </p:graphicFrame>
      <p:graphicFrame>
        <p:nvGraphicFramePr>
          <p:cNvPr id="12" name="Tableau 11"/>
          <p:cNvGraphicFramePr>
            <a:graphicFrameLocks noGrp="1"/>
          </p:cNvGraphicFramePr>
          <p:nvPr>
            <p:extLst/>
          </p:nvPr>
        </p:nvGraphicFramePr>
        <p:xfrm>
          <a:off x="431801" y="1607856"/>
          <a:ext cx="11233151" cy="4263819"/>
        </p:xfrm>
        <a:graphic>
          <a:graphicData uri="http://schemas.openxmlformats.org/drawingml/2006/table">
            <a:tbl>
              <a:tblPr firstRow="1" firstCol="1" bandRow="1">
                <a:tableStyleId>{5C22544A-7EE6-4342-B048-85BDC9FD1C3A}</a:tableStyleId>
              </a:tblPr>
              <a:tblGrid>
                <a:gridCol w="11233151">
                  <a:extLst>
                    <a:ext uri="{9D8B030D-6E8A-4147-A177-3AD203B41FA5}">
                      <a16:colId xmlns:a16="http://schemas.microsoft.com/office/drawing/2014/main" val="2134616093"/>
                    </a:ext>
                  </a:extLst>
                </a:gridCol>
              </a:tblGrid>
              <a:tr h="476995">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900" dirty="0">
                          <a:solidFill>
                            <a:srgbClr val="002060"/>
                          </a:solidFill>
                          <a:effectLst/>
                        </a:rPr>
                        <a:t>Deliverables:</a:t>
                      </a:r>
                      <a:r>
                        <a:rPr lang="en-GB" sz="1900" baseline="0" dirty="0">
                          <a:solidFill>
                            <a:srgbClr val="002060"/>
                          </a:solidFill>
                          <a:effectLst/>
                        </a:rPr>
                        <a:t> </a:t>
                      </a:r>
                      <a:r>
                        <a:rPr lang="en-GB" sz="2400" dirty="0">
                          <a:effectLst/>
                        </a:rPr>
                        <a:t>Recommendations (document):</a:t>
                      </a:r>
                      <a:endParaRPr lang="fr-FR" sz="3200" dirty="0">
                        <a:effectLst/>
                      </a:endParaRPr>
                    </a:p>
                  </a:txBody>
                  <a:tcPr marL="82105" marR="82105" marT="0" marB="0">
                    <a:solidFill>
                      <a:srgbClr val="83B7B6"/>
                    </a:solidFill>
                  </a:tcPr>
                </a:tc>
                <a:extLst>
                  <a:ext uri="{0D108BD9-81ED-4DB2-BD59-A6C34878D82A}">
                    <a16:rowId xmlns:a16="http://schemas.microsoft.com/office/drawing/2014/main" val="1778184058"/>
                  </a:ext>
                </a:extLst>
              </a:tr>
              <a:tr h="3786824">
                <a:tc>
                  <a:txBody>
                    <a:bodyPr/>
                    <a:lstStyle/>
                    <a:p>
                      <a:pPr>
                        <a:lnSpc>
                          <a:spcPct val="115000"/>
                        </a:lnSpc>
                        <a:spcAft>
                          <a:spcPts val="0"/>
                        </a:spcAft>
                      </a:pPr>
                      <a:endParaRPr lang="fr-FR" sz="2400" dirty="0">
                        <a:effectLst/>
                      </a:endParaRPr>
                    </a:p>
                  </a:txBody>
                  <a:tcPr marL="82105" marR="82105" marT="0" marB="0">
                    <a:solidFill>
                      <a:srgbClr val="83B7B6"/>
                    </a:solidFill>
                  </a:tcPr>
                </a:tc>
                <a:extLst>
                  <a:ext uri="{0D108BD9-81ED-4DB2-BD59-A6C34878D82A}">
                    <a16:rowId xmlns:a16="http://schemas.microsoft.com/office/drawing/2014/main" val="3207181945"/>
                  </a:ext>
                </a:extLst>
              </a:tr>
            </a:tbl>
          </a:graphicData>
        </a:graphic>
      </p:graphicFrame>
      <p:sp>
        <p:nvSpPr>
          <p:cNvPr id="13" name="Rectangle à coins arrondis 12"/>
          <p:cNvSpPr/>
          <p:nvPr/>
        </p:nvSpPr>
        <p:spPr>
          <a:xfrm>
            <a:off x="473184" y="2371291"/>
            <a:ext cx="11216984" cy="1170365"/>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15000"/>
              </a:lnSpc>
              <a:defRPr/>
            </a:pPr>
            <a:r>
              <a:rPr lang="en-GB" sz="2400" dirty="0">
                <a:solidFill>
                  <a:srgbClr val="000091"/>
                </a:solidFill>
                <a:latin typeface="Arial"/>
              </a:rPr>
              <a:t>1. </a:t>
            </a:r>
            <a:r>
              <a:rPr lang="en-US" sz="2400" dirty="0">
                <a:solidFill>
                  <a:srgbClr val="000091"/>
                </a:solidFill>
                <a:latin typeface="Arial"/>
              </a:rPr>
              <a:t>“Practical solutions” for implementation of an extensive interoperability of Member State data structures (local, regional, national) and ERN data structures</a:t>
            </a:r>
            <a:endParaRPr lang="fr-FR" sz="2400" dirty="0">
              <a:solidFill>
                <a:srgbClr val="000091"/>
              </a:solidFill>
              <a:latin typeface="Arial"/>
            </a:endParaRPr>
          </a:p>
        </p:txBody>
      </p:sp>
      <p:sp>
        <p:nvSpPr>
          <p:cNvPr id="15" name="Rectangle à coins arrondis 14"/>
          <p:cNvSpPr/>
          <p:nvPr/>
        </p:nvSpPr>
        <p:spPr>
          <a:xfrm>
            <a:off x="492400" y="3890149"/>
            <a:ext cx="11216984" cy="968992"/>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2400" dirty="0">
              <a:solidFill>
                <a:srgbClr val="000091"/>
              </a:solidFill>
              <a:latin typeface="Arial"/>
            </a:endParaRPr>
          </a:p>
          <a:p>
            <a:pPr algn="ctr" defTabSz="1219170">
              <a:lnSpc>
                <a:spcPct val="115000"/>
              </a:lnSpc>
              <a:defRPr/>
            </a:pPr>
            <a:r>
              <a:rPr lang="en-US" sz="2400" dirty="0">
                <a:solidFill>
                  <a:srgbClr val="000091"/>
                </a:solidFill>
                <a:latin typeface="Arial"/>
              </a:rPr>
              <a:t>2. A roadmap for the FAIR management of MS (national, regional and local) and ERN data structures</a:t>
            </a:r>
          </a:p>
          <a:p>
            <a:pPr algn="ctr" defTabSz="1219170">
              <a:defRPr/>
            </a:pPr>
            <a:endParaRPr lang="fr-FR" sz="2400" dirty="0">
              <a:solidFill>
                <a:srgbClr val="000091"/>
              </a:solidFill>
              <a:latin typeface="Arial"/>
            </a:endParaRPr>
          </a:p>
        </p:txBody>
      </p:sp>
    </p:spTree>
    <p:extLst>
      <p:ext uri="{BB962C8B-B14F-4D97-AF65-F5344CB8AC3E}">
        <p14:creationId xmlns:p14="http://schemas.microsoft.com/office/powerpoint/2010/main" val="2948713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European Union main map.svg - Wikimedia Commons"/>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LightScreen/>
                    </a14:imgEffect>
                  </a14:imgLayer>
                </a14:imgProps>
              </a:ext>
              <a:ext uri="{28A0092B-C50C-407E-A947-70E740481C1C}">
                <a14:useLocalDpi xmlns:a14="http://schemas.microsoft.com/office/drawing/2010/main" val="0"/>
              </a:ext>
            </a:extLst>
          </a:blip>
          <a:srcRect l="15036" t="14502" r="29005"/>
          <a:stretch/>
        </p:blipFill>
        <p:spPr bwMode="auto">
          <a:xfrm>
            <a:off x="3036969" y="2267856"/>
            <a:ext cx="3494456" cy="4083513"/>
          </a:xfrm>
          <a:prstGeom prst="rect">
            <a:avLst/>
          </a:prstGeom>
          <a:noFill/>
          <a:extLst>
            <a:ext uri="{909E8E84-426E-40DD-AFC4-6F175D3DCCD1}">
              <a14:hiddenFill xmlns:a14="http://schemas.microsoft.com/office/drawing/2010/main">
                <a:solidFill>
                  <a:srgbClr val="FFFFFF"/>
                </a:solidFill>
              </a14:hiddenFill>
            </a:ext>
          </a:extLst>
        </p:spPr>
      </p:pic>
      <p:sp>
        <p:nvSpPr>
          <p:cNvPr id="6" name="Titre 5"/>
          <p:cNvSpPr>
            <a:spLocks noGrp="1"/>
          </p:cNvSpPr>
          <p:nvPr>
            <p:ph type="title"/>
          </p:nvPr>
        </p:nvSpPr>
        <p:spPr>
          <a:xfrm>
            <a:off x="71500" y="-3785"/>
            <a:ext cx="9380411" cy="957511"/>
          </a:xfrm>
        </p:spPr>
        <p:txBody>
          <a:bodyPr>
            <a:noAutofit/>
          </a:bodyPr>
          <a:lstStyle/>
          <a:p>
            <a:r>
              <a:rPr lang="en-US" sz="1600" dirty="0"/>
              <a:t>From the French national rare disease registry (BNDMR) towards ITHACA ERN registry (ILIAD): </a:t>
            </a:r>
            <a:br>
              <a:rPr lang="en-US" sz="2400" dirty="0"/>
            </a:br>
            <a:r>
              <a:rPr lang="en-US" sz="2400" dirty="0"/>
              <a:t>Data reusability to ease the burden of data entry</a:t>
            </a:r>
            <a:endParaRPr lang="fr-FR" sz="1600" dirty="0"/>
          </a:p>
        </p:txBody>
      </p:sp>
      <p:sp>
        <p:nvSpPr>
          <p:cNvPr id="2" name="Rectangle 1"/>
          <p:cNvSpPr/>
          <p:nvPr/>
        </p:nvSpPr>
        <p:spPr>
          <a:xfrm>
            <a:off x="1" y="1059595"/>
            <a:ext cx="9715500" cy="784830"/>
          </a:xfrm>
          <a:prstGeom prst="rect">
            <a:avLst/>
          </a:prstGeom>
        </p:spPr>
        <p:txBody>
          <a:bodyPr wrap="square">
            <a:spAutoFit/>
          </a:bodyPr>
          <a:lstStyle/>
          <a:p>
            <a:pPr defTabSz="914377"/>
            <a:r>
              <a:rPr lang="en-US" sz="1200" b="1" dirty="0">
                <a:solidFill>
                  <a:prstClr val="black"/>
                </a:solidFill>
                <a:latin typeface="Calibri" panose="020F0502020204030204"/>
              </a:rPr>
              <a:t>Arnaud Sandrin</a:t>
            </a:r>
            <a:r>
              <a:rPr lang="en-US" sz="1200" b="1" baseline="30000" dirty="0">
                <a:solidFill>
                  <a:prstClr val="black"/>
                </a:solidFill>
                <a:latin typeface="Calibri" panose="020F0502020204030204"/>
              </a:rPr>
              <a:t>1</a:t>
            </a:r>
            <a:r>
              <a:rPr lang="en-US" sz="1200" b="1" dirty="0">
                <a:solidFill>
                  <a:prstClr val="black"/>
                </a:solidFill>
                <a:latin typeface="Calibri" panose="020F0502020204030204"/>
              </a:rPr>
              <a:t>, Céline Angin</a:t>
            </a:r>
            <a:r>
              <a:rPr lang="en-US" sz="1200" b="1" baseline="30000" dirty="0">
                <a:solidFill>
                  <a:prstClr val="black"/>
                </a:solidFill>
                <a:latin typeface="Calibri" panose="020F0502020204030204"/>
              </a:rPr>
              <a:t>1</a:t>
            </a:r>
            <a:r>
              <a:rPr lang="en-US" sz="1200" b="1" dirty="0">
                <a:solidFill>
                  <a:prstClr val="black"/>
                </a:solidFill>
                <a:latin typeface="Calibri" panose="020F0502020204030204"/>
              </a:rPr>
              <a:t>, Morris Swertz</a:t>
            </a:r>
            <a:r>
              <a:rPr lang="en-US" sz="1200" b="1" baseline="30000" dirty="0">
                <a:solidFill>
                  <a:prstClr val="black"/>
                </a:solidFill>
                <a:latin typeface="Calibri" panose="020F0502020204030204"/>
              </a:rPr>
              <a:t>2</a:t>
            </a:r>
            <a:r>
              <a:rPr lang="en-US" sz="1200" b="1" dirty="0">
                <a:solidFill>
                  <a:prstClr val="black"/>
                </a:solidFill>
                <a:latin typeface="Calibri" panose="020F0502020204030204"/>
              </a:rPr>
              <a:t>, Fernanda De Andrade</a:t>
            </a:r>
            <a:r>
              <a:rPr lang="en-US" sz="1200" b="1" baseline="30000" dirty="0">
                <a:solidFill>
                  <a:prstClr val="black"/>
                </a:solidFill>
                <a:latin typeface="Calibri" panose="020F0502020204030204"/>
              </a:rPr>
              <a:t>2</a:t>
            </a:r>
            <a:r>
              <a:rPr lang="en-US" sz="1200" b="1" dirty="0">
                <a:solidFill>
                  <a:prstClr val="black"/>
                </a:solidFill>
                <a:latin typeface="Calibri" panose="020F0502020204030204"/>
              </a:rPr>
              <a:t>, </a:t>
            </a:r>
            <a:r>
              <a:rPr lang="en-US" sz="1200" b="1" dirty="0" err="1">
                <a:solidFill>
                  <a:prstClr val="black"/>
                </a:solidFill>
                <a:latin typeface="Calibri" panose="020F0502020204030204"/>
              </a:rPr>
              <a:t>Klea</a:t>
            </a:r>
            <a:r>
              <a:rPr lang="en-US" sz="1200" b="1">
                <a:solidFill>
                  <a:prstClr val="black"/>
                </a:solidFill>
                <a:latin typeface="Calibri" panose="020F0502020204030204"/>
              </a:rPr>
              <a:t> Vyshka</a:t>
            </a:r>
            <a:r>
              <a:rPr lang="en-US" sz="1200" b="1" baseline="30000">
                <a:solidFill>
                  <a:prstClr val="black"/>
                </a:solidFill>
                <a:latin typeface="Calibri" panose="020F0502020204030204"/>
              </a:rPr>
              <a:t>3,4</a:t>
            </a:r>
            <a:r>
              <a:rPr lang="en-US" sz="1200" b="1">
                <a:solidFill>
                  <a:prstClr val="black"/>
                </a:solidFill>
                <a:latin typeface="Calibri" panose="020F0502020204030204"/>
              </a:rPr>
              <a:t>, Alain Verloes</a:t>
            </a:r>
            <a:r>
              <a:rPr lang="en-US" sz="1200" b="1" baseline="30000">
                <a:solidFill>
                  <a:prstClr val="black"/>
                </a:solidFill>
                <a:latin typeface="Calibri" panose="020F0502020204030204"/>
              </a:rPr>
              <a:t>3,5</a:t>
            </a:r>
            <a:endParaRPr lang="fr-FR" sz="1200">
              <a:solidFill>
                <a:prstClr val="black"/>
              </a:solidFill>
              <a:latin typeface="Calibri" panose="020F0502020204030204"/>
            </a:endParaRPr>
          </a:p>
          <a:p>
            <a:pPr defTabSz="914377"/>
            <a:r>
              <a:rPr lang="en-US" sz="1100" i="1" baseline="30000">
                <a:solidFill>
                  <a:prstClr val="black"/>
                </a:solidFill>
                <a:latin typeface="Calibri" panose="020F0502020204030204"/>
              </a:rPr>
              <a:t>1</a:t>
            </a:r>
            <a:r>
              <a:rPr lang="en-US" sz="1100" i="1">
                <a:solidFill>
                  <a:prstClr val="black"/>
                </a:solidFill>
                <a:latin typeface="Calibri" panose="020F0502020204030204"/>
              </a:rPr>
              <a:t> French National Rare Disease Registry (BNDMR) - Assistance </a:t>
            </a:r>
            <a:r>
              <a:rPr lang="en-US" sz="1100" i="1" err="1">
                <a:solidFill>
                  <a:prstClr val="black"/>
                </a:solidFill>
                <a:latin typeface="Calibri" panose="020F0502020204030204"/>
              </a:rPr>
              <a:t>Publique-Hôpitaux</a:t>
            </a:r>
            <a:r>
              <a:rPr lang="en-US" sz="1100" i="1">
                <a:solidFill>
                  <a:prstClr val="black"/>
                </a:solidFill>
                <a:latin typeface="Calibri" panose="020F0502020204030204"/>
              </a:rPr>
              <a:t> de Paris, Paris, France  |  </a:t>
            </a:r>
            <a:r>
              <a:rPr lang="en-US" sz="1100" i="1" baseline="30000">
                <a:solidFill>
                  <a:prstClr val="black"/>
                </a:solidFill>
                <a:latin typeface="Calibri" panose="020F0502020204030204"/>
              </a:rPr>
              <a:t>2</a:t>
            </a:r>
            <a:r>
              <a:rPr lang="en-US" sz="1100" i="1">
                <a:solidFill>
                  <a:prstClr val="black"/>
                </a:solidFill>
                <a:latin typeface="Calibri" panose="020F0502020204030204"/>
              </a:rPr>
              <a:t> University Medical Center Groningen, Dept. of Genetics, Genomics Coordination Center, Groningen, Netherlands  |  </a:t>
            </a:r>
            <a:r>
              <a:rPr lang="fr-FR" sz="1100" i="1" baseline="30000">
                <a:solidFill>
                  <a:prstClr val="black"/>
                </a:solidFill>
                <a:latin typeface="Calibri" panose="020F0502020204030204"/>
              </a:rPr>
              <a:t>3</a:t>
            </a:r>
            <a:r>
              <a:rPr lang="fr-FR" sz="1100" i="1">
                <a:solidFill>
                  <a:prstClr val="black"/>
                </a:solidFill>
                <a:latin typeface="Calibri" panose="020F0502020204030204"/>
              </a:rPr>
              <a:t> Assistance Publique-Hôpitaux de Paris - Université de Paris, </a:t>
            </a:r>
            <a:r>
              <a:rPr lang="fr-FR" sz="1100" i="1" err="1">
                <a:solidFill>
                  <a:prstClr val="black"/>
                </a:solidFill>
                <a:latin typeface="Calibri" panose="020F0502020204030204"/>
              </a:rPr>
              <a:t>Department</a:t>
            </a:r>
            <a:r>
              <a:rPr lang="fr-FR" sz="1100" i="1">
                <a:solidFill>
                  <a:prstClr val="black"/>
                </a:solidFill>
                <a:latin typeface="Calibri" panose="020F0502020204030204"/>
              </a:rPr>
              <a:t> of </a:t>
            </a:r>
            <a:r>
              <a:rPr lang="fr-FR" sz="1100" i="1" err="1">
                <a:solidFill>
                  <a:prstClr val="black"/>
                </a:solidFill>
                <a:latin typeface="Calibri" panose="020F0502020204030204"/>
              </a:rPr>
              <a:t>Genetics</a:t>
            </a:r>
            <a:r>
              <a:rPr lang="fr-FR" sz="1100" i="1">
                <a:solidFill>
                  <a:prstClr val="black"/>
                </a:solidFill>
                <a:latin typeface="Calibri" panose="020F0502020204030204"/>
              </a:rPr>
              <a:t>, Paris, France  | </a:t>
            </a:r>
            <a:r>
              <a:rPr lang="fr-FR" sz="1100" i="1" baseline="30000">
                <a:solidFill>
                  <a:prstClr val="black"/>
                </a:solidFill>
                <a:latin typeface="Calibri" panose="020F0502020204030204"/>
              </a:rPr>
              <a:t>4</a:t>
            </a:r>
            <a:r>
              <a:rPr lang="fr-FR" sz="1100" i="1">
                <a:solidFill>
                  <a:prstClr val="black"/>
                </a:solidFill>
                <a:latin typeface="Calibri" panose="020F0502020204030204"/>
              </a:rPr>
              <a:t> CERCRID, UMR 5137, “Centre de Recherches Critiques en Droit”, Université de Lyon, Lyon, France  |  </a:t>
            </a:r>
            <a:r>
              <a:rPr lang="en-US" sz="1100" i="1" baseline="30000">
                <a:solidFill>
                  <a:prstClr val="black"/>
                </a:solidFill>
                <a:latin typeface="Calibri" panose="020F0502020204030204"/>
              </a:rPr>
              <a:t>5</a:t>
            </a:r>
            <a:r>
              <a:rPr lang="en-US" sz="1100" i="1">
                <a:solidFill>
                  <a:prstClr val="black"/>
                </a:solidFill>
                <a:latin typeface="Calibri" panose="020F0502020204030204"/>
              </a:rPr>
              <a:t> INSERM UMR 1141 "</a:t>
            </a:r>
            <a:r>
              <a:rPr lang="en-US" sz="1100" i="1" err="1">
                <a:solidFill>
                  <a:prstClr val="black"/>
                </a:solidFill>
                <a:latin typeface="Calibri" panose="020F0502020204030204"/>
              </a:rPr>
              <a:t>NeuroDiderot</a:t>
            </a:r>
            <a:r>
              <a:rPr lang="en-US" sz="1100" i="1">
                <a:solidFill>
                  <a:prstClr val="black"/>
                </a:solidFill>
                <a:latin typeface="Calibri" panose="020F0502020204030204"/>
              </a:rPr>
              <a:t>", </a:t>
            </a:r>
            <a:r>
              <a:rPr lang="en-US" sz="1100" i="1" err="1">
                <a:solidFill>
                  <a:prstClr val="black"/>
                </a:solidFill>
                <a:latin typeface="Calibri" panose="020F0502020204030204"/>
              </a:rPr>
              <a:t>Hôpital</a:t>
            </a:r>
            <a:r>
              <a:rPr lang="en-US" sz="1100" i="1">
                <a:solidFill>
                  <a:prstClr val="black"/>
                </a:solidFill>
                <a:latin typeface="Calibri" panose="020F0502020204030204"/>
              </a:rPr>
              <a:t> R DEBRE, Paris, France</a:t>
            </a:r>
            <a:endParaRPr lang="fr-FR" sz="1000" i="1">
              <a:solidFill>
                <a:prstClr val="black"/>
              </a:solidFill>
              <a:latin typeface="Calibri" panose="020F0502020204030204"/>
            </a:endParaRPr>
          </a:p>
        </p:txBody>
      </p:sp>
      <p:sp>
        <p:nvSpPr>
          <p:cNvPr id="211" name="ZoneTexte 210"/>
          <p:cNvSpPr txBox="1"/>
          <p:nvPr/>
        </p:nvSpPr>
        <p:spPr>
          <a:xfrm>
            <a:off x="7068211" y="953861"/>
            <a:ext cx="3038764" cy="307777"/>
          </a:xfrm>
          <a:prstGeom prst="rect">
            <a:avLst/>
          </a:prstGeom>
          <a:noFill/>
        </p:spPr>
        <p:txBody>
          <a:bodyPr wrap="square" rtlCol="0">
            <a:spAutoFit/>
          </a:bodyPr>
          <a:lstStyle/>
          <a:p>
            <a:pPr defTabSz="914377"/>
            <a:r>
              <a:rPr lang="fr-FR" sz="1400" u="sng">
                <a:solidFill>
                  <a:srgbClr val="0062AE"/>
                </a:solidFill>
                <a:latin typeface="Courier New" panose="02070309020205020404" pitchFamily="49" charset="0"/>
                <a:cs typeface="Courier New" panose="02070309020205020404" pitchFamily="49" charset="0"/>
              </a:rPr>
              <a:t>contact.bndmr@aphp.fr</a:t>
            </a:r>
          </a:p>
        </p:txBody>
      </p:sp>
      <p:sp>
        <p:nvSpPr>
          <p:cNvPr id="13" name="Rectangle 12"/>
          <p:cNvSpPr/>
          <p:nvPr/>
        </p:nvSpPr>
        <p:spPr>
          <a:xfrm>
            <a:off x="315340" y="2109950"/>
            <a:ext cx="2631061" cy="4241418"/>
          </a:xfrm>
          <a:prstGeom prst="rect">
            <a:avLst/>
          </a:prstGeom>
        </p:spPr>
        <p:txBody>
          <a:bodyPr wrap="square">
            <a:spAutoFit/>
          </a:bodyPr>
          <a:lstStyle/>
          <a:p>
            <a:pPr algn="just" defTabSz="914377">
              <a:lnSpc>
                <a:spcPct val="107000"/>
              </a:lnSpc>
              <a:spcAft>
                <a:spcPts val="800"/>
              </a:spcAft>
            </a:pPr>
            <a:r>
              <a:rPr lang="en-US">
                <a:solidFill>
                  <a:prstClr val="black"/>
                </a:solidFill>
                <a:latin typeface="Arial" panose="020B0604020202020204" pitchFamily="34" charset="0"/>
                <a:ea typeface="Calibri" panose="020F0502020204030204" pitchFamily="34" charset="0"/>
                <a:cs typeface="Arial" panose="020B0604020202020204" pitchFamily="34" charset="0"/>
              </a:rPr>
              <a:t>All European Reference Networks (ERN) are currently developing registries in order to collect or make Findable, Accessible, Reusable and Interoperable (FAIR) the </a:t>
            </a:r>
            <a:r>
              <a:rPr lang="en-US" b="1">
                <a:solidFill>
                  <a:prstClr val="black"/>
                </a:solidFill>
                <a:latin typeface="Arial" panose="020B0604020202020204" pitchFamily="34" charset="0"/>
                <a:ea typeface="Calibri" panose="020F0502020204030204" pitchFamily="34" charset="0"/>
                <a:cs typeface="Arial" panose="020B0604020202020204" pitchFamily="34" charset="0"/>
              </a:rPr>
              <a:t>common data elements (CDE) </a:t>
            </a:r>
            <a:r>
              <a:rPr lang="en-US">
                <a:solidFill>
                  <a:prstClr val="black"/>
                </a:solidFill>
                <a:latin typeface="Arial" panose="020B0604020202020204" pitchFamily="34" charset="0"/>
                <a:ea typeface="Calibri" panose="020F0502020204030204" pitchFamily="34" charset="0"/>
                <a:cs typeface="Arial" panose="020B0604020202020204" pitchFamily="34" charset="0"/>
              </a:rPr>
              <a:t>required by the European Joint Research Consortium (JRC) are </a:t>
            </a:r>
            <a:endParaRPr lang="fr-FR">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0" name="Ellipse 9"/>
          <p:cNvSpPr/>
          <p:nvPr/>
        </p:nvSpPr>
        <p:spPr>
          <a:xfrm>
            <a:off x="3149597" y="2661020"/>
            <a:ext cx="1632791" cy="47785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377"/>
            <a:r>
              <a:rPr lang="fr-FR" sz="1400" i="1">
                <a:solidFill>
                  <a:prstClr val="black"/>
                </a:solidFill>
                <a:latin typeface="Arial" panose="020B0604020202020204" pitchFamily="34" charset="0"/>
                <a:cs typeface="Arial" panose="020B0604020202020204" pitchFamily="34" charset="0"/>
              </a:rPr>
              <a:t>ERN  reg.</a:t>
            </a:r>
          </a:p>
        </p:txBody>
      </p:sp>
      <p:sp>
        <p:nvSpPr>
          <p:cNvPr id="19" name="Rectangle 18"/>
          <p:cNvSpPr/>
          <p:nvPr/>
        </p:nvSpPr>
        <p:spPr>
          <a:xfrm>
            <a:off x="6673773" y="2109949"/>
            <a:ext cx="4807027" cy="3956789"/>
          </a:xfrm>
          <a:prstGeom prst="rect">
            <a:avLst/>
          </a:prstGeom>
        </p:spPr>
        <p:txBody>
          <a:bodyPr wrap="square">
            <a:spAutoFit/>
          </a:bodyPr>
          <a:lstStyle/>
          <a:p>
            <a:pPr algn="just" defTabSz="914377">
              <a:lnSpc>
                <a:spcPct val="107000"/>
              </a:lnSpc>
              <a:spcAft>
                <a:spcPts val="800"/>
              </a:spcAft>
            </a:pPr>
            <a:r>
              <a:rPr lang="en-US">
                <a:solidFill>
                  <a:prstClr val="black"/>
                </a:solidFill>
                <a:latin typeface="Arial" panose="020B0604020202020204" pitchFamily="34" charset="0"/>
                <a:ea typeface="Calibri" panose="020F0502020204030204" pitchFamily="34" charset="0"/>
                <a:cs typeface="Arial" panose="020B0604020202020204" pitchFamily="34" charset="0"/>
              </a:rPr>
              <a:t>Connecting such a large number of local registries altogether is an unprecedented interoperability effort. It faces significant challenges of various sorts :</a:t>
            </a:r>
          </a:p>
          <a:p>
            <a:pPr marL="285744" indent="-285744" algn="just" defTabSz="914377">
              <a:lnSpc>
                <a:spcPct val="107000"/>
              </a:lnSpc>
              <a:spcAft>
                <a:spcPts val="800"/>
              </a:spcAft>
              <a:buFont typeface="Arial" panose="020B0604020202020204" pitchFamily="34" charset="0"/>
              <a:buChar char="•"/>
            </a:pPr>
            <a:r>
              <a:rPr lang="en-US" sz="1600" b="1">
                <a:solidFill>
                  <a:prstClr val="black"/>
                </a:solidFill>
                <a:latin typeface="Arial" panose="020B0604020202020204" pitchFamily="34" charset="0"/>
                <a:ea typeface="Calibri" panose="020F0502020204030204" pitchFamily="34" charset="0"/>
                <a:cs typeface="Arial" panose="020B0604020202020204" pitchFamily="34" charset="0"/>
              </a:rPr>
              <a:t>Regulatory</a:t>
            </a:r>
            <a:r>
              <a:rPr lang="en-US" sz="1600">
                <a:solidFill>
                  <a:prstClr val="black"/>
                </a:solidFill>
                <a:latin typeface="Arial" panose="020B0604020202020204" pitchFamily="34" charset="0"/>
                <a:ea typeface="Calibri" panose="020F0502020204030204" pitchFamily="34" charset="0"/>
                <a:cs typeface="Arial" panose="020B0604020202020204" pitchFamily="34" charset="0"/>
              </a:rPr>
              <a:t> : patient re-information </a:t>
            </a:r>
            <a:r>
              <a:rPr lang="en-US" sz="1600" i="1">
                <a:solidFill>
                  <a:prstClr val="black"/>
                </a:solidFill>
                <a:latin typeface="Arial" panose="020B0604020202020204" pitchFamily="34" charset="0"/>
                <a:ea typeface="Calibri" panose="020F0502020204030204" pitchFamily="34" charset="0"/>
                <a:cs typeface="Arial" panose="020B0604020202020204" pitchFamily="34" charset="0"/>
              </a:rPr>
              <a:t>and</a:t>
            </a:r>
            <a:r>
              <a:rPr lang="en-US" sz="1600">
                <a:solidFill>
                  <a:prstClr val="black"/>
                </a:solidFill>
                <a:latin typeface="Arial" panose="020B0604020202020204" pitchFamily="34" charset="0"/>
                <a:ea typeface="Calibri" panose="020F0502020204030204" pitchFamily="34" charset="0"/>
                <a:cs typeface="Arial" panose="020B0604020202020204" pitchFamily="34" charset="0"/>
              </a:rPr>
              <a:t> inter-HCPs contracts requiring law and data protection regulation expertise</a:t>
            </a:r>
          </a:p>
          <a:p>
            <a:pPr marL="285744" indent="-285744" algn="just" defTabSz="914377">
              <a:lnSpc>
                <a:spcPct val="107000"/>
              </a:lnSpc>
              <a:spcAft>
                <a:spcPts val="800"/>
              </a:spcAft>
              <a:buFont typeface="Arial" panose="020B0604020202020204" pitchFamily="34" charset="0"/>
              <a:buChar char="•"/>
            </a:pPr>
            <a:r>
              <a:rPr lang="en-US" sz="1600" b="1">
                <a:solidFill>
                  <a:prstClr val="black"/>
                </a:solidFill>
                <a:latin typeface="Arial" panose="020B0604020202020204" pitchFamily="34" charset="0"/>
                <a:ea typeface="Calibri" panose="020F0502020204030204" pitchFamily="34" charset="0"/>
                <a:cs typeface="Arial" panose="020B0604020202020204" pitchFamily="34" charset="0"/>
              </a:rPr>
              <a:t>IT : </a:t>
            </a:r>
            <a:r>
              <a:rPr lang="en-US" sz="1600">
                <a:solidFill>
                  <a:prstClr val="black"/>
                </a:solidFill>
                <a:latin typeface="Arial" panose="020B0604020202020204" pitchFamily="34" charset="0"/>
                <a:ea typeface="Calibri" panose="020F0502020204030204" pitchFamily="34" charset="0"/>
                <a:cs typeface="Arial" panose="020B0604020202020204" pitchFamily="34" charset="0"/>
              </a:rPr>
              <a:t>compliancy with interoperability international standards requires highly technical IT development and infrastructure 	expertise</a:t>
            </a:r>
          </a:p>
          <a:p>
            <a:pPr marL="285744" indent="-285744" algn="just" defTabSz="914377">
              <a:lnSpc>
                <a:spcPct val="107000"/>
              </a:lnSpc>
              <a:spcAft>
                <a:spcPts val="800"/>
              </a:spcAft>
              <a:buFont typeface="Arial" panose="020B0604020202020204" pitchFamily="34" charset="0"/>
              <a:buChar char="•"/>
            </a:pPr>
            <a:r>
              <a:rPr lang="en-US" sz="1600" b="1">
                <a:solidFill>
                  <a:prstClr val="black"/>
                </a:solidFill>
                <a:latin typeface="Arial" panose="020B0604020202020204" pitchFamily="34" charset="0"/>
                <a:ea typeface="Calibri" panose="020F0502020204030204" pitchFamily="34" charset="0"/>
                <a:cs typeface="Arial" panose="020B0604020202020204" pitchFamily="34" charset="0"/>
              </a:rPr>
              <a:t>Data : </a:t>
            </a:r>
            <a:r>
              <a:rPr lang="en-US" sz="1600">
                <a:solidFill>
                  <a:prstClr val="black"/>
                </a:solidFill>
                <a:latin typeface="Arial" panose="020B0604020202020204" pitchFamily="34" charset="0"/>
                <a:ea typeface="Calibri" panose="020F0502020204030204" pitchFamily="34" charset="0"/>
                <a:cs typeface="Arial" panose="020B0604020202020204" pitchFamily="34" charset="0"/>
              </a:rPr>
              <a:t>managing inconsistencies, data duplication, data source tracing is mandatory in a fully automated system</a:t>
            </a:r>
          </a:p>
        </p:txBody>
      </p:sp>
      <p:sp>
        <p:nvSpPr>
          <p:cNvPr id="20" name="Ellipse 19"/>
          <p:cNvSpPr/>
          <p:nvPr/>
        </p:nvSpPr>
        <p:spPr>
          <a:xfrm>
            <a:off x="3078664" y="5588700"/>
            <a:ext cx="1571181" cy="39417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377"/>
            <a:r>
              <a:rPr lang="fr-FR" sz="1400" i="1">
                <a:solidFill>
                  <a:prstClr val="black"/>
                </a:solidFill>
                <a:latin typeface="Arial" panose="020B0604020202020204" pitchFamily="34" charset="0"/>
                <a:cs typeface="Arial" panose="020B0604020202020204" pitchFamily="34" charset="0"/>
              </a:rPr>
              <a:t>Local reg.</a:t>
            </a:r>
          </a:p>
        </p:txBody>
      </p:sp>
      <p:sp>
        <p:nvSpPr>
          <p:cNvPr id="21" name="Ellipse 20"/>
          <p:cNvSpPr/>
          <p:nvPr/>
        </p:nvSpPr>
        <p:spPr>
          <a:xfrm>
            <a:off x="3837040" y="4985517"/>
            <a:ext cx="1571181" cy="39417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377"/>
            <a:r>
              <a:rPr lang="fr-FR" sz="1400" i="1">
                <a:solidFill>
                  <a:prstClr val="black"/>
                </a:solidFill>
                <a:latin typeface="Arial" panose="020B0604020202020204" pitchFamily="34" charset="0"/>
                <a:cs typeface="Arial" panose="020B0604020202020204" pitchFamily="34" charset="0"/>
              </a:rPr>
              <a:t>Local reg.</a:t>
            </a:r>
          </a:p>
        </p:txBody>
      </p:sp>
      <p:sp>
        <p:nvSpPr>
          <p:cNvPr id="22" name="Ellipse 21"/>
          <p:cNvSpPr/>
          <p:nvPr/>
        </p:nvSpPr>
        <p:spPr>
          <a:xfrm>
            <a:off x="4837708" y="4591347"/>
            <a:ext cx="1571181" cy="39417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377"/>
            <a:r>
              <a:rPr lang="fr-FR" sz="1400" i="1">
                <a:solidFill>
                  <a:prstClr val="black"/>
                </a:solidFill>
                <a:latin typeface="Arial" panose="020B0604020202020204" pitchFamily="34" charset="0"/>
                <a:cs typeface="Arial" panose="020B0604020202020204" pitchFamily="34" charset="0"/>
              </a:rPr>
              <a:t>Local reg.</a:t>
            </a:r>
          </a:p>
        </p:txBody>
      </p:sp>
      <p:sp>
        <p:nvSpPr>
          <p:cNvPr id="11" name="Forme libre 10"/>
          <p:cNvSpPr/>
          <p:nvPr/>
        </p:nvSpPr>
        <p:spPr>
          <a:xfrm>
            <a:off x="3864257" y="3169555"/>
            <a:ext cx="491841" cy="1828800"/>
          </a:xfrm>
          <a:custGeom>
            <a:avLst/>
            <a:gdLst>
              <a:gd name="connsiteX0" fmla="*/ 537392 w 537392"/>
              <a:gd name="connsiteY0" fmla="*/ 1905000 h 1905000"/>
              <a:gd name="connsiteX1" fmla="*/ 16692 w 537392"/>
              <a:gd name="connsiteY1" fmla="*/ 444500 h 1905000"/>
              <a:gd name="connsiteX2" fmla="*/ 130992 w 537392"/>
              <a:gd name="connsiteY2" fmla="*/ 0 h 1905000"/>
              <a:gd name="connsiteX0" fmla="*/ 552394 w 552394"/>
              <a:gd name="connsiteY0" fmla="*/ 1981200 h 1981200"/>
              <a:gd name="connsiteX1" fmla="*/ 31694 w 552394"/>
              <a:gd name="connsiteY1" fmla="*/ 520700 h 1981200"/>
              <a:gd name="connsiteX2" fmla="*/ 69794 w 552394"/>
              <a:gd name="connsiteY2" fmla="*/ 0 h 1981200"/>
              <a:gd name="connsiteX0" fmla="*/ 491841 w 491841"/>
              <a:gd name="connsiteY0" fmla="*/ 1981200 h 1981200"/>
              <a:gd name="connsiteX1" fmla="*/ 85441 w 491841"/>
              <a:gd name="connsiteY1" fmla="*/ 850900 h 1981200"/>
              <a:gd name="connsiteX2" fmla="*/ 9241 w 491841"/>
              <a:gd name="connsiteY2" fmla="*/ 0 h 1981200"/>
              <a:gd name="connsiteX0" fmla="*/ 491841 w 491841"/>
              <a:gd name="connsiteY0" fmla="*/ 1828800 h 1828800"/>
              <a:gd name="connsiteX1" fmla="*/ 85441 w 491841"/>
              <a:gd name="connsiteY1" fmla="*/ 698500 h 1828800"/>
              <a:gd name="connsiteX2" fmla="*/ 9241 w 491841"/>
              <a:gd name="connsiteY2" fmla="*/ 0 h 1828800"/>
            </a:gdLst>
            <a:ahLst/>
            <a:cxnLst>
              <a:cxn ang="0">
                <a:pos x="connsiteX0" y="connsiteY0"/>
              </a:cxn>
              <a:cxn ang="0">
                <a:pos x="connsiteX1" y="connsiteY1"/>
              </a:cxn>
              <a:cxn ang="0">
                <a:pos x="connsiteX2" y="connsiteY2"/>
              </a:cxn>
            </a:cxnLst>
            <a:rect l="l" t="t" r="r" b="b"/>
            <a:pathLst>
              <a:path w="491841" h="1828800">
                <a:moveTo>
                  <a:pt x="491841" y="1828800"/>
                </a:moveTo>
                <a:cubicBezTo>
                  <a:pt x="265357" y="1257300"/>
                  <a:pt x="165874" y="1003300"/>
                  <a:pt x="85441" y="698500"/>
                </a:cubicBezTo>
                <a:cubicBezTo>
                  <a:pt x="5008" y="393700"/>
                  <a:pt x="-14042" y="139700"/>
                  <a:pt x="9241" y="0"/>
                </a:cubicBezTo>
              </a:path>
            </a:pathLst>
          </a:custGeom>
          <a:ln w="25400" cmpd="dbl">
            <a:solidFill>
              <a:schemeClr val="accent2">
                <a:lumMod val="75000"/>
              </a:schemeClr>
            </a:solidFill>
            <a:prstDash val="sysDot"/>
            <a:headEnd type="diamond"/>
            <a:tailEnd type="diamond"/>
          </a:ln>
        </p:spPr>
        <p:style>
          <a:lnRef idx="1">
            <a:schemeClr val="accent6"/>
          </a:lnRef>
          <a:fillRef idx="0">
            <a:schemeClr val="accent6"/>
          </a:fillRef>
          <a:effectRef idx="0">
            <a:schemeClr val="accent6"/>
          </a:effectRef>
          <a:fontRef idx="minor">
            <a:schemeClr val="tx1"/>
          </a:fontRef>
        </p:style>
        <p:txBody>
          <a:bodyPr rtlCol="0" anchor="ctr"/>
          <a:lstStyle/>
          <a:p>
            <a:pPr algn="ctr" defTabSz="914377"/>
            <a:endParaRPr lang="fr-FR" sz="1400" i="1">
              <a:solidFill>
                <a:prstClr val="black"/>
              </a:solidFill>
              <a:latin typeface="Arial" panose="020B0604020202020204" pitchFamily="34" charset="0"/>
              <a:cs typeface="Arial" panose="020B0604020202020204" pitchFamily="34" charset="0"/>
            </a:endParaRPr>
          </a:p>
        </p:txBody>
      </p:sp>
      <p:sp>
        <p:nvSpPr>
          <p:cNvPr id="17" name="Forme libre 16"/>
          <p:cNvSpPr/>
          <p:nvPr/>
        </p:nvSpPr>
        <p:spPr>
          <a:xfrm>
            <a:off x="3373804" y="3141615"/>
            <a:ext cx="417085" cy="2415540"/>
          </a:xfrm>
          <a:custGeom>
            <a:avLst/>
            <a:gdLst>
              <a:gd name="connsiteX0" fmla="*/ 537392 w 537392"/>
              <a:gd name="connsiteY0" fmla="*/ 1905000 h 1905000"/>
              <a:gd name="connsiteX1" fmla="*/ 16692 w 537392"/>
              <a:gd name="connsiteY1" fmla="*/ 444500 h 1905000"/>
              <a:gd name="connsiteX2" fmla="*/ 130992 w 537392"/>
              <a:gd name="connsiteY2" fmla="*/ 0 h 1905000"/>
              <a:gd name="connsiteX0" fmla="*/ 552394 w 552394"/>
              <a:gd name="connsiteY0" fmla="*/ 1981200 h 1981200"/>
              <a:gd name="connsiteX1" fmla="*/ 31694 w 552394"/>
              <a:gd name="connsiteY1" fmla="*/ 520700 h 1981200"/>
              <a:gd name="connsiteX2" fmla="*/ 69794 w 552394"/>
              <a:gd name="connsiteY2" fmla="*/ 0 h 1981200"/>
              <a:gd name="connsiteX0" fmla="*/ 491841 w 491841"/>
              <a:gd name="connsiteY0" fmla="*/ 1981200 h 1981200"/>
              <a:gd name="connsiteX1" fmla="*/ 85441 w 491841"/>
              <a:gd name="connsiteY1" fmla="*/ 850900 h 1981200"/>
              <a:gd name="connsiteX2" fmla="*/ 9241 w 491841"/>
              <a:gd name="connsiteY2" fmla="*/ 0 h 1981200"/>
              <a:gd name="connsiteX0" fmla="*/ 407839 w 407839"/>
              <a:gd name="connsiteY0" fmla="*/ 2552700 h 2552700"/>
              <a:gd name="connsiteX1" fmla="*/ 1439 w 407839"/>
              <a:gd name="connsiteY1" fmla="*/ 1422400 h 2552700"/>
              <a:gd name="connsiteX2" fmla="*/ 268139 w 407839"/>
              <a:gd name="connsiteY2" fmla="*/ 0 h 2552700"/>
              <a:gd name="connsiteX0" fmla="*/ 410915 w 410915"/>
              <a:gd name="connsiteY0" fmla="*/ 2552700 h 2552700"/>
              <a:gd name="connsiteX1" fmla="*/ 4515 w 410915"/>
              <a:gd name="connsiteY1" fmla="*/ 1422400 h 2552700"/>
              <a:gd name="connsiteX2" fmla="*/ 271215 w 410915"/>
              <a:gd name="connsiteY2" fmla="*/ 0 h 2552700"/>
              <a:gd name="connsiteX0" fmla="*/ 406419 w 406419"/>
              <a:gd name="connsiteY0" fmla="*/ 2552700 h 2552700"/>
              <a:gd name="connsiteX1" fmla="*/ 19 w 406419"/>
              <a:gd name="connsiteY1" fmla="*/ 1422400 h 2552700"/>
              <a:gd name="connsiteX2" fmla="*/ 266719 w 406419"/>
              <a:gd name="connsiteY2" fmla="*/ 0 h 2552700"/>
              <a:gd name="connsiteX0" fmla="*/ 417085 w 417085"/>
              <a:gd name="connsiteY0" fmla="*/ 2415540 h 2415540"/>
              <a:gd name="connsiteX1" fmla="*/ 10685 w 417085"/>
              <a:gd name="connsiteY1" fmla="*/ 1285240 h 2415540"/>
              <a:gd name="connsiteX2" fmla="*/ 231665 w 417085"/>
              <a:gd name="connsiteY2" fmla="*/ 0 h 2415540"/>
            </a:gdLst>
            <a:ahLst/>
            <a:cxnLst>
              <a:cxn ang="0">
                <a:pos x="connsiteX0" y="connsiteY0"/>
              </a:cxn>
              <a:cxn ang="0">
                <a:pos x="connsiteX1" y="connsiteY1"/>
              </a:cxn>
              <a:cxn ang="0">
                <a:pos x="connsiteX2" y="connsiteY2"/>
              </a:cxn>
            </a:cxnLst>
            <a:rect l="l" t="t" r="r" b="b"/>
            <a:pathLst>
              <a:path w="417085" h="2415540">
                <a:moveTo>
                  <a:pt x="417085" y="2415540"/>
                </a:moveTo>
                <a:cubicBezTo>
                  <a:pt x="190601" y="1844040"/>
                  <a:pt x="41588" y="1687830"/>
                  <a:pt x="10685" y="1285240"/>
                </a:cubicBezTo>
                <a:cubicBezTo>
                  <a:pt x="-20218" y="882650"/>
                  <a:pt x="5182" y="647700"/>
                  <a:pt x="231665" y="0"/>
                </a:cubicBezTo>
              </a:path>
            </a:pathLst>
          </a:custGeom>
          <a:ln w="25400" cmpd="dbl">
            <a:solidFill>
              <a:schemeClr val="accent2">
                <a:lumMod val="75000"/>
              </a:schemeClr>
            </a:solidFill>
            <a:prstDash val="sysDot"/>
            <a:headEnd type="diamond"/>
            <a:tailEnd type="diamond"/>
          </a:ln>
        </p:spPr>
        <p:style>
          <a:lnRef idx="1">
            <a:schemeClr val="accent6"/>
          </a:lnRef>
          <a:fillRef idx="0">
            <a:schemeClr val="accent6"/>
          </a:fillRef>
          <a:effectRef idx="0">
            <a:schemeClr val="accent6"/>
          </a:effectRef>
          <a:fontRef idx="minor">
            <a:schemeClr val="tx1"/>
          </a:fontRef>
        </p:style>
        <p:txBody>
          <a:bodyPr rtlCol="0" anchor="ctr"/>
          <a:lstStyle/>
          <a:p>
            <a:pPr algn="ctr" defTabSz="914377"/>
            <a:endParaRPr lang="fr-FR" sz="1400" i="1">
              <a:solidFill>
                <a:prstClr val="black"/>
              </a:solidFill>
              <a:latin typeface="Arial" panose="020B0604020202020204" pitchFamily="34" charset="0"/>
              <a:cs typeface="Arial" panose="020B0604020202020204" pitchFamily="34" charset="0"/>
            </a:endParaRPr>
          </a:p>
        </p:txBody>
      </p:sp>
      <p:sp>
        <p:nvSpPr>
          <p:cNvPr id="18" name="Forme libre 17"/>
          <p:cNvSpPr/>
          <p:nvPr/>
        </p:nvSpPr>
        <p:spPr>
          <a:xfrm>
            <a:off x="4371327" y="3089085"/>
            <a:ext cx="924560" cy="1567180"/>
          </a:xfrm>
          <a:custGeom>
            <a:avLst/>
            <a:gdLst>
              <a:gd name="connsiteX0" fmla="*/ 537392 w 537392"/>
              <a:gd name="connsiteY0" fmla="*/ 1905000 h 1905000"/>
              <a:gd name="connsiteX1" fmla="*/ 16692 w 537392"/>
              <a:gd name="connsiteY1" fmla="*/ 444500 h 1905000"/>
              <a:gd name="connsiteX2" fmla="*/ 130992 w 537392"/>
              <a:gd name="connsiteY2" fmla="*/ 0 h 1905000"/>
              <a:gd name="connsiteX0" fmla="*/ 552394 w 552394"/>
              <a:gd name="connsiteY0" fmla="*/ 1981200 h 1981200"/>
              <a:gd name="connsiteX1" fmla="*/ 31694 w 552394"/>
              <a:gd name="connsiteY1" fmla="*/ 520700 h 1981200"/>
              <a:gd name="connsiteX2" fmla="*/ 69794 w 552394"/>
              <a:gd name="connsiteY2" fmla="*/ 0 h 1981200"/>
              <a:gd name="connsiteX0" fmla="*/ 491841 w 491841"/>
              <a:gd name="connsiteY0" fmla="*/ 1981200 h 1981200"/>
              <a:gd name="connsiteX1" fmla="*/ 85441 w 491841"/>
              <a:gd name="connsiteY1" fmla="*/ 850900 h 1981200"/>
              <a:gd name="connsiteX2" fmla="*/ 9241 w 491841"/>
              <a:gd name="connsiteY2" fmla="*/ 0 h 1981200"/>
              <a:gd name="connsiteX0" fmla="*/ 407839 w 407839"/>
              <a:gd name="connsiteY0" fmla="*/ 2552700 h 2552700"/>
              <a:gd name="connsiteX1" fmla="*/ 1439 w 407839"/>
              <a:gd name="connsiteY1" fmla="*/ 1422400 h 2552700"/>
              <a:gd name="connsiteX2" fmla="*/ 268139 w 407839"/>
              <a:gd name="connsiteY2" fmla="*/ 0 h 2552700"/>
              <a:gd name="connsiteX0" fmla="*/ 410915 w 410915"/>
              <a:gd name="connsiteY0" fmla="*/ 2552700 h 2552700"/>
              <a:gd name="connsiteX1" fmla="*/ 4515 w 410915"/>
              <a:gd name="connsiteY1" fmla="*/ 1422400 h 2552700"/>
              <a:gd name="connsiteX2" fmla="*/ 271215 w 410915"/>
              <a:gd name="connsiteY2" fmla="*/ 0 h 2552700"/>
              <a:gd name="connsiteX0" fmla="*/ 406419 w 406419"/>
              <a:gd name="connsiteY0" fmla="*/ 2552700 h 2552700"/>
              <a:gd name="connsiteX1" fmla="*/ 19 w 406419"/>
              <a:gd name="connsiteY1" fmla="*/ 1422400 h 2552700"/>
              <a:gd name="connsiteX2" fmla="*/ 266719 w 406419"/>
              <a:gd name="connsiteY2" fmla="*/ 0 h 2552700"/>
              <a:gd name="connsiteX0" fmla="*/ 1208680 w 1208680"/>
              <a:gd name="connsiteY0" fmla="*/ 1765300 h 1765300"/>
              <a:gd name="connsiteX1" fmla="*/ 802280 w 1208680"/>
              <a:gd name="connsiteY1" fmla="*/ 635000 h 1765300"/>
              <a:gd name="connsiteX2" fmla="*/ 40280 w 1208680"/>
              <a:gd name="connsiteY2" fmla="*/ 0 h 1765300"/>
              <a:gd name="connsiteX0" fmla="*/ 1168400 w 1168400"/>
              <a:gd name="connsiteY0" fmla="*/ 1765300 h 1765300"/>
              <a:gd name="connsiteX1" fmla="*/ 762000 w 1168400"/>
              <a:gd name="connsiteY1" fmla="*/ 635000 h 1765300"/>
              <a:gd name="connsiteX2" fmla="*/ 0 w 1168400"/>
              <a:gd name="connsiteY2" fmla="*/ 0 h 1765300"/>
              <a:gd name="connsiteX0" fmla="*/ 1168400 w 1168400"/>
              <a:gd name="connsiteY0" fmla="*/ 1765300 h 1765300"/>
              <a:gd name="connsiteX1" fmla="*/ 838200 w 1168400"/>
              <a:gd name="connsiteY1" fmla="*/ 901700 h 1765300"/>
              <a:gd name="connsiteX2" fmla="*/ 0 w 1168400"/>
              <a:gd name="connsiteY2" fmla="*/ 0 h 1765300"/>
              <a:gd name="connsiteX0" fmla="*/ 1168400 w 1168400"/>
              <a:gd name="connsiteY0" fmla="*/ 1765300 h 1765300"/>
              <a:gd name="connsiteX1" fmla="*/ 838200 w 1168400"/>
              <a:gd name="connsiteY1" fmla="*/ 901700 h 1765300"/>
              <a:gd name="connsiteX2" fmla="*/ 0 w 1168400"/>
              <a:gd name="connsiteY2" fmla="*/ 0 h 1765300"/>
              <a:gd name="connsiteX0" fmla="*/ 1168400 w 1168400"/>
              <a:gd name="connsiteY0" fmla="*/ 1765300 h 1765300"/>
              <a:gd name="connsiteX1" fmla="*/ 838200 w 1168400"/>
              <a:gd name="connsiteY1" fmla="*/ 901700 h 1765300"/>
              <a:gd name="connsiteX2" fmla="*/ 0 w 1168400"/>
              <a:gd name="connsiteY2" fmla="*/ 0 h 1765300"/>
              <a:gd name="connsiteX0" fmla="*/ 1168400 w 1169810"/>
              <a:gd name="connsiteY0" fmla="*/ 1765300 h 1765300"/>
              <a:gd name="connsiteX1" fmla="*/ 1003300 w 1169810"/>
              <a:gd name="connsiteY1" fmla="*/ 812800 h 1765300"/>
              <a:gd name="connsiteX2" fmla="*/ 0 w 1169810"/>
              <a:gd name="connsiteY2" fmla="*/ 0 h 1765300"/>
              <a:gd name="connsiteX0" fmla="*/ 1168400 w 1168400"/>
              <a:gd name="connsiteY0" fmla="*/ 1765300 h 1765300"/>
              <a:gd name="connsiteX1" fmla="*/ 1003300 w 1168400"/>
              <a:gd name="connsiteY1" fmla="*/ 812800 h 1765300"/>
              <a:gd name="connsiteX2" fmla="*/ 0 w 1168400"/>
              <a:gd name="connsiteY2" fmla="*/ 0 h 1765300"/>
              <a:gd name="connsiteX0" fmla="*/ 1168400 w 1168400"/>
              <a:gd name="connsiteY0" fmla="*/ 1643380 h 1643380"/>
              <a:gd name="connsiteX1" fmla="*/ 1003300 w 1168400"/>
              <a:gd name="connsiteY1" fmla="*/ 812800 h 1643380"/>
              <a:gd name="connsiteX2" fmla="*/ 0 w 1168400"/>
              <a:gd name="connsiteY2" fmla="*/ 0 h 1643380"/>
              <a:gd name="connsiteX0" fmla="*/ 924560 w 924560"/>
              <a:gd name="connsiteY0" fmla="*/ 1567180 h 1567180"/>
              <a:gd name="connsiteX1" fmla="*/ 759460 w 924560"/>
              <a:gd name="connsiteY1" fmla="*/ 736600 h 1567180"/>
              <a:gd name="connsiteX2" fmla="*/ 0 w 924560"/>
              <a:gd name="connsiteY2" fmla="*/ 0 h 1567180"/>
            </a:gdLst>
            <a:ahLst/>
            <a:cxnLst>
              <a:cxn ang="0">
                <a:pos x="connsiteX0" y="connsiteY0"/>
              </a:cxn>
              <a:cxn ang="0">
                <a:pos x="connsiteX1" y="connsiteY1"/>
              </a:cxn>
              <a:cxn ang="0">
                <a:pos x="connsiteX2" y="connsiteY2"/>
              </a:cxn>
            </a:cxnLst>
            <a:rect l="l" t="t" r="r" b="b"/>
            <a:pathLst>
              <a:path w="924560" h="1567180">
                <a:moveTo>
                  <a:pt x="924560" y="1567180"/>
                </a:moveTo>
                <a:cubicBezTo>
                  <a:pt x="913976" y="932180"/>
                  <a:pt x="913553" y="997797"/>
                  <a:pt x="759460" y="736600"/>
                </a:cubicBezTo>
                <a:cubicBezTo>
                  <a:pt x="605367" y="475403"/>
                  <a:pt x="789517" y="355600"/>
                  <a:pt x="0" y="0"/>
                </a:cubicBezTo>
              </a:path>
            </a:pathLst>
          </a:custGeom>
          <a:ln w="25400" cmpd="dbl">
            <a:solidFill>
              <a:schemeClr val="accent2">
                <a:lumMod val="75000"/>
              </a:schemeClr>
            </a:solidFill>
            <a:prstDash val="sysDot"/>
            <a:headEnd type="diamond"/>
            <a:tailEnd type="diamond"/>
          </a:ln>
        </p:spPr>
        <p:style>
          <a:lnRef idx="1">
            <a:schemeClr val="accent6"/>
          </a:lnRef>
          <a:fillRef idx="0">
            <a:schemeClr val="accent6"/>
          </a:fillRef>
          <a:effectRef idx="0">
            <a:schemeClr val="accent6"/>
          </a:effectRef>
          <a:fontRef idx="minor">
            <a:schemeClr val="tx1"/>
          </a:fontRef>
        </p:style>
        <p:txBody>
          <a:bodyPr rtlCol="0" anchor="ctr"/>
          <a:lstStyle/>
          <a:p>
            <a:pPr algn="ctr" defTabSz="914377"/>
            <a:endParaRPr lang="fr-FR" sz="1400" i="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1635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40">
              <a:defRPr/>
            </a:pPr>
            <a:fld id="{733122C9-A0B9-462F-8757-0847AD287B63}" type="slidenum">
              <a:rPr lang="fr-FR">
                <a:solidFill>
                  <a:srgbClr val="000000"/>
                </a:solidFill>
                <a:latin typeface="Arial"/>
              </a:rPr>
              <a:pPr defTabSz="1219140">
                <a:defRPr/>
              </a:pPr>
              <a:t>37</a:t>
            </a:fld>
            <a:endParaRPr lang="fr-FR" dirty="0">
              <a:solidFill>
                <a:srgbClr val="000000"/>
              </a:solidFill>
              <a:latin typeface="Arial"/>
            </a:endParaRPr>
          </a:p>
        </p:txBody>
      </p:sp>
      <p:sp>
        <p:nvSpPr>
          <p:cNvPr id="3" name="Espace réservé de la date 2"/>
          <p:cNvSpPr>
            <a:spLocks noGrp="1"/>
          </p:cNvSpPr>
          <p:nvPr>
            <p:ph type="dt" sz="half" idx="2"/>
          </p:nvPr>
        </p:nvSpPr>
        <p:spPr/>
        <p:txBody>
          <a:bodyPr/>
          <a:lstStyle/>
          <a:p>
            <a:pPr defTabSz="1219140">
              <a:defRPr/>
            </a:pPr>
            <a:fld id="{6A4A60EE-9D13-3442-9796-E718C6343EC1}" type="datetime1">
              <a:rPr lang="fr-FR" cap="all">
                <a:solidFill>
                  <a:srgbClr val="000000"/>
                </a:solidFill>
                <a:latin typeface="Arial"/>
              </a:rPr>
              <a:pPr defTabSz="1219140">
                <a:defRPr/>
              </a:pPr>
              <a:t>19/10/2023</a:t>
            </a:fld>
            <a:endParaRPr lang="fr-FR" cap="all" dirty="0">
              <a:solidFill>
                <a:srgbClr val="000000"/>
              </a:solidFill>
              <a:latin typeface="Arial"/>
            </a:endParaRPr>
          </a:p>
        </p:txBody>
      </p:sp>
      <p:sp>
        <p:nvSpPr>
          <p:cNvPr id="5" name="Titre 4"/>
          <p:cNvSpPr>
            <a:spLocks noGrp="1"/>
          </p:cNvSpPr>
          <p:nvPr>
            <p:ph type="title"/>
          </p:nvPr>
        </p:nvSpPr>
        <p:spPr>
          <a:xfrm>
            <a:off x="2200357" y="187757"/>
            <a:ext cx="7680855" cy="552944"/>
          </a:xfrm>
          <a:solidFill>
            <a:srgbClr val="D4DCF4"/>
          </a:solidFill>
        </p:spPr>
        <p:txBody>
          <a:bodyPr>
            <a:noAutofit/>
          </a:bodyPr>
          <a:lstStyle/>
          <a:p>
            <a:pPr algn="ctr"/>
            <a:r>
              <a:rPr lang="fr-FR" sz="3200" dirty="0">
                <a:solidFill>
                  <a:srgbClr val="384D7C"/>
                </a:solidFill>
                <a:ea typeface="Calibri" pitchFamily="34" charset="0"/>
                <a:cs typeface="Courier New" panose="02070309020205020404" pitchFamily="49" charset="0"/>
              </a:rPr>
              <a:t>JA JARDIN</a:t>
            </a:r>
          </a:p>
        </p:txBody>
      </p:sp>
      <p:pic>
        <p:nvPicPr>
          <p:cNvPr id="4" name="Image 3"/>
          <p:cNvPicPr>
            <a:picLocks noChangeAspect="1"/>
          </p:cNvPicPr>
          <p:nvPr/>
        </p:nvPicPr>
        <p:blipFill>
          <a:blip r:embed="rId2"/>
          <a:stretch>
            <a:fillRect/>
          </a:stretch>
        </p:blipFill>
        <p:spPr>
          <a:xfrm>
            <a:off x="10815143" y="68627"/>
            <a:ext cx="1041400" cy="571500"/>
          </a:xfrm>
          <a:prstGeom prst="rect">
            <a:avLst/>
          </a:prstGeom>
        </p:spPr>
      </p:pic>
      <p:pic>
        <p:nvPicPr>
          <p:cNvPr id="6" name="Image 5"/>
          <p:cNvPicPr>
            <a:picLocks noChangeAspect="1"/>
          </p:cNvPicPr>
          <p:nvPr/>
        </p:nvPicPr>
        <p:blipFill>
          <a:blip r:embed="rId3"/>
          <a:stretch>
            <a:fillRect/>
          </a:stretch>
        </p:blipFill>
        <p:spPr>
          <a:xfrm>
            <a:off x="431799" y="84919"/>
            <a:ext cx="11424743" cy="6745043"/>
          </a:xfrm>
          <a:prstGeom prst="rect">
            <a:avLst/>
          </a:prstGeom>
        </p:spPr>
      </p:pic>
    </p:spTree>
    <p:extLst>
      <p:ext uri="{BB962C8B-B14F-4D97-AF65-F5344CB8AC3E}">
        <p14:creationId xmlns:p14="http://schemas.microsoft.com/office/powerpoint/2010/main" val="2002891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215">
              <a:defRPr/>
            </a:pPr>
            <a:fld id="{733122C9-A0B9-462F-8757-0847AD287B63}" type="slidenum">
              <a:rPr lang="fr-FR">
                <a:solidFill>
                  <a:srgbClr val="000000"/>
                </a:solidFill>
                <a:latin typeface="Arial"/>
                <a:sym typeface="Martel Sans Bold"/>
              </a:rPr>
              <a:pPr defTabSz="1219215">
                <a:defRPr/>
              </a:pPr>
              <a:t>38</a:t>
            </a:fld>
            <a:endParaRPr lang="fr-FR" dirty="0">
              <a:solidFill>
                <a:srgbClr val="000000"/>
              </a:solidFill>
              <a:latin typeface="Arial"/>
              <a:sym typeface="Martel Sans Bold"/>
            </a:endParaRPr>
          </a:p>
        </p:txBody>
      </p:sp>
      <p:sp>
        <p:nvSpPr>
          <p:cNvPr id="3" name="Espace réservé de la date 2"/>
          <p:cNvSpPr>
            <a:spLocks noGrp="1"/>
          </p:cNvSpPr>
          <p:nvPr>
            <p:ph type="dt" sz="half" idx="2"/>
          </p:nvPr>
        </p:nvSpPr>
        <p:spPr/>
        <p:txBody>
          <a:bodyPr/>
          <a:lstStyle/>
          <a:p>
            <a:pPr defTabSz="1219215">
              <a:defRPr/>
            </a:pPr>
            <a:fld id="{6A4A60EE-9D13-3442-9796-E718C6343EC1}" type="datetime1">
              <a:rPr lang="fr-FR" cap="all">
                <a:solidFill>
                  <a:srgbClr val="000000"/>
                </a:solidFill>
                <a:latin typeface="Arial"/>
                <a:sym typeface="Martel Sans Bold"/>
              </a:rPr>
              <a:pPr defTabSz="1219215">
                <a:defRPr/>
              </a:pPr>
              <a:t>19/10/2023</a:t>
            </a:fld>
            <a:endParaRPr lang="fr-FR" cap="all" dirty="0">
              <a:solidFill>
                <a:srgbClr val="000000"/>
              </a:solidFill>
              <a:latin typeface="Arial"/>
              <a:sym typeface="Martel Sans Bold"/>
            </a:endParaRPr>
          </a:p>
        </p:txBody>
      </p:sp>
      <p:sp>
        <p:nvSpPr>
          <p:cNvPr id="7" name="Espace réservé du pied de page 6"/>
          <p:cNvSpPr>
            <a:spLocks noGrp="1"/>
          </p:cNvSpPr>
          <p:nvPr>
            <p:ph type="ftr" sz="quarter" idx="3"/>
          </p:nvPr>
        </p:nvSpPr>
        <p:spPr/>
        <p:txBody>
          <a:bodyPr/>
          <a:lstStyle/>
          <a:p>
            <a:pPr defTabSz="1219215">
              <a:defRPr/>
            </a:pPr>
            <a:r>
              <a:rPr lang="fr-FR" sz="1400">
                <a:solidFill>
                  <a:srgbClr val="000000"/>
                </a:solidFill>
                <a:latin typeface="Arial"/>
                <a:sym typeface="Martel Sans Bold"/>
              </a:rPr>
              <a:t>Direction générale de l’offre de soins</a:t>
            </a:r>
            <a:endParaRPr lang="fr-FR" sz="1400" dirty="0">
              <a:solidFill>
                <a:srgbClr val="000000"/>
              </a:solidFill>
              <a:latin typeface="Arial"/>
              <a:sym typeface="Martel Sans Bold"/>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245" y="3446638"/>
            <a:ext cx="2935020" cy="1378028"/>
          </a:xfrm>
          <a:prstGeom prst="rect">
            <a:avLst/>
          </a:prstGeom>
        </p:spPr>
      </p:pic>
      <p:pic>
        <p:nvPicPr>
          <p:cNvPr id="16386" name="Picture 2" descr="https://cdn-icons-png.flaticon.com/512/6117/61177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787" y="1508786"/>
            <a:ext cx="3315880" cy="331588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Bandeau équipes DGOS 2"/>
          <p:cNvPicPr/>
          <p:nvPr/>
        </p:nvPicPr>
        <p:blipFill>
          <a:blip r:embed="rId4" cstate="print">
            <a:extLst>
              <a:ext uri="{28A0092B-C50C-407E-A947-70E740481C1C}">
                <a14:useLocalDpi xmlns:a14="http://schemas.microsoft.com/office/drawing/2010/main" val="0"/>
              </a:ext>
            </a:extLst>
          </a:blip>
          <a:srcRect l="30621"/>
          <a:stretch>
            <a:fillRect/>
          </a:stretch>
        </p:blipFill>
        <p:spPr bwMode="auto">
          <a:xfrm>
            <a:off x="0" y="1545182"/>
            <a:ext cx="3740696" cy="1345368"/>
          </a:xfrm>
          <a:prstGeom prst="rect">
            <a:avLst/>
          </a:prstGeom>
          <a:noFill/>
          <a:ln>
            <a:noFill/>
          </a:ln>
        </p:spPr>
      </p:pic>
      <p:pic>
        <p:nvPicPr>
          <p:cNvPr id="4" name="Image 3"/>
          <p:cNvPicPr>
            <a:picLocks noChangeAspect="1"/>
          </p:cNvPicPr>
          <p:nvPr/>
        </p:nvPicPr>
        <p:blipFill>
          <a:blip r:embed="rId5"/>
          <a:stretch>
            <a:fillRect/>
          </a:stretch>
        </p:blipFill>
        <p:spPr>
          <a:xfrm>
            <a:off x="8141769" y="4083985"/>
            <a:ext cx="1723182" cy="1723182"/>
          </a:xfrm>
          <a:prstGeom prst="rect">
            <a:avLst/>
          </a:prstGeom>
        </p:spPr>
      </p:pic>
      <p:pic>
        <p:nvPicPr>
          <p:cNvPr id="6" name="Image 5"/>
          <p:cNvPicPr>
            <a:picLocks noChangeAspect="1"/>
          </p:cNvPicPr>
          <p:nvPr/>
        </p:nvPicPr>
        <p:blipFill>
          <a:blip r:embed="rId6"/>
          <a:stretch>
            <a:fillRect/>
          </a:stretch>
        </p:blipFill>
        <p:spPr>
          <a:xfrm>
            <a:off x="10143564" y="4047589"/>
            <a:ext cx="1736464" cy="1736464"/>
          </a:xfrm>
          <a:prstGeom prst="rect">
            <a:avLst/>
          </a:prstGeom>
        </p:spPr>
      </p:pic>
      <p:pic>
        <p:nvPicPr>
          <p:cNvPr id="11" name="Picture 29" descr="https://cdn-icons-png.flaticon.com/512/330/33016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55430" y="1702958"/>
            <a:ext cx="1856366" cy="185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22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215">
              <a:defRPr/>
            </a:pPr>
            <a:fld id="{733122C9-A0B9-462F-8757-0847AD287B63}" type="slidenum">
              <a:rPr lang="fr-FR" sz="1000">
                <a:solidFill>
                  <a:srgbClr val="000000"/>
                </a:solidFill>
                <a:latin typeface="Arial"/>
                <a:sym typeface="Martel Sans Bold"/>
              </a:rPr>
              <a:pPr defTabSz="1219215">
                <a:defRPr/>
              </a:pPr>
              <a:t>4</a:t>
            </a:fld>
            <a:endParaRPr lang="fr-FR" sz="1000" dirty="0">
              <a:solidFill>
                <a:srgbClr val="000000"/>
              </a:solidFill>
              <a:latin typeface="Arial"/>
              <a:sym typeface="Martel Sans Bold"/>
            </a:endParaRPr>
          </a:p>
        </p:txBody>
      </p:sp>
      <p:sp>
        <p:nvSpPr>
          <p:cNvPr id="3" name="Espace réservé de la date 2"/>
          <p:cNvSpPr>
            <a:spLocks noGrp="1"/>
          </p:cNvSpPr>
          <p:nvPr>
            <p:ph type="dt" sz="half" idx="2"/>
          </p:nvPr>
        </p:nvSpPr>
        <p:spPr/>
        <p:txBody>
          <a:bodyPr/>
          <a:lstStyle/>
          <a:p>
            <a:pPr defTabSz="1219215">
              <a:defRPr/>
            </a:pPr>
            <a:fld id="{6A4A60EE-9D13-3442-9796-E718C6343EC1}" type="datetime1">
              <a:rPr lang="fr-FR" sz="1000" cap="all">
                <a:solidFill>
                  <a:srgbClr val="000000"/>
                </a:solidFill>
                <a:latin typeface="Arial"/>
                <a:sym typeface="Martel Sans Bold"/>
              </a:rPr>
              <a:pPr defTabSz="1219215">
                <a:defRPr/>
              </a:pPr>
              <a:t>19/10/2023</a:t>
            </a:fld>
            <a:endParaRPr lang="fr-FR" sz="1000" cap="all" dirty="0">
              <a:solidFill>
                <a:srgbClr val="000000"/>
              </a:solidFill>
              <a:latin typeface="Arial"/>
              <a:sym typeface="Martel Sans Bold"/>
            </a:endParaRPr>
          </a:p>
        </p:txBody>
      </p:sp>
      <p:sp>
        <p:nvSpPr>
          <p:cNvPr id="7" name="Espace réservé du pied de page 6"/>
          <p:cNvSpPr>
            <a:spLocks noGrp="1"/>
          </p:cNvSpPr>
          <p:nvPr>
            <p:ph type="ftr" sz="quarter" idx="3"/>
          </p:nvPr>
        </p:nvSpPr>
        <p:spPr/>
        <p:txBody>
          <a:bodyPr/>
          <a:lstStyle/>
          <a:p>
            <a:pPr defTabSz="1219215">
              <a:defRPr/>
            </a:pPr>
            <a:r>
              <a:rPr lang="fr-FR" sz="1000" dirty="0">
                <a:solidFill>
                  <a:srgbClr val="000000"/>
                </a:solidFill>
                <a:latin typeface="Arial"/>
                <a:sym typeface="Martel Sans Bold"/>
              </a:rPr>
              <a:t>Direction générale de l’offre de soins</a:t>
            </a:r>
          </a:p>
        </p:txBody>
      </p:sp>
      <p:sp>
        <p:nvSpPr>
          <p:cNvPr id="8" name="Titre 1"/>
          <p:cNvSpPr txBox="1">
            <a:spLocks/>
          </p:cNvSpPr>
          <p:nvPr/>
        </p:nvSpPr>
        <p:spPr>
          <a:xfrm>
            <a:off x="3935512" y="2321552"/>
            <a:ext cx="8256488" cy="4371811"/>
          </a:xfrm>
          <a:prstGeom prst="rect">
            <a:avLst/>
          </a:prstGeom>
          <a:solidFill>
            <a:srgbClr val="AACECD"/>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1219215">
              <a:defRPr/>
            </a:pPr>
            <a:endParaRPr lang="fr-FR" sz="200" dirty="0">
              <a:solidFill>
                <a:srgbClr val="000091">
                  <a:lumMod val="75000"/>
                </a:srgbClr>
              </a:solidFill>
              <a:latin typeface="Arial"/>
              <a:sym typeface="Martel Sans Bold"/>
            </a:endParaRPr>
          </a:p>
          <a:p>
            <a:pPr algn="just" defTabSz="1219215">
              <a:defRPr/>
            </a:pPr>
            <a:r>
              <a:rPr lang="fr-FR" sz="1800" b="1" dirty="0">
                <a:solidFill>
                  <a:srgbClr val="000091"/>
                </a:solidFill>
                <a:latin typeface="Arial"/>
                <a:sym typeface="Martel Sans Bold"/>
              </a:rPr>
              <a:t>Place des parties prenantes et des associations dans le soin et dans la recherche pour une efficience des parcours :</a:t>
            </a:r>
          </a:p>
          <a:p>
            <a:pPr algn="just" defTabSz="1219215">
              <a:defRPr/>
            </a:pPr>
            <a:endParaRPr lang="fr-FR" sz="800" b="1" dirty="0">
              <a:solidFill>
                <a:srgbClr val="005841">
                  <a:lumMod val="75000"/>
                </a:srgbClr>
              </a:solidFill>
              <a:latin typeface="Arial"/>
              <a:sym typeface="Martel Sans Bold"/>
            </a:endParaRPr>
          </a:p>
          <a:p>
            <a:pPr marL="285754" indent="-285754" algn="just" defTabSz="1219215">
              <a:buFont typeface="Arial" panose="020B0604020202020204" pitchFamily="34" charset="0"/>
              <a:buChar char="•"/>
              <a:defRPr/>
            </a:pPr>
            <a:r>
              <a:rPr lang="fr-FR" sz="1800" b="1" dirty="0">
                <a:solidFill>
                  <a:srgbClr val="000091"/>
                </a:solidFill>
                <a:latin typeface="Arial"/>
                <a:sym typeface="Martel Sans Bold"/>
              </a:rPr>
              <a:t>Articulation entre l’organisation des soins, la production de connaissances et le retour vers le patient</a:t>
            </a:r>
            <a:r>
              <a:rPr lang="fr-FR" sz="1800" dirty="0">
                <a:solidFill>
                  <a:srgbClr val="000091"/>
                </a:solidFill>
                <a:latin typeface="Arial"/>
                <a:sym typeface="Martel Sans Bold"/>
              </a:rPr>
              <a:t> </a:t>
            </a:r>
            <a:r>
              <a:rPr lang="fr-FR" sz="1800" b="1" dirty="0">
                <a:solidFill>
                  <a:srgbClr val="000091"/>
                </a:solidFill>
                <a:latin typeface="Arial"/>
                <a:sym typeface="Martel Sans Bold"/>
              </a:rPr>
              <a:t>construisent un cercle vertueux : </a:t>
            </a:r>
          </a:p>
          <a:p>
            <a:pPr algn="just" defTabSz="1219215">
              <a:defRPr/>
            </a:pPr>
            <a:r>
              <a:rPr lang="fr-FR" sz="1800" b="1" dirty="0">
                <a:solidFill>
                  <a:srgbClr val="005841">
                    <a:lumMod val="75000"/>
                  </a:srgbClr>
                </a:solidFill>
                <a:latin typeface="Arial"/>
                <a:sym typeface="Martel Sans Bold"/>
              </a:rPr>
              <a:t>      </a:t>
            </a:r>
            <a:r>
              <a:rPr lang="fr-FR" sz="1800" dirty="0">
                <a:solidFill>
                  <a:srgbClr val="D71633"/>
                </a:solidFill>
                <a:latin typeface="Arial"/>
                <a:sym typeface="Martel Sans Bold"/>
              </a:rPr>
              <a:t>AAP PNDS (+ de 300), AAP ETP (+ de 200), journées d’information,…</a:t>
            </a:r>
            <a:endParaRPr lang="fr-FR" sz="1800" dirty="0">
              <a:solidFill>
                <a:srgbClr val="005841">
                  <a:lumMod val="75000"/>
                </a:srgbClr>
              </a:solidFill>
              <a:latin typeface="Arial"/>
              <a:sym typeface="Martel Sans Bold"/>
            </a:endParaRPr>
          </a:p>
          <a:p>
            <a:pPr marL="285754" indent="-285754" algn="just" defTabSz="1219215">
              <a:buFont typeface="Arial" panose="020B0604020202020204" pitchFamily="34" charset="0"/>
              <a:buChar char="•"/>
              <a:defRPr/>
            </a:pPr>
            <a:r>
              <a:rPr lang="fr-FR" sz="1800" dirty="0">
                <a:solidFill>
                  <a:srgbClr val="000091"/>
                </a:solidFill>
                <a:latin typeface="Arial"/>
                <a:sym typeface="Martel Sans Bold"/>
              </a:rPr>
              <a:t>Structuration en centres de référence et en filières organise l’</a:t>
            </a:r>
            <a:r>
              <a:rPr lang="fr-FR" sz="1800" b="1" dirty="0">
                <a:solidFill>
                  <a:srgbClr val="000091"/>
                </a:solidFill>
                <a:latin typeface="Arial"/>
                <a:sym typeface="Martel Sans Bold"/>
              </a:rPr>
              <a:t>accès aux soins et à l’expertise pour tous : </a:t>
            </a:r>
            <a:r>
              <a:rPr lang="fr-FR" sz="1800" dirty="0">
                <a:solidFill>
                  <a:srgbClr val="D71633"/>
                </a:solidFill>
                <a:latin typeface="Arial"/>
                <a:sym typeface="Martel Sans Bold"/>
              </a:rPr>
              <a:t>gouvernance des FSMR avec les associations, plateformes d’expertise maladies rares sur les territoires, formation initiale et continu des professionnels avec tous les acteurs,…</a:t>
            </a:r>
            <a:endParaRPr lang="fr-FR" sz="1800" b="1" dirty="0">
              <a:solidFill>
                <a:srgbClr val="005841">
                  <a:lumMod val="75000"/>
                </a:srgbClr>
              </a:solidFill>
              <a:latin typeface="Arial"/>
              <a:sym typeface="Martel Sans Bold"/>
            </a:endParaRPr>
          </a:p>
          <a:p>
            <a:pPr marL="285754" indent="-285754" algn="just" defTabSz="1219215">
              <a:buFont typeface="Arial" panose="020B0604020202020204" pitchFamily="34" charset="0"/>
              <a:buChar char="•"/>
              <a:defRPr/>
            </a:pPr>
            <a:r>
              <a:rPr lang="fr-FR" sz="1800" b="1" dirty="0">
                <a:solidFill>
                  <a:srgbClr val="000091"/>
                </a:solidFill>
                <a:latin typeface="Arial"/>
                <a:sym typeface="Martel Sans Bold"/>
              </a:rPr>
              <a:t>Innovations thérapeutiques et de nouvelles stratégies de prise en charge dans la recherche et dans le soin, </a:t>
            </a:r>
            <a:r>
              <a:rPr lang="fr-FR" sz="1800" b="1" dirty="0">
                <a:solidFill>
                  <a:srgbClr val="D71633"/>
                </a:solidFill>
                <a:latin typeface="Arial"/>
                <a:sym typeface="Martel Sans Bold"/>
              </a:rPr>
              <a:t>recherche participative </a:t>
            </a:r>
            <a:r>
              <a:rPr lang="fr-FR" sz="1800" dirty="0">
                <a:solidFill>
                  <a:srgbClr val="D71633"/>
                </a:solidFill>
                <a:latin typeface="Arial"/>
                <a:sym typeface="Martel Sans Bold"/>
              </a:rPr>
              <a:t>: en amont des registres, construction des endpoints pour les essais cliniques, retour des résultats de la recherche, la prise en compte du  qualitatif en intégrant la parole des personnes malades</a:t>
            </a:r>
            <a:endParaRPr lang="fr-FR" sz="1800" dirty="0">
              <a:solidFill>
                <a:srgbClr val="005841">
                  <a:lumMod val="75000"/>
                </a:srgbClr>
              </a:solidFill>
              <a:latin typeface="Arial"/>
              <a:sym typeface="Martel Sans Bold"/>
            </a:endParaRPr>
          </a:p>
        </p:txBody>
      </p:sp>
      <p:sp>
        <p:nvSpPr>
          <p:cNvPr id="9" name="Rectangle 8"/>
          <p:cNvSpPr/>
          <p:nvPr/>
        </p:nvSpPr>
        <p:spPr>
          <a:xfrm>
            <a:off x="989390" y="223650"/>
            <a:ext cx="7040670" cy="523220"/>
          </a:xfrm>
          <a:prstGeom prst="rect">
            <a:avLst/>
          </a:prstGeom>
        </p:spPr>
        <p:txBody>
          <a:bodyPr wrap="square">
            <a:spAutoFit/>
          </a:bodyPr>
          <a:lstStyle/>
          <a:p>
            <a:pPr algn="ctr" defTabSz="1219215">
              <a:defRPr/>
            </a:pPr>
            <a:r>
              <a:rPr lang="fr-FR" sz="2800" b="1" dirty="0">
                <a:solidFill>
                  <a:srgbClr val="000091"/>
                </a:solidFill>
                <a:latin typeface="Calibri Light"/>
                <a:ea typeface="Calibri" pitchFamily="34" charset="0"/>
                <a:cs typeface="Times New Roman" pitchFamily="18" charset="0"/>
                <a:sym typeface="Martel Sans Bold"/>
              </a:rPr>
              <a:t>Historique : les objectifs du 3</a:t>
            </a:r>
            <a:r>
              <a:rPr lang="fr-FR" sz="2800" b="1" baseline="30000" dirty="0">
                <a:solidFill>
                  <a:srgbClr val="000091"/>
                </a:solidFill>
                <a:latin typeface="Calibri Light"/>
                <a:ea typeface="Calibri" pitchFamily="34" charset="0"/>
                <a:cs typeface="Times New Roman" pitchFamily="18" charset="0"/>
                <a:sym typeface="Martel Sans Bold"/>
              </a:rPr>
              <a:t>ème</a:t>
            </a:r>
            <a:r>
              <a:rPr lang="fr-FR" sz="2800" b="1" dirty="0">
                <a:solidFill>
                  <a:srgbClr val="000091"/>
                </a:solidFill>
                <a:latin typeface="Calibri Light"/>
                <a:ea typeface="Calibri" pitchFamily="34" charset="0"/>
                <a:cs typeface="Times New Roman" pitchFamily="18" charset="0"/>
                <a:sym typeface="Martel Sans Bold"/>
              </a:rPr>
              <a:t> Plan </a:t>
            </a:r>
          </a:p>
        </p:txBody>
      </p:sp>
      <p:sp>
        <p:nvSpPr>
          <p:cNvPr id="10" name="Titre 1"/>
          <p:cNvSpPr txBox="1">
            <a:spLocks/>
          </p:cNvSpPr>
          <p:nvPr/>
        </p:nvSpPr>
        <p:spPr>
          <a:xfrm>
            <a:off x="0" y="1837123"/>
            <a:ext cx="3503712" cy="4856240"/>
          </a:xfrm>
          <a:prstGeom prst="rect">
            <a:avLst/>
          </a:prstGeom>
          <a:solidFill>
            <a:srgbClr val="DAEAEA"/>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215">
              <a:defRPr/>
            </a:pPr>
            <a:r>
              <a:rPr lang="fr-FR" sz="2000" dirty="0">
                <a:solidFill>
                  <a:srgbClr val="000091"/>
                </a:solidFill>
                <a:latin typeface="Arial"/>
                <a:sym typeface="Martel Sans Bold"/>
              </a:rPr>
              <a:t>Des efforts de structuration et de coordination encore nécessaires.</a:t>
            </a:r>
            <a:br>
              <a:rPr lang="fr-FR" sz="2000" dirty="0">
                <a:solidFill>
                  <a:srgbClr val="000091"/>
                </a:solidFill>
                <a:latin typeface="Arial"/>
                <a:sym typeface="Martel Sans Bold"/>
              </a:rPr>
            </a:br>
            <a:endParaRPr lang="fr-FR" sz="1200" dirty="0">
              <a:solidFill>
                <a:srgbClr val="000091"/>
              </a:solidFill>
              <a:latin typeface="Arial"/>
              <a:sym typeface="Martel Sans Bold"/>
            </a:endParaRPr>
          </a:p>
          <a:p>
            <a:pPr algn="l" defTabSz="1219215">
              <a:defRPr/>
            </a:pPr>
            <a:r>
              <a:rPr lang="fr-FR" sz="2000" dirty="0">
                <a:solidFill>
                  <a:srgbClr val="000091"/>
                </a:solidFill>
                <a:latin typeface="Arial"/>
                <a:sym typeface="Martel Sans Bold"/>
              </a:rPr>
              <a:t>Des défis spécifiques en termes de recherche.</a:t>
            </a:r>
            <a:br>
              <a:rPr lang="fr-FR" sz="2000" dirty="0">
                <a:solidFill>
                  <a:srgbClr val="000091"/>
                </a:solidFill>
                <a:latin typeface="Arial"/>
                <a:sym typeface="Martel Sans Bold"/>
              </a:rPr>
            </a:br>
            <a:endParaRPr lang="fr-FR" sz="1200" dirty="0">
              <a:solidFill>
                <a:srgbClr val="000091"/>
              </a:solidFill>
              <a:latin typeface="Arial"/>
              <a:sym typeface="Martel Sans Bold"/>
            </a:endParaRPr>
          </a:p>
          <a:p>
            <a:pPr algn="l" defTabSz="1219215">
              <a:defRPr/>
            </a:pPr>
            <a:r>
              <a:rPr lang="fr-FR" sz="2000" dirty="0">
                <a:solidFill>
                  <a:srgbClr val="000091"/>
                </a:solidFill>
                <a:latin typeface="Arial"/>
                <a:sym typeface="Martel Sans Bold"/>
              </a:rPr>
              <a:t>La constitution nécessaire de bases de données nationales, et leur interaction avec les bases de données européennes.  </a:t>
            </a:r>
          </a:p>
          <a:p>
            <a:pPr algn="l" defTabSz="1219215">
              <a:defRPr/>
            </a:pPr>
            <a:endParaRPr lang="fr-FR" sz="1200" dirty="0">
              <a:solidFill>
                <a:srgbClr val="000091"/>
              </a:solidFill>
              <a:latin typeface="Arial"/>
              <a:sym typeface="Martel Sans Bold"/>
            </a:endParaRPr>
          </a:p>
          <a:p>
            <a:pPr algn="l" defTabSz="1219215">
              <a:defRPr/>
            </a:pPr>
            <a:r>
              <a:rPr lang="fr-FR" sz="2000" dirty="0">
                <a:solidFill>
                  <a:srgbClr val="000091"/>
                </a:solidFill>
                <a:latin typeface="Arial"/>
                <a:sym typeface="Martel Sans Bold"/>
              </a:rPr>
              <a:t>Une Europe des maladies rares avec les 24 ERN à construire.</a:t>
            </a:r>
            <a:br>
              <a:rPr lang="fr-FR" sz="2000" dirty="0">
                <a:solidFill>
                  <a:srgbClr val="000091"/>
                </a:solidFill>
                <a:latin typeface="Arial"/>
                <a:sym typeface="Martel Sans Bold"/>
              </a:rPr>
            </a:br>
            <a:br>
              <a:rPr lang="fr-FR" sz="2000" dirty="0">
                <a:solidFill>
                  <a:srgbClr val="000091"/>
                </a:solidFill>
                <a:latin typeface="Arial"/>
                <a:sym typeface="Martel Sans Bold"/>
              </a:rPr>
            </a:br>
            <a:endParaRPr lang="fr-FR" sz="2000" dirty="0">
              <a:solidFill>
                <a:srgbClr val="000091"/>
              </a:solidFill>
              <a:latin typeface="Arial"/>
              <a:sym typeface="Martel Sans Bold"/>
            </a:endParaRPr>
          </a:p>
        </p:txBody>
      </p:sp>
      <p:sp>
        <p:nvSpPr>
          <p:cNvPr id="12" name="Flèche droite 11"/>
          <p:cNvSpPr/>
          <p:nvPr/>
        </p:nvSpPr>
        <p:spPr>
          <a:xfrm>
            <a:off x="3470570" y="4389107"/>
            <a:ext cx="708947" cy="768086"/>
          </a:xfrm>
          <a:prstGeom prst="rightArrow">
            <a:avLst/>
          </a:prstGeom>
          <a:solidFill>
            <a:srgbClr val="D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5">
              <a:defRPr/>
            </a:pPr>
            <a:endParaRPr lang="fr-FR" sz="2400">
              <a:solidFill>
                <a:srgbClr val="FFFFFF"/>
              </a:solidFill>
              <a:latin typeface="Arial"/>
              <a:sym typeface="Martel Sans Bold"/>
            </a:endParaRPr>
          </a:p>
        </p:txBody>
      </p:sp>
      <p:sp>
        <p:nvSpPr>
          <p:cNvPr id="11" name="Titre 4"/>
          <p:cNvSpPr>
            <a:spLocks noGrp="1"/>
          </p:cNvSpPr>
          <p:nvPr>
            <p:ph type="title"/>
          </p:nvPr>
        </p:nvSpPr>
        <p:spPr>
          <a:xfrm>
            <a:off x="1" y="1028734"/>
            <a:ext cx="12191999" cy="616368"/>
          </a:xfrm>
          <a:solidFill>
            <a:srgbClr val="F5F5F5"/>
          </a:solidFill>
        </p:spPr>
        <p:txBody>
          <a:bodyPr>
            <a:noAutofit/>
          </a:bodyPr>
          <a:lstStyle/>
          <a:p>
            <a:pPr algn="ctr"/>
            <a:br>
              <a:rPr lang="fr-FR" sz="2400" b="0" dirty="0">
                <a:solidFill>
                  <a:schemeClr val="tx2"/>
                </a:solidFill>
                <a:ea typeface="Calibri" pitchFamily="34" charset="0"/>
                <a:cs typeface="Courier New" panose="02070309020205020404" pitchFamily="49" charset="0"/>
              </a:rPr>
            </a:br>
            <a:r>
              <a:rPr lang="fr-FR" sz="2400" b="0" dirty="0">
                <a:solidFill>
                  <a:schemeClr val="tx2"/>
                </a:solidFill>
                <a:ea typeface="Calibri" pitchFamily="34" charset="0"/>
                <a:cs typeface="Courier New" panose="02070309020205020404" pitchFamily="49" charset="0"/>
              </a:rPr>
              <a:t>Orienter (CRMR) + Coordonner (FSMR) + Partager (datas, BNDMR) : maison MR</a:t>
            </a:r>
            <a:br>
              <a:rPr lang="fr-FR" sz="2400" b="0" dirty="0">
                <a:solidFill>
                  <a:schemeClr val="tx2"/>
                </a:solidFill>
                <a:ea typeface="Calibri" pitchFamily="34" charset="0"/>
                <a:cs typeface="Courier New" panose="02070309020205020404" pitchFamily="49" charset="0"/>
              </a:rPr>
            </a:br>
            <a:endParaRPr lang="fr-FR" sz="2134" b="0" dirty="0">
              <a:solidFill>
                <a:schemeClr val="tx2"/>
              </a:solidFill>
            </a:endParaRPr>
          </a:p>
        </p:txBody>
      </p:sp>
      <p:sp>
        <p:nvSpPr>
          <p:cNvPr id="13" name="Rectangle 12"/>
          <p:cNvSpPr/>
          <p:nvPr/>
        </p:nvSpPr>
        <p:spPr>
          <a:xfrm>
            <a:off x="8808416" y="190158"/>
            <a:ext cx="3080591" cy="694534"/>
          </a:xfrm>
          <a:prstGeom prst="rect">
            <a:avLst/>
          </a:prstGeom>
          <a:solidFill>
            <a:srgbClr val="DE788B"/>
          </a:solidFill>
          <a:ln w="25400" cap="flat" cmpd="sng" algn="ctr">
            <a:noFill/>
            <a:prstDash val="solid"/>
          </a:ln>
          <a:effectLst/>
        </p:spPr>
        <p:txBody>
          <a:bodyPr rtlCol="0" anchor="ctr"/>
          <a:lstStyle/>
          <a:p>
            <a:pPr algn="ctr" defTabSz="1219215">
              <a:defRPr/>
            </a:pPr>
            <a:r>
              <a:rPr lang="fr-FR" sz="2400" b="1" kern="0" dirty="0">
                <a:solidFill>
                  <a:prstClr val="white"/>
                </a:solidFill>
                <a:latin typeface="Calibri"/>
                <a:sym typeface="Martel Sans Bold"/>
              </a:rPr>
              <a:t>PNMR 3 – 2018-2023</a:t>
            </a:r>
          </a:p>
        </p:txBody>
      </p:sp>
      <p:sp>
        <p:nvSpPr>
          <p:cNvPr id="15" name="Flèche droite 14"/>
          <p:cNvSpPr/>
          <p:nvPr/>
        </p:nvSpPr>
        <p:spPr>
          <a:xfrm>
            <a:off x="3448938" y="5833643"/>
            <a:ext cx="708947" cy="768086"/>
          </a:xfrm>
          <a:prstGeom prst="rightArrow">
            <a:avLst/>
          </a:prstGeom>
          <a:solidFill>
            <a:srgbClr val="D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5">
              <a:defRPr/>
            </a:pPr>
            <a:endParaRPr lang="fr-FR" sz="2400">
              <a:solidFill>
                <a:srgbClr val="FFFFFF"/>
              </a:solidFill>
              <a:latin typeface="Arial"/>
              <a:sym typeface="Martel Sans Bold"/>
            </a:endParaRPr>
          </a:p>
        </p:txBody>
      </p:sp>
      <p:sp>
        <p:nvSpPr>
          <p:cNvPr id="16" name="Flèche droite 15"/>
          <p:cNvSpPr/>
          <p:nvPr/>
        </p:nvSpPr>
        <p:spPr>
          <a:xfrm>
            <a:off x="3448938" y="3282796"/>
            <a:ext cx="708947" cy="768086"/>
          </a:xfrm>
          <a:prstGeom prst="rightArrow">
            <a:avLst/>
          </a:prstGeom>
          <a:solidFill>
            <a:srgbClr val="D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5">
              <a:defRPr/>
            </a:pPr>
            <a:endParaRPr lang="fr-FR" sz="2400">
              <a:solidFill>
                <a:srgbClr val="FFFFFF"/>
              </a:solidFill>
              <a:latin typeface="Arial"/>
              <a:sym typeface="Martel Sans Bold"/>
            </a:endParaRPr>
          </a:p>
        </p:txBody>
      </p:sp>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5990" y="79203"/>
            <a:ext cx="1163248" cy="546160"/>
          </a:xfrm>
          <a:prstGeom prst="rect">
            <a:avLst/>
          </a:prstGeom>
        </p:spPr>
      </p:pic>
      <p:pic>
        <p:nvPicPr>
          <p:cNvPr id="12290" name="Picture 2" descr="Banque Nationale de Données Maladies Ra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3398" y="1645101"/>
            <a:ext cx="1381151" cy="6882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SMR - Filfoie: tout savoir sur les maladies rares du foie, recherche,  enseigne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3931" y="1683313"/>
            <a:ext cx="876059" cy="59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232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1219119">
              <a:defRPr/>
            </a:pPr>
            <a:fld id="{733122C9-A0B9-462F-8757-0847AD287B63}" type="slidenum">
              <a:rPr lang="fr-FR">
                <a:solidFill>
                  <a:srgbClr val="000000"/>
                </a:solidFill>
                <a:latin typeface="Arial"/>
              </a:rPr>
              <a:pPr defTabSz="1219119">
                <a:defRPr/>
              </a:pPr>
              <a:t>5</a:t>
            </a:fld>
            <a:endParaRPr lang="fr-FR" dirty="0">
              <a:solidFill>
                <a:srgbClr val="000000"/>
              </a:solidFill>
              <a:latin typeface="Arial"/>
            </a:endParaRPr>
          </a:p>
        </p:txBody>
      </p:sp>
      <p:sp>
        <p:nvSpPr>
          <p:cNvPr id="3" name="Espace réservé de la date 2"/>
          <p:cNvSpPr>
            <a:spLocks noGrp="1"/>
          </p:cNvSpPr>
          <p:nvPr>
            <p:ph type="dt" sz="half" idx="2"/>
          </p:nvPr>
        </p:nvSpPr>
        <p:spPr/>
        <p:txBody>
          <a:bodyPr/>
          <a:lstStyle/>
          <a:p>
            <a:pPr defTabSz="1219119">
              <a:defRPr/>
            </a:pPr>
            <a:fld id="{6A4A60EE-9D13-3442-9796-E718C6343EC1}" type="datetime1">
              <a:rPr lang="fr-FR" cap="all">
                <a:solidFill>
                  <a:srgbClr val="000000"/>
                </a:solidFill>
                <a:latin typeface="Arial"/>
              </a:rPr>
              <a:pPr defTabSz="1219119">
                <a:defRPr/>
              </a:pPr>
              <a:t>19/10/2023</a:t>
            </a:fld>
            <a:endParaRPr lang="fr-FR" cap="all" dirty="0">
              <a:solidFill>
                <a:srgbClr val="000000"/>
              </a:solidFill>
              <a:latin typeface="Arial"/>
            </a:endParaRPr>
          </a:p>
        </p:txBody>
      </p:sp>
      <p:sp>
        <p:nvSpPr>
          <p:cNvPr id="8" name="Espace réservé du texte 7"/>
          <p:cNvSpPr txBox="1">
            <a:spLocks noGrp="1"/>
          </p:cNvSpPr>
          <p:nvPr>
            <p:ph type="body" sz="quarter" idx="14"/>
          </p:nvPr>
        </p:nvSpPr>
        <p:spPr>
          <a:xfrm>
            <a:off x="431888" y="1293629"/>
            <a:ext cx="11232273" cy="869533"/>
          </a:xfrm>
          <a:prstGeom prst="rect">
            <a:avLst/>
          </a:prstGeom>
          <a:noFill/>
        </p:spPr>
        <p:txBody>
          <a:bodyPr wrap="square" rtlCol="0">
            <a:spAutoFit/>
          </a:bodyPr>
          <a:lstStyle/>
          <a:p>
            <a:pPr algn="ctr"/>
            <a:r>
              <a:rPr lang="fr-FR" sz="2667" b="1" dirty="0">
                <a:solidFill>
                  <a:srgbClr val="CC0066"/>
                </a:solidFill>
              </a:rPr>
              <a:t>		</a:t>
            </a:r>
            <a:endParaRPr lang="fr-FR" sz="2667" dirty="0">
              <a:solidFill>
                <a:schemeClr val="tx2"/>
              </a:solidFill>
              <a:latin typeface="Calibri Light"/>
              <a:ea typeface="Calibri" pitchFamily="34" charset="0"/>
              <a:cs typeface="Times New Roman" pitchFamily="18" charset="0"/>
            </a:endParaRPr>
          </a:p>
          <a:p>
            <a:pPr marL="257156" indent="-257156">
              <a:lnSpc>
                <a:spcPct val="150000"/>
              </a:lnSpc>
              <a:buFont typeface="Arial" panose="020B0604020202020204" pitchFamily="34" charset="0"/>
              <a:buChar char="•"/>
            </a:pPr>
            <a:endParaRPr lang="fr-FR" sz="1600" dirty="0"/>
          </a:p>
        </p:txBody>
      </p:sp>
      <p:pic>
        <p:nvPicPr>
          <p:cNvPr id="9" name="Imag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614" y="54"/>
            <a:ext cx="10109045" cy="6396745"/>
          </a:xfrm>
          <a:prstGeom prst="rect">
            <a:avLst/>
          </a:prstGeom>
          <a:noFill/>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0231" y="166154"/>
            <a:ext cx="864415" cy="405853"/>
          </a:xfrm>
          <a:prstGeom prst="rect">
            <a:avLst/>
          </a:prstGeom>
        </p:spPr>
      </p:pic>
      <p:pic>
        <p:nvPicPr>
          <p:cNvPr id="12" name="Picture 22" descr="Plan National Maladies Rares 3 (PNMR 3) – Les Feux Folle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546" y="1854203"/>
            <a:ext cx="2305813" cy="324159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6"/>
          <a:stretch>
            <a:fillRect/>
          </a:stretch>
        </p:blipFill>
        <p:spPr>
          <a:xfrm>
            <a:off x="9315918" y="2519390"/>
            <a:ext cx="2876082" cy="1911227"/>
          </a:xfrm>
          <a:prstGeom prst="rect">
            <a:avLst/>
          </a:prstGeom>
        </p:spPr>
      </p:pic>
    </p:spTree>
    <p:extLst>
      <p:ext uri="{BB962C8B-B14F-4D97-AF65-F5344CB8AC3E}">
        <p14:creationId xmlns:p14="http://schemas.microsoft.com/office/powerpoint/2010/main" val="939873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ERN-LUNG - RespiFIL - Filière de santé des maladies respiratoires rar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3248" y="3253344"/>
            <a:ext cx="1760304" cy="782355"/>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Sites internet des centres experts FAI²R"/>
          <p:cNvPicPr>
            <a:picLocks noChangeAspect="1" noChangeArrowheads="1"/>
          </p:cNvPicPr>
          <p:nvPr/>
        </p:nvPicPr>
        <p:blipFill rotWithShape="1">
          <a:blip r:embed="rId3">
            <a:extLst>
              <a:ext uri="{28A0092B-C50C-407E-A947-70E740481C1C}">
                <a14:useLocalDpi xmlns:a14="http://schemas.microsoft.com/office/drawing/2010/main" val="0"/>
              </a:ext>
            </a:extLst>
          </a:blip>
          <a:srcRect l="48305"/>
          <a:stretch/>
        </p:blipFill>
        <p:spPr bwMode="auto">
          <a:xfrm>
            <a:off x="8784299" y="3018447"/>
            <a:ext cx="1749118" cy="1386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ope European Reference Networks - Hope"/>
          <p:cNvPicPr>
            <a:picLocks noChangeAspect="1" noChangeArrowheads="1"/>
          </p:cNvPicPr>
          <p:nvPr/>
        </p:nvPicPr>
        <p:blipFill rotWithShape="1">
          <a:blip r:embed="rId4">
            <a:extLst>
              <a:ext uri="{28A0092B-C50C-407E-A947-70E740481C1C}">
                <a14:useLocalDpi xmlns:a14="http://schemas.microsoft.com/office/drawing/2010/main" val="0"/>
              </a:ext>
            </a:extLst>
          </a:blip>
          <a:srcRect l="20096" r="20712"/>
          <a:stretch/>
        </p:blipFill>
        <p:spPr bwMode="auto">
          <a:xfrm>
            <a:off x="-4954" y="4412350"/>
            <a:ext cx="2470500" cy="255430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cxnSp>
        <p:nvCxnSpPr>
          <p:cNvPr id="36" name="Connecteur droit 35">
            <a:extLst>
              <a:ext uri="{FF2B5EF4-FFF2-40B4-BE49-F238E27FC236}">
                <a16:creationId xmlns:a16="http://schemas.microsoft.com/office/drawing/2014/main" id="{5B611D45-08DE-F84A-94C5-577429A38EFF}"/>
              </a:ext>
            </a:extLst>
          </p:cNvPr>
          <p:cNvCxnSpPr>
            <a:endCxn id="43" idx="0"/>
          </p:cNvCxnSpPr>
          <p:nvPr/>
        </p:nvCxnSpPr>
        <p:spPr bwMode="auto">
          <a:xfrm flipH="1">
            <a:off x="8487224" y="4221122"/>
            <a:ext cx="577268" cy="99446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0A80E4D-2D9D-4923-B156-383A26C38F71}"/>
              </a:ext>
            </a:extLst>
          </p:cNvPr>
          <p:cNvSpPr>
            <a:spLocks noGrp="1"/>
          </p:cNvSpPr>
          <p:nvPr>
            <p:ph type="title"/>
          </p:nvPr>
        </p:nvSpPr>
        <p:spPr>
          <a:xfrm>
            <a:off x="969944" y="126797"/>
            <a:ext cx="10203543" cy="719988"/>
          </a:xfrm>
        </p:spPr>
        <p:txBody>
          <a:bodyPr>
            <a:normAutofit/>
          </a:bodyPr>
          <a:lstStyle/>
          <a:p>
            <a:pPr algn="ctr"/>
            <a:r>
              <a:rPr lang="fr-FR" sz="3200" dirty="0"/>
              <a:t>Le « réseau » maladies rares en 2023</a:t>
            </a:r>
            <a:endParaRPr lang="en-US" sz="3200" dirty="0"/>
          </a:p>
        </p:txBody>
      </p:sp>
      <p:grpSp>
        <p:nvGrpSpPr>
          <p:cNvPr id="19" name="Groupe 2">
            <a:extLst>
              <a:ext uri="{FF2B5EF4-FFF2-40B4-BE49-F238E27FC236}">
                <a16:creationId xmlns:a16="http://schemas.microsoft.com/office/drawing/2014/main" id="{1658E844-B9E4-FF45-82C0-FAEDBC2E54C4}"/>
              </a:ext>
            </a:extLst>
          </p:cNvPr>
          <p:cNvGrpSpPr>
            <a:grpSpLocks/>
          </p:cNvGrpSpPr>
          <p:nvPr/>
        </p:nvGrpSpPr>
        <p:grpSpPr bwMode="auto">
          <a:xfrm>
            <a:off x="1345734" y="2755356"/>
            <a:ext cx="2040699" cy="1631916"/>
            <a:chOff x="2639616" y="2780928"/>
            <a:chExt cx="1728192" cy="1440160"/>
          </a:xfrm>
        </p:grpSpPr>
        <p:sp>
          <p:nvSpPr>
            <p:cNvPr id="20" name="Rectangle 2">
              <a:extLst>
                <a:ext uri="{FF2B5EF4-FFF2-40B4-BE49-F238E27FC236}">
                  <a16:creationId xmlns:a16="http://schemas.microsoft.com/office/drawing/2014/main" id="{38B43300-C217-7F46-A904-A972114E08D9}"/>
                </a:ext>
              </a:extLst>
            </p:cNvPr>
            <p:cNvSpPr txBox="1">
              <a:spLocks/>
            </p:cNvSpPr>
            <p:nvPr/>
          </p:nvSpPr>
          <p:spPr bwMode="auto">
            <a:xfrm>
              <a:off x="2775396" y="2889639"/>
              <a:ext cx="1440160" cy="10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412" fontAlgn="base">
                <a:spcBef>
                  <a:spcPct val="0"/>
                </a:spcBef>
                <a:spcAft>
                  <a:spcPct val="0"/>
                </a:spcAft>
                <a:defRPr/>
              </a:pPr>
              <a:r>
                <a:rPr lang="fr-FR" altLang="fr-FR" b="1" i="1" dirty="0">
                  <a:solidFill>
                    <a:srgbClr val="000091"/>
                  </a:solidFill>
                  <a:latin typeface="Arial" panose="020B0604020202020204" pitchFamily="34" charset="0"/>
                  <a:sym typeface="Martel Sans Bold"/>
                </a:rPr>
                <a:t>24 ERN</a:t>
              </a:r>
            </a:p>
            <a:p>
              <a:pPr algn="ctr" defTabSz="914412" fontAlgn="base">
                <a:spcBef>
                  <a:spcPct val="0"/>
                </a:spcBef>
                <a:spcAft>
                  <a:spcPct val="0"/>
                </a:spcAft>
                <a:defRPr/>
              </a:pPr>
              <a:endParaRPr lang="fr-FR" altLang="fr-FR" b="1" i="1" dirty="0">
                <a:solidFill>
                  <a:srgbClr val="000091"/>
                </a:solidFill>
                <a:latin typeface="Arial" panose="020B0604020202020204" pitchFamily="34" charset="0"/>
                <a:sym typeface="Martel Sans Bold"/>
              </a:endParaRPr>
            </a:p>
          </p:txBody>
        </p:sp>
        <p:sp>
          <p:nvSpPr>
            <p:cNvPr id="21" name="Ellipse 20">
              <a:extLst>
                <a:ext uri="{FF2B5EF4-FFF2-40B4-BE49-F238E27FC236}">
                  <a16:creationId xmlns:a16="http://schemas.microsoft.com/office/drawing/2014/main" id="{C735F25D-3587-E248-AB48-957244F354FC}"/>
                </a:ext>
              </a:extLst>
            </p:cNvPr>
            <p:cNvSpPr/>
            <p:nvPr/>
          </p:nvSpPr>
          <p:spPr>
            <a:xfrm>
              <a:off x="2639616" y="2780928"/>
              <a:ext cx="1728192" cy="14401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12" eaLnBrk="0" fontAlgn="base" hangingPunct="0">
                <a:spcBef>
                  <a:spcPct val="0"/>
                </a:spcBef>
                <a:spcAft>
                  <a:spcPct val="0"/>
                </a:spcAft>
                <a:defRPr/>
              </a:pPr>
              <a:endParaRPr lang="fr-FR">
                <a:solidFill>
                  <a:prstClr val="white"/>
                </a:solidFill>
                <a:latin typeface="Calibri"/>
                <a:sym typeface="Martel Sans Bold"/>
              </a:endParaRPr>
            </a:p>
          </p:txBody>
        </p:sp>
      </p:grpSp>
      <p:grpSp>
        <p:nvGrpSpPr>
          <p:cNvPr id="22" name="Groupe 8">
            <a:extLst>
              <a:ext uri="{FF2B5EF4-FFF2-40B4-BE49-F238E27FC236}">
                <a16:creationId xmlns:a16="http://schemas.microsoft.com/office/drawing/2014/main" id="{11431530-428C-D349-A839-C5A6DC3A903F}"/>
              </a:ext>
            </a:extLst>
          </p:cNvPr>
          <p:cNvGrpSpPr>
            <a:grpSpLocks/>
          </p:cNvGrpSpPr>
          <p:nvPr/>
        </p:nvGrpSpPr>
        <p:grpSpPr bwMode="auto">
          <a:xfrm>
            <a:off x="4170362" y="1738876"/>
            <a:ext cx="2002930" cy="1589140"/>
            <a:chOff x="4403873" y="2475328"/>
            <a:chExt cx="1728192" cy="1440160"/>
          </a:xfrm>
        </p:grpSpPr>
        <p:sp>
          <p:nvSpPr>
            <p:cNvPr id="23" name="Rectangle 2">
              <a:extLst>
                <a:ext uri="{FF2B5EF4-FFF2-40B4-BE49-F238E27FC236}">
                  <a16:creationId xmlns:a16="http://schemas.microsoft.com/office/drawing/2014/main" id="{134CDDA9-7287-C847-855E-21C7C80DD65D}"/>
                </a:ext>
              </a:extLst>
            </p:cNvPr>
            <p:cNvSpPr txBox="1">
              <a:spLocks/>
            </p:cNvSpPr>
            <p:nvPr/>
          </p:nvSpPr>
          <p:spPr bwMode="auto">
            <a:xfrm>
              <a:off x="4439939" y="2579305"/>
              <a:ext cx="1549436" cy="10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412" fontAlgn="base">
                <a:spcBef>
                  <a:spcPct val="0"/>
                </a:spcBef>
                <a:spcAft>
                  <a:spcPct val="0"/>
                </a:spcAft>
                <a:defRPr/>
              </a:pPr>
              <a:r>
                <a:rPr lang="fr-FR" altLang="fr-FR" b="1" i="1" dirty="0">
                  <a:solidFill>
                    <a:srgbClr val="000091"/>
                  </a:solidFill>
                  <a:latin typeface="Arial" panose="020B0604020202020204" pitchFamily="34" charset="0"/>
                  <a:sym typeface="Martel Sans Bold"/>
                </a:rPr>
                <a:t>23</a:t>
              </a:r>
            </a:p>
          </p:txBody>
        </p:sp>
        <p:sp>
          <p:nvSpPr>
            <p:cNvPr id="24" name="Ellipse 23">
              <a:extLst>
                <a:ext uri="{FF2B5EF4-FFF2-40B4-BE49-F238E27FC236}">
                  <a16:creationId xmlns:a16="http://schemas.microsoft.com/office/drawing/2014/main" id="{D5E7C682-5DE6-F64A-B512-92C8B63E107E}"/>
                </a:ext>
              </a:extLst>
            </p:cNvPr>
            <p:cNvSpPr/>
            <p:nvPr/>
          </p:nvSpPr>
          <p:spPr>
            <a:xfrm>
              <a:off x="4403873" y="2475328"/>
              <a:ext cx="1728192" cy="14401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12" eaLnBrk="0" fontAlgn="base" hangingPunct="0">
                <a:spcBef>
                  <a:spcPct val="0"/>
                </a:spcBef>
                <a:spcAft>
                  <a:spcPct val="0"/>
                </a:spcAft>
                <a:defRPr/>
              </a:pPr>
              <a:endParaRPr lang="fr-FR">
                <a:solidFill>
                  <a:prstClr val="white"/>
                </a:solidFill>
                <a:latin typeface="Calibri"/>
                <a:sym typeface="Martel Sans Bold"/>
              </a:endParaRPr>
            </a:p>
          </p:txBody>
        </p:sp>
      </p:grpSp>
      <p:sp>
        <p:nvSpPr>
          <p:cNvPr id="28" name="Ellipse 27">
            <a:extLst>
              <a:ext uri="{FF2B5EF4-FFF2-40B4-BE49-F238E27FC236}">
                <a16:creationId xmlns:a16="http://schemas.microsoft.com/office/drawing/2014/main" id="{5E8F3D36-F645-1041-BB2E-0F466D861076}"/>
              </a:ext>
            </a:extLst>
          </p:cNvPr>
          <p:cNvSpPr/>
          <p:nvPr/>
        </p:nvSpPr>
        <p:spPr bwMode="auto">
          <a:xfrm>
            <a:off x="8485188" y="2793028"/>
            <a:ext cx="2232026" cy="15287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12" eaLnBrk="0" fontAlgn="base" hangingPunct="0">
              <a:spcBef>
                <a:spcPct val="0"/>
              </a:spcBef>
              <a:spcAft>
                <a:spcPct val="0"/>
              </a:spcAft>
              <a:defRPr/>
            </a:pPr>
            <a:endParaRPr lang="fr-FR">
              <a:solidFill>
                <a:prstClr val="white"/>
              </a:solidFill>
              <a:latin typeface="Calibri"/>
              <a:sym typeface="Martel Sans Bold"/>
            </a:endParaRPr>
          </a:p>
        </p:txBody>
      </p:sp>
      <p:sp>
        <p:nvSpPr>
          <p:cNvPr id="32" name="Ellipse 31">
            <a:extLst>
              <a:ext uri="{FF2B5EF4-FFF2-40B4-BE49-F238E27FC236}">
                <a16:creationId xmlns:a16="http://schemas.microsoft.com/office/drawing/2014/main" id="{DAADEC3B-5054-4C48-B7D0-659C033E4082}"/>
              </a:ext>
            </a:extLst>
          </p:cNvPr>
          <p:cNvSpPr/>
          <p:nvPr/>
        </p:nvSpPr>
        <p:spPr bwMode="auto">
          <a:xfrm>
            <a:off x="6229726" y="2089342"/>
            <a:ext cx="2036227" cy="157839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12" eaLnBrk="0" fontAlgn="base" hangingPunct="0">
              <a:spcBef>
                <a:spcPct val="0"/>
              </a:spcBef>
              <a:spcAft>
                <a:spcPct val="0"/>
              </a:spcAft>
              <a:defRPr/>
            </a:pPr>
            <a:endParaRPr lang="fr-FR">
              <a:solidFill>
                <a:prstClr val="white"/>
              </a:solidFill>
              <a:latin typeface="Calibri"/>
              <a:sym typeface="Martel Sans Bold"/>
            </a:endParaRPr>
          </a:p>
        </p:txBody>
      </p:sp>
      <p:cxnSp>
        <p:nvCxnSpPr>
          <p:cNvPr id="33" name="Connecteur droit 32">
            <a:extLst>
              <a:ext uri="{FF2B5EF4-FFF2-40B4-BE49-F238E27FC236}">
                <a16:creationId xmlns:a16="http://schemas.microsoft.com/office/drawing/2014/main" id="{B24F3C57-C493-5740-9428-E3FC960C7563}"/>
              </a:ext>
            </a:extLst>
          </p:cNvPr>
          <p:cNvCxnSpPr/>
          <p:nvPr/>
        </p:nvCxnSpPr>
        <p:spPr bwMode="auto">
          <a:xfrm>
            <a:off x="3378200" y="3667740"/>
            <a:ext cx="679451" cy="38973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FB596EB6-1D2C-044A-A068-08E9038FD52B}"/>
              </a:ext>
            </a:extLst>
          </p:cNvPr>
          <p:cNvCxnSpPr/>
          <p:nvPr/>
        </p:nvCxnSpPr>
        <p:spPr bwMode="auto">
          <a:xfrm>
            <a:off x="5021264" y="3334366"/>
            <a:ext cx="862727" cy="110845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F8C5B31-60EA-D145-93F2-E1A20CBCA877}"/>
              </a:ext>
            </a:extLst>
          </p:cNvPr>
          <p:cNvCxnSpPr>
            <a:stCxn id="32" idx="4"/>
          </p:cNvCxnSpPr>
          <p:nvPr/>
        </p:nvCxnSpPr>
        <p:spPr bwMode="auto">
          <a:xfrm>
            <a:off x="7247839" y="3667741"/>
            <a:ext cx="185123" cy="120142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Organigramme : Terminateur 6">
            <a:extLst>
              <a:ext uri="{FF2B5EF4-FFF2-40B4-BE49-F238E27FC236}">
                <a16:creationId xmlns:a16="http://schemas.microsoft.com/office/drawing/2014/main" id="{D237A5E8-0A21-BB4B-900D-619037DB81FC}"/>
              </a:ext>
            </a:extLst>
          </p:cNvPr>
          <p:cNvSpPr/>
          <p:nvPr/>
        </p:nvSpPr>
        <p:spPr>
          <a:xfrm rot="683987">
            <a:off x="3606801" y="2000866"/>
            <a:ext cx="7632700" cy="2043112"/>
          </a:xfrm>
          <a:prstGeom prst="flowChartTerminator">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12" eaLnBrk="0" fontAlgn="base" hangingPunct="0">
              <a:spcBef>
                <a:spcPct val="0"/>
              </a:spcBef>
              <a:spcAft>
                <a:spcPct val="0"/>
              </a:spcAft>
              <a:defRPr/>
            </a:pPr>
            <a:endParaRPr lang="fr-FR">
              <a:solidFill>
                <a:prstClr val="white"/>
              </a:solidFill>
              <a:latin typeface="Calibri"/>
              <a:sym typeface="Martel Sans Bold"/>
            </a:endParaRPr>
          </a:p>
        </p:txBody>
      </p:sp>
      <p:sp>
        <p:nvSpPr>
          <p:cNvPr id="38" name="Rectangle 2">
            <a:extLst>
              <a:ext uri="{FF2B5EF4-FFF2-40B4-BE49-F238E27FC236}">
                <a16:creationId xmlns:a16="http://schemas.microsoft.com/office/drawing/2014/main" id="{7A2E20C2-9219-4F44-886D-AFD85E958081}"/>
              </a:ext>
            </a:extLst>
          </p:cNvPr>
          <p:cNvSpPr txBox="1">
            <a:spLocks/>
          </p:cNvSpPr>
          <p:nvPr/>
        </p:nvSpPr>
        <p:spPr bwMode="auto">
          <a:xfrm rot="650485">
            <a:off x="4505326" y="1342006"/>
            <a:ext cx="642778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412" fontAlgn="base">
              <a:spcBef>
                <a:spcPct val="0"/>
              </a:spcBef>
              <a:spcAft>
                <a:spcPct val="0"/>
              </a:spcAft>
              <a:defRPr/>
            </a:pPr>
            <a:r>
              <a:rPr lang="fr-FR" altLang="fr-FR" sz="1600" b="1" i="1" dirty="0">
                <a:solidFill>
                  <a:srgbClr val="C00000"/>
                </a:solidFill>
                <a:latin typeface="Arial" panose="020B0604020202020204" pitchFamily="34" charset="0"/>
                <a:sym typeface="Martel Sans Bold"/>
              </a:rPr>
              <a:t>Plans nationaux maladies rares (3 plans depuis 2004)</a:t>
            </a:r>
          </a:p>
          <a:p>
            <a:pPr algn="ctr" defTabSz="914412" fontAlgn="base">
              <a:spcBef>
                <a:spcPct val="0"/>
              </a:spcBef>
              <a:spcAft>
                <a:spcPct val="0"/>
              </a:spcAft>
              <a:defRPr/>
            </a:pPr>
            <a:r>
              <a:rPr lang="fr-FR" altLang="fr-FR" sz="1600" b="1" i="1" dirty="0">
                <a:solidFill>
                  <a:srgbClr val="C00000"/>
                </a:solidFill>
                <a:latin typeface="Arial" panose="020B0604020202020204" pitchFamily="34" charset="0"/>
                <a:sym typeface="Martel Sans Bold"/>
              </a:rPr>
              <a:t>+ Plateformes d’expertise maladies rares sur les territoires</a:t>
            </a:r>
          </a:p>
        </p:txBody>
      </p:sp>
      <p:sp>
        <p:nvSpPr>
          <p:cNvPr id="39" name="Rectangle 2">
            <a:extLst>
              <a:ext uri="{FF2B5EF4-FFF2-40B4-BE49-F238E27FC236}">
                <a16:creationId xmlns:a16="http://schemas.microsoft.com/office/drawing/2014/main" id="{ECC11666-78A9-524C-9A66-76C13B3BF106}"/>
              </a:ext>
            </a:extLst>
          </p:cNvPr>
          <p:cNvSpPr txBox="1">
            <a:spLocks/>
          </p:cNvSpPr>
          <p:nvPr/>
        </p:nvSpPr>
        <p:spPr bwMode="auto">
          <a:xfrm rot="20324760">
            <a:off x="398298" y="2534665"/>
            <a:ext cx="24257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412" fontAlgn="base">
              <a:spcBef>
                <a:spcPct val="0"/>
              </a:spcBef>
              <a:spcAft>
                <a:spcPct val="0"/>
              </a:spcAft>
              <a:defRPr/>
            </a:pPr>
            <a:r>
              <a:rPr lang="fr-FR" altLang="fr-FR" sz="1600" b="1" i="1" dirty="0">
                <a:solidFill>
                  <a:srgbClr val="C00000"/>
                </a:solidFill>
                <a:latin typeface="Arial" panose="020B0604020202020204" pitchFamily="34" charset="0"/>
                <a:sym typeface="Martel Sans Bold"/>
              </a:rPr>
              <a:t>Depuis 2017</a:t>
            </a:r>
          </a:p>
        </p:txBody>
      </p:sp>
      <p:sp>
        <p:nvSpPr>
          <p:cNvPr id="41" name="Rectangle 2">
            <a:extLst>
              <a:ext uri="{FF2B5EF4-FFF2-40B4-BE49-F238E27FC236}">
                <a16:creationId xmlns:a16="http://schemas.microsoft.com/office/drawing/2014/main" id="{787F03FF-86A6-F140-B086-7153F947E108}"/>
              </a:ext>
            </a:extLst>
          </p:cNvPr>
          <p:cNvSpPr txBox="1">
            <a:spLocks/>
          </p:cNvSpPr>
          <p:nvPr/>
        </p:nvSpPr>
        <p:spPr bwMode="auto">
          <a:xfrm>
            <a:off x="6256148" y="2250610"/>
            <a:ext cx="1953372" cy="92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412" fontAlgn="base">
              <a:spcBef>
                <a:spcPct val="0"/>
              </a:spcBef>
              <a:spcAft>
                <a:spcPct val="0"/>
              </a:spcAft>
              <a:defRPr/>
            </a:pPr>
            <a:r>
              <a:rPr lang="fr-FR" altLang="fr-FR" sz="1867" b="1" i="1" dirty="0">
                <a:solidFill>
                  <a:srgbClr val="000091"/>
                </a:solidFill>
                <a:latin typeface="Arial" panose="020B0604020202020204" pitchFamily="34" charset="0"/>
                <a:sym typeface="Martel Sans Bold"/>
              </a:rPr>
              <a:t>603</a:t>
            </a:r>
          </a:p>
        </p:txBody>
      </p:sp>
      <p:sp>
        <p:nvSpPr>
          <p:cNvPr id="42" name="Rectangle 2">
            <a:extLst>
              <a:ext uri="{FF2B5EF4-FFF2-40B4-BE49-F238E27FC236}">
                <a16:creationId xmlns:a16="http://schemas.microsoft.com/office/drawing/2014/main" id="{787F03FF-86A6-F140-B086-7153F947E108}"/>
              </a:ext>
            </a:extLst>
          </p:cNvPr>
          <p:cNvSpPr txBox="1">
            <a:spLocks/>
          </p:cNvSpPr>
          <p:nvPr/>
        </p:nvSpPr>
        <p:spPr bwMode="auto">
          <a:xfrm>
            <a:off x="8529503" y="2920678"/>
            <a:ext cx="2187710" cy="107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412" fontAlgn="base">
              <a:spcBef>
                <a:spcPct val="0"/>
              </a:spcBef>
              <a:spcAft>
                <a:spcPct val="0"/>
              </a:spcAft>
              <a:defRPr/>
            </a:pPr>
            <a:r>
              <a:rPr lang="fr-FR" altLang="fr-FR" b="1" i="1" dirty="0">
                <a:solidFill>
                  <a:srgbClr val="000091"/>
                </a:solidFill>
                <a:latin typeface="Arial" panose="020B0604020202020204" pitchFamily="34" charset="0"/>
                <a:sym typeface="Martel Sans Bold"/>
              </a:rPr>
              <a:t>1721</a:t>
            </a:r>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5681" y="3852269"/>
            <a:ext cx="2539274" cy="2539274"/>
          </a:xfrm>
          <a:prstGeom prst="rect">
            <a:avLst/>
          </a:prstGeom>
        </p:spPr>
      </p:pic>
      <p:pic>
        <p:nvPicPr>
          <p:cNvPr id="30" name="Imag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7323" y="4404847"/>
            <a:ext cx="1968784" cy="1968784"/>
          </a:xfrm>
          <a:prstGeom prst="rect">
            <a:avLst/>
          </a:prstGeom>
        </p:spPr>
      </p:pic>
      <p:pic>
        <p:nvPicPr>
          <p:cNvPr id="31" name="Imag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7726" y="4866172"/>
            <a:ext cx="1525371" cy="1525371"/>
          </a:xfrm>
          <a:prstGeom prst="rect">
            <a:avLst/>
          </a:prstGeom>
          <a:noFill/>
        </p:spPr>
      </p:pic>
      <p:pic>
        <p:nvPicPr>
          <p:cNvPr id="43" name="Imag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9247" y="5215590"/>
            <a:ext cx="1175952" cy="1175952"/>
          </a:xfrm>
          <a:prstGeom prst="rect">
            <a:avLst/>
          </a:prstGeom>
        </p:spPr>
      </p:pic>
      <p:sp>
        <p:nvSpPr>
          <p:cNvPr id="6" name="Rectangle 5"/>
          <p:cNvSpPr/>
          <p:nvPr/>
        </p:nvSpPr>
        <p:spPr>
          <a:xfrm>
            <a:off x="9293732" y="5188591"/>
            <a:ext cx="2758326" cy="95430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defTabSz="1219215">
              <a:defRPr/>
            </a:pPr>
            <a:r>
              <a:rPr lang="fr-FR" sz="1867" b="1" dirty="0">
                <a:solidFill>
                  <a:srgbClr val="FFFFFF"/>
                </a:solidFill>
                <a:latin typeface="Arial"/>
                <a:sym typeface="Martel Sans Bold"/>
              </a:rPr>
              <a:t>Plus de 240 associations de personnes malades</a:t>
            </a:r>
            <a:endParaRPr lang="fr-FR" sz="1867" dirty="0">
              <a:solidFill>
                <a:srgbClr val="FFFFFF"/>
              </a:solidFill>
              <a:latin typeface="Arial"/>
              <a:sym typeface="Martel Sans Bold"/>
            </a:endParaRPr>
          </a:p>
        </p:txBody>
      </p:sp>
      <p:pic>
        <p:nvPicPr>
          <p:cNvPr id="25" name="Image 24"/>
          <p:cNvPicPr>
            <a:picLocks noChangeAspect="1"/>
          </p:cNvPicPr>
          <p:nvPr/>
        </p:nvPicPr>
        <p:blipFill>
          <a:blip r:embed="rId8"/>
          <a:stretch>
            <a:fillRect/>
          </a:stretch>
        </p:blipFill>
        <p:spPr>
          <a:xfrm>
            <a:off x="10512492" y="68627"/>
            <a:ext cx="1675474" cy="1022864"/>
          </a:xfrm>
          <a:prstGeom prst="rect">
            <a:avLst/>
          </a:prstGeom>
        </p:spPr>
      </p:pic>
      <p:pic>
        <p:nvPicPr>
          <p:cNvPr id="11268" name="Picture 4" descr="FSMR - Filfoie: tout savoir sur les maladies rares du foie, recherche,  enseignem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90863" y="2263557"/>
            <a:ext cx="1164091" cy="78801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Plans Nationaux Maladies Rares : Centres de Références Maladies Rares (CRMR),  Filfoie - AMF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9403" y="2649350"/>
            <a:ext cx="1176870" cy="78636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83328" y="4660626"/>
            <a:ext cx="1442256" cy="411094"/>
          </a:xfrm>
          <a:prstGeom prst="rect">
            <a:avLst/>
          </a:prstGeom>
        </p:spPr>
      </p:pic>
      <p:pic>
        <p:nvPicPr>
          <p:cNvPr id="11286" name="Picture 22" descr="Plan National Maladies Rares 3 (PNMR 3) – Les Feux Follet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29221" y="1034768"/>
            <a:ext cx="1130244" cy="1588939"/>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p:cNvPicPr>
            <a:picLocks noChangeAspect="1"/>
          </p:cNvPicPr>
          <p:nvPr/>
        </p:nvPicPr>
        <p:blipFill rotWithShape="1">
          <a:blip r:embed="rId13">
            <a:extLst>
              <a:ext uri="{28A0092B-C50C-407E-A947-70E740481C1C}">
                <a14:useLocalDpi xmlns:a14="http://schemas.microsoft.com/office/drawing/2010/main" val="0"/>
              </a:ext>
            </a:extLst>
          </a:blip>
          <a:srcRect l="18698" t="15435" r="18651" b="46494"/>
          <a:stretch/>
        </p:blipFill>
        <p:spPr>
          <a:xfrm>
            <a:off x="2639617" y="888567"/>
            <a:ext cx="2221260" cy="518294"/>
          </a:xfrm>
          <a:prstGeom prst="rect">
            <a:avLst/>
          </a:prstGeom>
        </p:spPr>
      </p:pic>
      <p:pic>
        <p:nvPicPr>
          <p:cNvPr id="11292" name="Picture 28" descr="https://cdn-icons-png.flaticon.com/512/3199/319986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0189" y="691244"/>
            <a:ext cx="1402530" cy="140253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cdn-icons-png.flaticon.com/512/8504/8504900.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84175" y="5360523"/>
            <a:ext cx="274176" cy="27417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cdn-icons-png.flaticon.com/512/299/299689.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23582" y="5340834"/>
            <a:ext cx="273504" cy="27350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cdn-icons-png.flaticon.com/512/197/197560.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45286" y="5527942"/>
            <a:ext cx="248274" cy="248274"/>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cdn-icons-png.flaticon.com/512/203/203026.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996475" y="5734736"/>
            <a:ext cx="227771" cy="22777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https://cdn-icons-png.flaticon.com/512/203/203026.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83096" y="5890298"/>
            <a:ext cx="144419" cy="144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336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80E4D-2D9D-4923-B156-383A26C38F71}"/>
              </a:ext>
            </a:extLst>
          </p:cNvPr>
          <p:cNvSpPr>
            <a:spLocks noGrp="1"/>
          </p:cNvSpPr>
          <p:nvPr>
            <p:ph type="title"/>
          </p:nvPr>
        </p:nvSpPr>
        <p:spPr>
          <a:xfrm>
            <a:off x="209054" y="83642"/>
            <a:ext cx="11233151" cy="719988"/>
          </a:xfrm>
        </p:spPr>
        <p:txBody>
          <a:bodyPr>
            <a:normAutofit/>
          </a:bodyPr>
          <a:lstStyle/>
          <a:p>
            <a:pPr algn="ctr"/>
            <a:r>
              <a:rPr lang="fr-FR" sz="2933" dirty="0">
                <a:solidFill>
                  <a:srgbClr val="C00000"/>
                </a:solidFill>
              </a:rPr>
              <a:t>24 réseaux européens maladies rares (ERN)</a:t>
            </a:r>
            <a:endParaRPr lang="en-US" sz="2933" dirty="0">
              <a:solidFill>
                <a:srgbClr val="C00000"/>
              </a:solidFill>
            </a:endParaRPr>
          </a:p>
        </p:txBody>
      </p:sp>
      <p:pic>
        <p:nvPicPr>
          <p:cNvPr id="11272" name="Picture 8" descr="https://solidarites-sante.gouv.fr/IMG/jpg/infographie01.jpg?15454034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961" y="4389107"/>
            <a:ext cx="3646401" cy="1121971"/>
          </a:xfrm>
          <a:prstGeom prst="rect">
            <a:avLst/>
          </a:prstGeom>
          <a:noFill/>
          <a:extLst>
            <a:ext uri="{909E8E84-426E-40DD-AFC4-6F175D3DCCD1}">
              <a14:hiddenFill xmlns:a14="http://schemas.microsoft.com/office/drawing/2010/main">
                <a:solidFill>
                  <a:srgbClr val="FFFFFF"/>
                </a:solidFill>
              </a14:hiddenFill>
            </a:ext>
          </a:extLst>
        </p:spPr>
      </p:pic>
      <p:sp>
        <p:nvSpPr>
          <p:cNvPr id="101" name="Rectangle à coins arrondis 11288">
            <a:extLst>
              <a:ext uri="{FF2B5EF4-FFF2-40B4-BE49-F238E27FC236}">
                <a16:creationId xmlns:a16="http://schemas.microsoft.com/office/drawing/2014/main" id="{29770871-D9F7-8A41-BB66-C698A84801AD}"/>
              </a:ext>
            </a:extLst>
          </p:cNvPr>
          <p:cNvSpPr/>
          <p:nvPr/>
        </p:nvSpPr>
        <p:spPr bwMode="auto">
          <a:xfrm>
            <a:off x="3242785" y="5700714"/>
            <a:ext cx="5184576" cy="1157287"/>
          </a:xfrm>
          <a:prstGeom prst="roundRect">
            <a:avLst/>
          </a:prstGeom>
          <a:solidFill>
            <a:srgbClr val="0214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pic>
        <p:nvPicPr>
          <p:cNvPr id="102" name="Picture 4" descr="Home new - ERN ReCONNET | European Reference Network on Rare and Complex  Connective Tissue and Musculoskeletal Diseas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927" y="5260247"/>
            <a:ext cx="3240987" cy="203821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5"/>
          <a:stretch>
            <a:fillRect/>
          </a:stretch>
        </p:blipFill>
        <p:spPr>
          <a:xfrm>
            <a:off x="216085" y="1025552"/>
            <a:ext cx="4689315" cy="5832449"/>
          </a:xfrm>
          <a:prstGeom prst="rect">
            <a:avLst/>
          </a:prstGeom>
        </p:spPr>
      </p:pic>
      <p:pic>
        <p:nvPicPr>
          <p:cNvPr id="7" name="Image 6"/>
          <p:cNvPicPr>
            <a:picLocks noChangeAspect="1"/>
          </p:cNvPicPr>
          <p:nvPr/>
        </p:nvPicPr>
        <p:blipFill>
          <a:blip r:embed="rId6"/>
          <a:stretch>
            <a:fillRect/>
          </a:stretch>
        </p:blipFill>
        <p:spPr>
          <a:xfrm>
            <a:off x="7327439" y="901901"/>
            <a:ext cx="4721223" cy="5956100"/>
          </a:xfrm>
          <a:prstGeom prst="rect">
            <a:avLst/>
          </a:prstGeom>
        </p:spPr>
      </p:pic>
      <p:sp>
        <p:nvSpPr>
          <p:cNvPr id="8" name="ZoneTexte 7"/>
          <p:cNvSpPr txBox="1"/>
          <p:nvPr/>
        </p:nvSpPr>
        <p:spPr>
          <a:xfrm>
            <a:off x="5252323" y="2034628"/>
            <a:ext cx="1728192" cy="954300"/>
          </a:xfrm>
          <a:prstGeom prst="rect">
            <a:avLst/>
          </a:prstGeom>
          <a:noFill/>
        </p:spPr>
        <p:txBody>
          <a:bodyPr wrap="square" rtlCol="0">
            <a:spAutoFit/>
          </a:bodyPr>
          <a:lstStyle/>
          <a:p>
            <a:pPr algn="ctr" defTabSz="1219170"/>
            <a:r>
              <a:rPr lang="fr-FR" sz="1867" b="1" i="1" dirty="0">
                <a:solidFill>
                  <a:srgbClr val="000000"/>
                </a:solidFill>
                <a:latin typeface="Arial"/>
              </a:rPr>
              <a:t>8 ERN sont coordonnés par la France</a:t>
            </a:r>
          </a:p>
        </p:txBody>
      </p:sp>
      <p:pic>
        <p:nvPicPr>
          <p:cNvPr id="8219" name="Picture 27" descr="https://cdn-icons-png.flaticon.com/512/2490/24905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263" y="3186610"/>
            <a:ext cx="1010476" cy="1010476"/>
          </a:xfrm>
          <a:prstGeom prst="rect">
            <a:avLst/>
          </a:prstGeom>
          <a:noFill/>
          <a:extLst>
            <a:ext uri="{909E8E84-426E-40DD-AFC4-6F175D3DCCD1}">
              <a14:hiddenFill xmlns:a14="http://schemas.microsoft.com/office/drawing/2010/main">
                <a:solidFill>
                  <a:srgbClr val="FFFFFF"/>
                </a:solidFill>
              </a14:hiddenFill>
            </a:ext>
          </a:extLst>
        </p:spPr>
      </p:pic>
      <p:pic>
        <p:nvPicPr>
          <p:cNvPr id="8221" name="Picture 29" descr="https://cdn-icons-png.flaticon.com/512/330/33016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2773" y="689141"/>
            <a:ext cx="1299700" cy="1299700"/>
          </a:xfrm>
          <a:prstGeom prst="rect">
            <a:avLst/>
          </a:prstGeom>
          <a:noFill/>
          <a:extLst>
            <a:ext uri="{909E8E84-426E-40DD-AFC4-6F175D3DCCD1}">
              <a14:hiddenFill xmlns:a14="http://schemas.microsoft.com/office/drawing/2010/main">
                <a:solidFill>
                  <a:srgbClr val="FFFFFF"/>
                </a:solidFill>
              </a14:hiddenFill>
            </a:ext>
          </a:extLst>
        </p:spPr>
      </p:pic>
      <p:pic>
        <p:nvPicPr>
          <p:cNvPr id="123" name="Image 1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87920" y="72668"/>
            <a:ext cx="824861" cy="824861"/>
          </a:xfrm>
          <a:prstGeom prst="rect">
            <a:avLst/>
          </a:prstGeom>
        </p:spPr>
      </p:pic>
      <p:pic>
        <p:nvPicPr>
          <p:cNvPr id="124" name="Image 1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02662" y="244358"/>
            <a:ext cx="639543" cy="639543"/>
          </a:xfrm>
          <a:prstGeom prst="rect">
            <a:avLst/>
          </a:prstGeom>
          <a:ln>
            <a:solidFill>
              <a:schemeClr val="bg1"/>
            </a:solidFill>
          </a:ln>
        </p:spPr>
      </p:pic>
      <p:pic>
        <p:nvPicPr>
          <p:cNvPr id="125" name="Image 1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45511" y="392309"/>
            <a:ext cx="495504" cy="495504"/>
          </a:xfrm>
          <a:prstGeom prst="rect">
            <a:avLst/>
          </a:prstGeom>
          <a:noFill/>
        </p:spPr>
      </p:pic>
      <p:pic>
        <p:nvPicPr>
          <p:cNvPr id="126" name="Image 1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792448" y="494367"/>
            <a:ext cx="381997" cy="381997"/>
          </a:xfrm>
          <a:prstGeom prst="rect">
            <a:avLst/>
          </a:prstGeom>
        </p:spPr>
      </p:pic>
      <p:sp>
        <p:nvSpPr>
          <p:cNvPr id="127" name="Ellipse 126"/>
          <p:cNvSpPr/>
          <p:nvPr/>
        </p:nvSpPr>
        <p:spPr>
          <a:xfrm>
            <a:off x="9983873" y="4935"/>
            <a:ext cx="962828" cy="97998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Arial"/>
            </a:endParaRPr>
          </a:p>
        </p:txBody>
      </p:sp>
    </p:spTree>
    <p:extLst>
      <p:ext uri="{BB962C8B-B14F-4D97-AF65-F5344CB8AC3E}">
        <p14:creationId xmlns:p14="http://schemas.microsoft.com/office/powerpoint/2010/main" val="1876909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4" name="Picture 42" descr="Nos missions - Cardio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1110" y="4159432"/>
            <a:ext cx="1410349" cy="559091"/>
          </a:xfrm>
          <a:prstGeom prst="rect">
            <a:avLst/>
          </a:prstGeom>
          <a:noFill/>
          <a:extLst>
            <a:ext uri="{909E8E84-426E-40DD-AFC4-6F175D3DCCD1}">
              <a14:hiddenFill xmlns:a14="http://schemas.microsoft.com/office/drawing/2010/main">
                <a:solidFill>
                  <a:srgbClr val="FFFFFF"/>
                </a:solidFill>
              </a14:hiddenFill>
            </a:ext>
          </a:extLst>
        </p:spPr>
      </p:pic>
      <p:pic>
        <p:nvPicPr>
          <p:cNvPr id="8224" name="Picture 32" descr="La Filière de Santé Maladie Respiratoires Rares : RespiFIL - Hôpital  Trousseau AP-H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1019" y="4545163"/>
            <a:ext cx="999915" cy="999915"/>
          </a:xfrm>
          <a:prstGeom prst="rect">
            <a:avLst/>
          </a:prstGeom>
          <a:noFill/>
          <a:extLst>
            <a:ext uri="{909E8E84-426E-40DD-AFC4-6F175D3DCCD1}">
              <a14:hiddenFill xmlns:a14="http://schemas.microsoft.com/office/drawing/2010/main">
                <a:solidFill>
                  <a:srgbClr val="FFFFFF"/>
                </a:solidFill>
              </a14:hiddenFill>
            </a:ext>
          </a:extLst>
        </p:spPr>
      </p:pic>
      <p:pic>
        <p:nvPicPr>
          <p:cNvPr id="8216" name="Picture 24" descr="Filière de santé Maladies Rares Maladies Rares Sensoriell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4113" y="4621171"/>
            <a:ext cx="993072" cy="993072"/>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Qui sommes-nous ? | BRAIN-TE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8972" y="1763944"/>
            <a:ext cx="1221931" cy="40568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4007" y="1537311"/>
            <a:ext cx="883077" cy="883077"/>
          </a:xfrm>
          <a:prstGeom prst="rect">
            <a:avLst/>
          </a:prstGeom>
        </p:spPr>
      </p:pic>
      <p:pic>
        <p:nvPicPr>
          <p:cNvPr id="8210" name="Picture 18" descr="Journée nationale de la filière oscar – Association Française du Syndrome  de Ret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520" y="3511920"/>
            <a:ext cx="1275616" cy="637808"/>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Filière de Santé Maladies Rares Muco-CFTR | Linked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3263" y="1973410"/>
            <a:ext cx="1272388" cy="12723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A80E4D-2D9D-4923-B156-383A26C38F71}"/>
              </a:ext>
            </a:extLst>
          </p:cNvPr>
          <p:cNvSpPr>
            <a:spLocks noGrp="1"/>
          </p:cNvSpPr>
          <p:nvPr>
            <p:ph type="title"/>
          </p:nvPr>
        </p:nvSpPr>
        <p:spPr>
          <a:xfrm>
            <a:off x="2056527" y="127612"/>
            <a:ext cx="10515600" cy="646811"/>
          </a:xfrm>
        </p:spPr>
        <p:txBody>
          <a:bodyPr>
            <a:normAutofit/>
          </a:bodyPr>
          <a:lstStyle/>
          <a:p>
            <a:r>
              <a:rPr lang="fr-FR" sz="2933" dirty="0">
                <a:solidFill>
                  <a:srgbClr val="C00000"/>
                </a:solidFill>
              </a:rPr>
              <a:t>23 filières de santé maladies rares (FSMR)</a:t>
            </a:r>
            <a:endParaRPr lang="en-US" sz="2933" dirty="0">
              <a:solidFill>
                <a:srgbClr val="C00000"/>
              </a:solidFill>
            </a:endParaRPr>
          </a:p>
        </p:txBody>
      </p:sp>
      <p:grpSp>
        <p:nvGrpSpPr>
          <p:cNvPr id="4" name="Groupe 3">
            <a:extLst>
              <a:ext uri="{FF2B5EF4-FFF2-40B4-BE49-F238E27FC236}">
                <a16:creationId xmlns:a16="http://schemas.microsoft.com/office/drawing/2014/main" id="{913BD727-BF5F-1F43-9C96-1763509ECBAC}"/>
              </a:ext>
            </a:extLst>
          </p:cNvPr>
          <p:cNvGrpSpPr/>
          <p:nvPr/>
        </p:nvGrpSpPr>
        <p:grpSpPr>
          <a:xfrm>
            <a:off x="527382" y="818885"/>
            <a:ext cx="8955149" cy="5405913"/>
            <a:chOff x="1683269" y="954883"/>
            <a:chExt cx="5778104" cy="3718322"/>
          </a:xfrm>
        </p:grpSpPr>
        <p:sp>
          <p:nvSpPr>
            <p:cNvPr id="168" name="Hexagone 167">
              <a:extLst>
                <a:ext uri="{FF2B5EF4-FFF2-40B4-BE49-F238E27FC236}">
                  <a16:creationId xmlns:a16="http://schemas.microsoft.com/office/drawing/2014/main" id="{3AB18EA1-2C51-E142-9EDC-E3CDA277921F}"/>
                </a:ext>
              </a:extLst>
            </p:cNvPr>
            <p:cNvSpPr/>
            <p:nvPr/>
          </p:nvSpPr>
          <p:spPr bwMode="auto">
            <a:xfrm>
              <a:off x="3781150" y="954883"/>
              <a:ext cx="835819" cy="77509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69" name="Hexagone 168">
              <a:extLst>
                <a:ext uri="{FF2B5EF4-FFF2-40B4-BE49-F238E27FC236}">
                  <a16:creationId xmlns:a16="http://schemas.microsoft.com/office/drawing/2014/main" id="{A5ED1EF6-9DC8-4146-9B6C-24E390819FA6}"/>
                </a:ext>
              </a:extLst>
            </p:cNvPr>
            <p:cNvSpPr/>
            <p:nvPr/>
          </p:nvSpPr>
          <p:spPr bwMode="auto">
            <a:xfrm>
              <a:off x="3065585" y="1387080"/>
              <a:ext cx="835819" cy="777478"/>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70" name="Hexagone 169">
              <a:extLst>
                <a:ext uri="{FF2B5EF4-FFF2-40B4-BE49-F238E27FC236}">
                  <a16:creationId xmlns:a16="http://schemas.microsoft.com/office/drawing/2014/main" id="{824AD461-ED56-9646-90FC-8EF94FE11427}"/>
                </a:ext>
              </a:extLst>
            </p:cNvPr>
            <p:cNvSpPr/>
            <p:nvPr/>
          </p:nvSpPr>
          <p:spPr bwMode="auto">
            <a:xfrm>
              <a:off x="3098922" y="2212183"/>
              <a:ext cx="833437" cy="77509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71" name="Hexagone 170">
              <a:extLst>
                <a:ext uri="{FF2B5EF4-FFF2-40B4-BE49-F238E27FC236}">
                  <a16:creationId xmlns:a16="http://schemas.microsoft.com/office/drawing/2014/main" id="{61749957-C2BA-474D-9C41-FC72067AFD3A}"/>
                </a:ext>
              </a:extLst>
            </p:cNvPr>
            <p:cNvSpPr/>
            <p:nvPr/>
          </p:nvSpPr>
          <p:spPr bwMode="auto">
            <a:xfrm>
              <a:off x="4502669" y="1373983"/>
              <a:ext cx="835819" cy="77509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72" name="Hexagone 171">
              <a:extLst>
                <a:ext uri="{FF2B5EF4-FFF2-40B4-BE49-F238E27FC236}">
                  <a16:creationId xmlns:a16="http://schemas.microsoft.com/office/drawing/2014/main" id="{0E54B753-E9B2-3348-9E15-33844C19C187}"/>
                </a:ext>
              </a:extLst>
            </p:cNvPr>
            <p:cNvSpPr/>
            <p:nvPr/>
          </p:nvSpPr>
          <p:spPr bwMode="auto">
            <a:xfrm>
              <a:off x="3795438" y="1793083"/>
              <a:ext cx="835819" cy="7762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73" name="Hexagone 172">
              <a:extLst>
                <a:ext uri="{FF2B5EF4-FFF2-40B4-BE49-F238E27FC236}">
                  <a16:creationId xmlns:a16="http://schemas.microsoft.com/office/drawing/2014/main" id="{C2A93D5F-2C6A-DA43-85DC-A661F721EFB2}"/>
                </a:ext>
              </a:extLst>
            </p:cNvPr>
            <p:cNvSpPr/>
            <p:nvPr/>
          </p:nvSpPr>
          <p:spPr bwMode="auto">
            <a:xfrm>
              <a:off x="4493144" y="2212183"/>
              <a:ext cx="835819" cy="77509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74" name="Hexagone 173">
              <a:extLst>
                <a:ext uri="{FF2B5EF4-FFF2-40B4-BE49-F238E27FC236}">
                  <a16:creationId xmlns:a16="http://schemas.microsoft.com/office/drawing/2014/main" id="{E258B35E-53CA-474D-8BB7-C555D3AA42D8}"/>
                </a:ext>
              </a:extLst>
            </p:cNvPr>
            <p:cNvSpPr/>
            <p:nvPr/>
          </p:nvSpPr>
          <p:spPr bwMode="auto">
            <a:xfrm>
              <a:off x="3795438" y="2634855"/>
              <a:ext cx="835819" cy="775096"/>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75" name="Hexagone 174">
              <a:extLst>
                <a:ext uri="{FF2B5EF4-FFF2-40B4-BE49-F238E27FC236}">
                  <a16:creationId xmlns:a16="http://schemas.microsoft.com/office/drawing/2014/main" id="{287117D2-1551-7544-A78C-8AFE77B12087}"/>
                </a:ext>
              </a:extLst>
            </p:cNvPr>
            <p:cNvSpPr/>
            <p:nvPr/>
          </p:nvSpPr>
          <p:spPr bwMode="auto">
            <a:xfrm>
              <a:off x="5209901" y="1799037"/>
              <a:ext cx="834629" cy="775096"/>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76" name="Hexagone 175">
              <a:extLst>
                <a:ext uri="{FF2B5EF4-FFF2-40B4-BE49-F238E27FC236}">
                  <a16:creationId xmlns:a16="http://schemas.microsoft.com/office/drawing/2014/main" id="{15E1B322-D208-4949-B35A-6827764B083A}"/>
                </a:ext>
              </a:extLst>
            </p:cNvPr>
            <p:cNvSpPr/>
            <p:nvPr/>
          </p:nvSpPr>
          <p:spPr bwMode="auto">
            <a:xfrm>
              <a:off x="5907607" y="2221708"/>
              <a:ext cx="835819" cy="77509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77" name="Hexagone 176">
              <a:extLst>
                <a:ext uri="{FF2B5EF4-FFF2-40B4-BE49-F238E27FC236}">
                  <a16:creationId xmlns:a16="http://schemas.microsoft.com/office/drawing/2014/main" id="{98C3BC6B-46D2-CA4F-BAF2-B04044C5245D}"/>
                </a:ext>
              </a:extLst>
            </p:cNvPr>
            <p:cNvSpPr/>
            <p:nvPr/>
          </p:nvSpPr>
          <p:spPr bwMode="auto">
            <a:xfrm>
              <a:off x="2372383" y="1806182"/>
              <a:ext cx="835819" cy="7762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78" name="Hexagone 177">
              <a:extLst>
                <a:ext uri="{FF2B5EF4-FFF2-40B4-BE49-F238E27FC236}">
                  <a16:creationId xmlns:a16="http://schemas.microsoft.com/office/drawing/2014/main" id="{9654F89E-8DEB-7E4D-8311-4836DE2DCE8F}"/>
                </a:ext>
              </a:extLst>
            </p:cNvPr>
            <p:cNvSpPr/>
            <p:nvPr/>
          </p:nvSpPr>
          <p:spPr bwMode="auto">
            <a:xfrm>
              <a:off x="1683269" y="2220517"/>
              <a:ext cx="835819" cy="775096"/>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79" name="Hexagone 178">
              <a:extLst>
                <a:ext uri="{FF2B5EF4-FFF2-40B4-BE49-F238E27FC236}">
                  <a16:creationId xmlns:a16="http://schemas.microsoft.com/office/drawing/2014/main" id="{31E17C35-395D-0A47-8580-50216B0E2BBC}"/>
                </a:ext>
              </a:extLst>
            </p:cNvPr>
            <p:cNvSpPr/>
            <p:nvPr/>
          </p:nvSpPr>
          <p:spPr bwMode="auto">
            <a:xfrm>
              <a:off x="2382166" y="2638427"/>
              <a:ext cx="835819" cy="7762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80" name="Hexagone 179">
              <a:extLst>
                <a:ext uri="{FF2B5EF4-FFF2-40B4-BE49-F238E27FC236}">
                  <a16:creationId xmlns:a16="http://schemas.microsoft.com/office/drawing/2014/main" id="{3813CA4C-03DF-FC4A-841A-CB1EACC0A67C}"/>
                </a:ext>
              </a:extLst>
            </p:cNvPr>
            <p:cNvSpPr/>
            <p:nvPr/>
          </p:nvSpPr>
          <p:spPr bwMode="auto">
            <a:xfrm>
              <a:off x="3091779" y="3058718"/>
              <a:ext cx="835819" cy="775096"/>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81" name="Hexagone 180">
              <a:extLst>
                <a:ext uri="{FF2B5EF4-FFF2-40B4-BE49-F238E27FC236}">
                  <a16:creationId xmlns:a16="http://schemas.microsoft.com/office/drawing/2014/main" id="{4B7688A1-CFEE-9349-B806-618FFBAEB504}"/>
                </a:ext>
              </a:extLst>
            </p:cNvPr>
            <p:cNvSpPr/>
            <p:nvPr/>
          </p:nvSpPr>
          <p:spPr bwMode="auto">
            <a:xfrm>
              <a:off x="2398835" y="3486152"/>
              <a:ext cx="835819" cy="77509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82" name="Hexagone 181">
              <a:extLst>
                <a:ext uri="{FF2B5EF4-FFF2-40B4-BE49-F238E27FC236}">
                  <a16:creationId xmlns:a16="http://schemas.microsoft.com/office/drawing/2014/main" id="{0466B4E0-615F-9A45-A005-37BE0933D39C}"/>
                </a:ext>
              </a:extLst>
            </p:cNvPr>
            <p:cNvSpPr/>
            <p:nvPr/>
          </p:nvSpPr>
          <p:spPr bwMode="auto">
            <a:xfrm>
              <a:off x="3812107" y="3477818"/>
              <a:ext cx="835819" cy="775096"/>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83" name="Hexagone 182">
              <a:extLst>
                <a:ext uri="{FF2B5EF4-FFF2-40B4-BE49-F238E27FC236}">
                  <a16:creationId xmlns:a16="http://schemas.microsoft.com/office/drawing/2014/main" id="{4B818209-2A81-6546-8E01-22E36348ECC3}"/>
                </a:ext>
              </a:extLst>
            </p:cNvPr>
            <p:cNvSpPr/>
            <p:nvPr/>
          </p:nvSpPr>
          <p:spPr bwMode="auto">
            <a:xfrm>
              <a:off x="3106066" y="3896918"/>
              <a:ext cx="834628" cy="7762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84" name="Hexagone 183">
              <a:extLst>
                <a:ext uri="{FF2B5EF4-FFF2-40B4-BE49-F238E27FC236}">
                  <a16:creationId xmlns:a16="http://schemas.microsoft.com/office/drawing/2014/main" id="{228D4ADD-1B0B-6B44-986F-FB4177C0AD08}"/>
                </a:ext>
              </a:extLst>
            </p:cNvPr>
            <p:cNvSpPr/>
            <p:nvPr/>
          </p:nvSpPr>
          <p:spPr bwMode="auto">
            <a:xfrm>
              <a:off x="1686841" y="3067052"/>
              <a:ext cx="835819" cy="77509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85" name="Hexagone 184">
              <a:extLst>
                <a:ext uri="{FF2B5EF4-FFF2-40B4-BE49-F238E27FC236}">
                  <a16:creationId xmlns:a16="http://schemas.microsoft.com/office/drawing/2014/main" id="{7F3C3029-4CB1-4547-B8B7-09DC2B549096}"/>
                </a:ext>
              </a:extLst>
            </p:cNvPr>
            <p:cNvSpPr/>
            <p:nvPr/>
          </p:nvSpPr>
          <p:spPr bwMode="auto">
            <a:xfrm>
              <a:off x="5212282" y="2639618"/>
              <a:ext cx="835819" cy="7762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86" name="Hexagone 185">
              <a:extLst>
                <a:ext uri="{FF2B5EF4-FFF2-40B4-BE49-F238E27FC236}">
                  <a16:creationId xmlns:a16="http://schemas.microsoft.com/office/drawing/2014/main" id="{7C79B30F-8F80-DB42-AFF1-F7168F6AE42F}"/>
                </a:ext>
              </a:extLst>
            </p:cNvPr>
            <p:cNvSpPr/>
            <p:nvPr/>
          </p:nvSpPr>
          <p:spPr bwMode="auto">
            <a:xfrm>
              <a:off x="4519338" y="3067052"/>
              <a:ext cx="835819" cy="77509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87" name="Hexagone 186">
              <a:extLst>
                <a:ext uri="{FF2B5EF4-FFF2-40B4-BE49-F238E27FC236}">
                  <a16:creationId xmlns:a16="http://schemas.microsoft.com/office/drawing/2014/main" id="{ADD2FAFF-2EBC-944F-9E7C-83FAD9E61DD8}"/>
                </a:ext>
              </a:extLst>
            </p:cNvPr>
            <p:cNvSpPr/>
            <p:nvPr/>
          </p:nvSpPr>
          <p:spPr bwMode="auto">
            <a:xfrm>
              <a:off x="4528863" y="3898108"/>
              <a:ext cx="834629" cy="77509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88" name="Hexagone 187">
              <a:extLst>
                <a:ext uri="{FF2B5EF4-FFF2-40B4-BE49-F238E27FC236}">
                  <a16:creationId xmlns:a16="http://schemas.microsoft.com/office/drawing/2014/main" id="{D5421049-6514-4347-839F-F7203FD513AA}"/>
                </a:ext>
              </a:extLst>
            </p:cNvPr>
            <p:cNvSpPr/>
            <p:nvPr/>
          </p:nvSpPr>
          <p:spPr bwMode="auto">
            <a:xfrm>
              <a:off x="5932611" y="3059908"/>
              <a:ext cx="835819" cy="77509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89" name="Hexagone 188">
              <a:extLst>
                <a:ext uri="{FF2B5EF4-FFF2-40B4-BE49-F238E27FC236}">
                  <a16:creationId xmlns:a16="http://schemas.microsoft.com/office/drawing/2014/main" id="{D464A67C-1EA0-784D-9DE1-17C1E78488CD}"/>
                </a:ext>
              </a:extLst>
            </p:cNvPr>
            <p:cNvSpPr/>
            <p:nvPr/>
          </p:nvSpPr>
          <p:spPr bwMode="auto">
            <a:xfrm>
              <a:off x="5226570" y="3479008"/>
              <a:ext cx="835819" cy="77509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sp>
          <p:nvSpPr>
            <p:cNvPr id="190" name="Hexagone 189">
              <a:extLst>
                <a:ext uri="{FF2B5EF4-FFF2-40B4-BE49-F238E27FC236}">
                  <a16:creationId xmlns:a16="http://schemas.microsoft.com/office/drawing/2014/main" id="{BEBD841B-FA19-024D-B344-DCAFC1B31506}"/>
                </a:ext>
              </a:extLst>
            </p:cNvPr>
            <p:cNvSpPr/>
            <p:nvPr/>
          </p:nvSpPr>
          <p:spPr bwMode="auto">
            <a:xfrm>
              <a:off x="6625554" y="2618187"/>
              <a:ext cx="835819" cy="776287"/>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0" fontAlgn="base" hangingPunct="0">
                <a:spcBef>
                  <a:spcPct val="0"/>
                </a:spcBef>
                <a:spcAft>
                  <a:spcPct val="0"/>
                </a:spcAft>
                <a:defRPr/>
              </a:pPr>
              <a:endParaRPr lang="fr-FR">
                <a:solidFill>
                  <a:prstClr val="white"/>
                </a:solidFill>
                <a:latin typeface="Calibri"/>
              </a:endParaRPr>
            </a:p>
          </p:txBody>
        </p:sp>
      </p:grpSp>
      <p:sp>
        <p:nvSpPr>
          <p:cNvPr id="65" name="ZoneTexte 64"/>
          <p:cNvSpPr txBox="1"/>
          <p:nvPr/>
        </p:nvSpPr>
        <p:spPr>
          <a:xfrm>
            <a:off x="9199957" y="1419345"/>
            <a:ext cx="2948160" cy="769634"/>
          </a:xfrm>
          <a:prstGeom prst="rect">
            <a:avLst/>
          </a:prstGeom>
          <a:solidFill>
            <a:schemeClr val="bg1"/>
          </a:solidFill>
        </p:spPr>
        <p:txBody>
          <a:bodyPr wrap="square" rtlCol="0">
            <a:spAutoFit/>
          </a:bodyPr>
          <a:lstStyle/>
          <a:p>
            <a:pPr algn="ctr" defTabSz="1219170"/>
            <a:r>
              <a:rPr lang="fr-FR" sz="1467" b="1" dirty="0">
                <a:solidFill>
                  <a:srgbClr val="000000"/>
                </a:solidFill>
                <a:latin typeface="Arial"/>
              </a:rPr>
              <a:t>Retrouvez le dernier rapport des filières de santé maladies rares en cliquant ci-dessous :</a:t>
            </a:r>
          </a:p>
        </p:txBody>
      </p:sp>
      <p:pic>
        <p:nvPicPr>
          <p:cNvPr id="66" name="Picture 4" descr="FSMR - Filfoie: tout savoir sur les maladies rares du foie, recherche,  enseignem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48840" y="722472"/>
            <a:ext cx="1070656" cy="72476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me - Orki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85537" y="3709743"/>
            <a:ext cx="1083180" cy="17993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HEMO - Filière de santé maladies hémorragiques rares MHEM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6909" y="3050585"/>
            <a:ext cx="1046447" cy="33883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G2M - Maladies rares Héréditaires du Métabolism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6891" y="4256784"/>
            <a:ext cx="1104205" cy="364387"/>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LOGO-FIMARAD - Filfoie: tout savoir sur les maladies rares du foie,  recherche, enseignem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48791" y="2842311"/>
            <a:ext cx="970672" cy="67461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FAI²R: la filière des maladies auto-immunes et auto-inflammatoires rare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71208" y="5201671"/>
            <a:ext cx="2400744" cy="79145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Accueil - Portail SL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3670" y="2967073"/>
            <a:ext cx="1047277" cy="505856"/>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Filière TeteCou : Malformations rares tête cou dent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28571" y="1090384"/>
            <a:ext cx="1012741" cy="509536"/>
          </a:xfrm>
          <a:prstGeom prst="rect">
            <a:avLst/>
          </a:prstGeom>
          <a:noFill/>
          <a:extLst>
            <a:ext uri="{909E8E84-426E-40DD-AFC4-6F175D3DCCD1}">
              <a14:hiddenFill xmlns:a14="http://schemas.microsoft.com/office/drawing/2010/main">
                <a:solidFill>
                  <a:srgbClr val="FFFFFF"/>
                </a:solidFill>
              </a14:hiddenFill>
            </a:ext>
          </a:extLst>
        </p:spPr>
      </p:pic>
      <p:pic>
        <p:nvPicPr>
          <p:cNvPr id="8218" name="Picture 26" descr="MCGRE - Filière de santé maladies rare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58814" y="4149729"/>
            <a:ext cx="1002855" cy="490759"/>
          </a:xfrm>
          <a:prstGeom prst="rect">
            <a:avLst/>
          </a:prstGeom>
          <a:noFill/>
          <a:extLst>
            <a:ext uri="{909E8E84-426E-40DD-AFC4-6F175D3DCCD1}">
              <a14:hiddenFill xmlns:a14="http://schemas.microsoft.com/office/drawing/2010/main">
                <a:solidFill>
                  <a:srgbClr val="FFFFFF"/>
                </a:solidFill>
              </a14:hiddenFill>
            </a:ext>
          </a:extLst>
        </p:spPr>
      </p:pic>
      <p:pic>
        <p:nvPicPr>
          <p:cNvPr id="8220" name="Picture 28" descr="Filière Neurosphinx - Spina Bifida"/>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58348" y="2086094"/>
            <a:ext cx="998872" cy="755813"/>
          </a:xfrm>
          <a:prstGeom prst="rect">
            <a:avLst/>
          </a:prstGeom>
          <a:noFill/>
          <a:extLst>
            <a:ext uri="{909E8E84-426E-40DD-AFC4-6F175D3DCCD1}">
              <a14:hiddenFill xmlns:a14="http://schemas.microsoft.com/office/drawing/2010/main">
                <a:solidFill>
                  <a:srgbClr val="FFFFFF"/>
                </a:solidFill>
              </a14:hiddenFill>
            </a:ext>
          </a:extLst>
        </p:spPr>
      </p:pic>
      <p:pic>
        <p:nvPicPr>
          <p:cNvPr id="8226" name="Picture 34" descr="Accueil - MaRIH - Filière de santé Maladies Rares Immuno-Hématologique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848890" y="3484627"/>
            <a:ext cx="1177679" cy="558828"/>
          </a:xfrm>
          <a:prstGeom prst="rect">
            <a:avLst/>
          </a:prstGeom>
          <a:noFill/>
          <a:extLst>
            <a:ext uri="{909E8E84-426E-40DD-AFC4-6F175D3DCCD1}">
              <a14:hiddenFill xmlns:a14="http://schemas.microsoft.com/office/drawing/2010/main">
                <a:solidFill>
                  <a:srgbClr val="FFFFFF"/>
                </a:solidFill>
              </a14:hiddenFill>
            </a:ext>
          </a:extLst>
        </p:spPr>
      </p:pic>
      <p:pic>
        <p:nvPicPr>
          <p:cNvPr id="8228" name="Picture 36" descr="FAVA-Multi | Filière santé maladies rares – Maladies Vasculaires Rares avec  atteinte Multisystémiqu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945662" y="2735745"/>
            <a:ext cx="1178381" cy="737735"/>
          </a:xfrm>
          <a:prstGeom prst="rect">
            <a:avLst/>
          </a:prstGeom>
          <a:noFill/>
          <a:extLst>
            <a:ext uri="{909E8E84-426E-40DD-AFC4-6F175D3DCCD1}">
              <a14:hiddenFill xmlns:a14="http://schemas.microsoft.com/office/drawing/2010/main">
                <a:solidFill>
                  <a:srgbClr val="FFFFFF"/>
                </a:solidFill>
              </a14:hiddenFill>
            </a:ext>
          </a:extLst>
        </p:spPr>
      </p:pic>
      <p:pic>
        <p:nvPicPr>
          <p:cNvPr id="8230" name="Picture 38" descr="FILFOIE: Filière de Santé Maladies Rares du Foie de l'Adulte et de l'Enfant"/>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214671" y="2299791"/>
            <a:ext cx="874531" cy="538269"/>
          </a:xfrm>
          <a:prstGeom prst="rect">
            <a:avLst/>
          </a:prstGeom>
          <a:noFill/>
          <a:extLst>
            <a:ext uri="{909E8E84-426E-40DD-AFC4-6F175D3DCCD1}">
              <a14:hiddenFill xmlns:a14="http://schemas.microsoft.com/office/drawing/2010/main">
                <a:solidFill>
                  <a:srgbClr val="FFFFFF"/>
                </a:solidFill>
              </a14:hiddenFill>
            </a:ext>
          </a:extLst>
        </p:spPr>
      </p:pic>
      <p:pic>
        <p:nvPicPr>
          <p:cNvPr id="8232" name="Picture 40" descr="FIMATHO Filière des maladies rares abdomino-thoracique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212694" y="3344245"/>
            <a:ext cx="817644" cy="940289"/>
          </a:xfrm>
          <a:prstGeom prst="rect">
            <a:avLst/>
          </a:prstGeom>
          <a:noFill/>
          <a:extLst>
            <a:ext uri="{909E8E84-426E-40DD-AFC4-6F175D3DCCD1}">
              <a14:hiddenFill xmlns:a14="http://schemas.microsoft.com/office/drawing/2010/main">
                <a:solidFill>
                  <a:srgbClr val="FFFFFF"/>
                </a:solidFill>
              </a14:hiddenFill>
            </a:ext>
          </a:extLst>
        </p:spPr>
      </p:pic>
      <p:pic>
        <p:nvPicPr>
          <p:cNvPr id="8238" name="Picture 46" descr="FIRENDO : la filière nationale maladies rares spécialisée dans les maladies  endocriniennes | ERHR Auvergne Rhône-Alpes ERHR Auvergne Rhône-Alpes"/>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102201" y="5352903"/>
            <a:ext cx="1011663" cy="465365"/>
          </a:xfrm>
          <a:prstGeom prst="rect">
            <a:avLst/>
          </a:prstGeom>
          <a:noFill/>
          <a:extLst>
            <a:ext uri="{909E8E84-426E-40DD-AFC4-6F175D3DCCD1}">
              <a14:hiddenFill xmlns:a14="http://schemas.microsoft.com/office/drawing/2010/main">
                <a:solidFill>
                  <a:srgbClr val="FFFFFF"/>
                </a:solidFill>
              </a14:hiddenFill>
            </a:ext>
          </a:extLst>
        </p:spPr>
      </p:pic>
      <p:pic>
        <p:nvPicPr>
          <p:cNvPr id="8240" name="Picture 48" descr="La filière neuromusculaire FILNEMUS voit le jour | AFNP"/>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226377" y="4521100"/>
            <a:ext cx="843003" cy="994017"/>
          </a:xfrm>
          <a:prstGeom prst="rect">
            <a:avLst/>
          </a:prstGeom>
          <a:noFill/>
          <a:extLst>
            <a:ext uri="{909E8E84-426E-40DD-AFC4-6F175D3DCCD1}">
              <a14:hiddenFill xmlns:a14="http://schemas.microsoft.com/office/drawing/2010/main">
                <a:solidFill>
                  <a:srgbClr val="FFFFFF"/>
                </a:solidFill>
              </a14:hiddenFill>
            </a:ext>
          </a:extLst>
        </p:spPr>
      </p:pic>
      <p:pic>
        <p:nvPicPr>
          <p:cNvPr id="8242" name="Picture 50" descr="Defiscienc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237776" y="4024492"/>
            <a:ext cx="1031147" cy="798307"/>
          </a:xfrm>
          <a:prstGeom prst="rect">
            <a:avLst/>
          </a:prstGeom>
          <a:noFill/>
          <a:extLst>
            <a:ext uri="{909E8E84-426E-40DD-AFC4-6F175D3DCCD1}">
              <a14:hiddenFill xmlns:a14="http://schemas.microsoft.com/office/drawing/2010/main">
                <a:solidFill>
                  <a:srgbClr val="FFFFFF"/>
                </a:solidFill>
              </a14:hiddenFill>
            </a:ext>
          </a:extLst>
        </p:spPr>
      </p:pic>
      <p:pic>
        <p:nvPicPr>
          <p:cNvPr id="55" name="Image 5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087920" y="72668"/>
            <a:ext cx="824861" cy="824861"/>
          </a:xfrm>
          <a:prstGeom prst="rect">
            <a:avLst/>
          </a:prstGeom>
        </p:spPr>
      </p:pic>
      <p:pic>
        <p:nvPicPr>
          <p:cNvPr id="56" name="Image 5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802662" y="244358"/>
            <a:ext cx="639543" cy="639543"/>
          </a:xfrm>
          <a:prstGeom prst="rect">
            <a:avLst/>
          </a:prstGeom>
          <a:ln>
            <a:solidFill>
              <a:schemeClr val="bg1"/>
            </a:solidFill>
          </a:ln>
        </p:spPr>
      </p:pic>
      <p:pic>
        <p:nvPicPr>
          <p:cNvPr id="57" name="Image 5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345511" y="392309"/>
            <a:ext cx="495504" cy="495504"/>
          </a:xfrm>
          <a:prstGeom prst="rect">
            <a:avLst/>
          </a:prstGeom>
          <a:noFill/>
        </p:spPr>
      </p:pic>
      <p:pic>
        <p:nvPicPr>
          <p:cNvPr id="58" name="Image 5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1792448" y="494367"/>
            <a:ext cx="381997" cy="381997"/>
          </a:xfrm>
          <a:prstGeom prst="rect">
            <a:avLst/>
          </a:prstGeom>
        </p:spPr>
      </p:pic>
      <p:sp>
        <p:nvSpPr>
          <p:cNvPr id="59" name="Ellipse 58"/>
          <p:cNvSpPr/>
          <p:nvPr/>
        </p:nvSpPr>
        <p:spPr>
          <a:xfrm>
            <a:off x="10736468" y="199029"/>
            <a:ext cx="785357" cy="79935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Arial"/>
            </a:endParaRPr>
          </a:p>
        </p:txBody>
      </p:sp>
      <p:pic>
        <p:nvPicPr>
          <p:cNvPr id="60" name="Image 59">
            <a:hlinkClick r:id="rId30"/>
          </p:cNvPr>
          <p:cNvPicPr>
            <a:picLocks noChangeAspect="1"/>
          </p:cNvPicPr>
          <p:nvPr/>
        </p:nvPicPr>
        <p:blipFill>
          <a:blip r:embed="rId31"/>
          <a:stretch>
            <a:fillRect/>
          </a:stretch>
        </p:blipFill>
        <p:spPr>
          <a:xfrm>
            <a:off x="9632979" y="2525692"/>
            <a:ext cx="2269198" cy="3352225"/>
          </a:xfrm>
          <a:prstGeom prst="rect">
            <a:avLst/>
          </a:prstGeom>
        </p:spPr>
      </p:pic>
    </p:spTree>
    <p:extLst>
      <p:ext uri="{BB962C8B-B14F-4D97-AF65-F5344CB8AC3E}">
        <p14:creationId xmlns:p14="http://schemas.microsoft.com/office/powerpoint/2010/main" val="495047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80E4D-2D9D-4923-B156-383A26C38F71}"/>
              </a:ext>
            </a:extLst>
          </p:cNvPr>
          <p:cNvSpPr>
            <a:spLocks noGrp="1"/>
          </p:cNvSpPr>
          <p:nvPr>
            <p:ph type="title"/>
          </p:nvPr>
        </p:nvSpPr>
        <p:spPr>
          <a:xfrm>
            <a:off x="1487488" y="78983"/>
            <a:ext cx="10515600" cy="646811"/>
          </a:xfrm>
        </p:spPr>
        <p:txBody>
          <a:bodyPr>
            <a:normAutofit/>
          </a:bodyPr>
          <a:lstStyle/>
          <a:p>
            <a:r>
              <a:rPr lang="fr-FR" sz="2933" dirty="0">
                <a:solidFill>
                  <a:srgbClr val="C00000"/>
                </a:solidFill>
              </a:rPr>
              <a:t>Les filières de santé maladies rares (FSMR)</a:t>
            </a:r>
            <a:endParaRPr lang="en-US" sz="2933" dirty="0">
              <a:solidFill>
                <a:srgbClr val="C00000"/>
              </a:solidFill>
            </a:endParaRPr>
          </a:p>
        </p:txBody>
      </p:sp>
      <p:pic>
        <p:nvPicPr>
          <p:cNvPr id="9218" name="Picture 2" descr="nu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371" y="845244"/>
            <a:ext cx="4512500" cy="54685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16683" y="6447631"/>
            <a:ext cx="3943324" cy="379656"/>
          </a:xfrm>
          <a:prstGeom prst="rect">
            <a:avLst/>
          </a:prstGeom>
        </p:spPr>
        <p:txBody>
          <a:bodyPr wrap="none">
            <a:spAutoFit/>
          </a:bodyPr>
          <a:lstStyle/>
          <a:p>
            <a:pPr algn="ctr" defTabSz="1219170"/>
            <a:r>
              <a:rPr lang="fr-FR" sz="1867" i="1" dirty="0">
                <a:solidFill>
                  <a:srgbClr val="000091">
                    <a:lumMod val="60000"/>
                    <a:lumOff val="40000"/>
                  </a:srgbClr>
                </a:solidFill>
                <a:latin typeface="Arial"/>
                <a:hlinkClick r:id="rId3"/>
              </a:rPr>
              <a:t>https://www.filieresmaladiesrares.fr/</a:t>
            </a:r>
            <a:endParaRPr lang="fr-FR" sz="1867" i="1" dirty="0">
              <a:solidFill>
                <a:srgbClr val="000091">
                  <a:lumMod val="60000"/>
                  <a:lumOff val="40000"/>
                </a:srgbClr>
              </a:solidFill>
              <a:latin typeface="Arial"/>
            </a:endParaRPr>
          </a:p>
        </p:txBody>
      </p:sp>
      <p:pic>
        <p:nvPicPr>
          <p:cNvPr id="9220" name="Picture 4" descr="FSMR - Filfoie: tout savoir sur les maladies rares du foie, recherche,  enseigne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1204" y="641478"/>
            <a:ext cx="1070656" cy="72476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www.tete-cou.fr/medias/images/presentation_fsmr.png?v=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5947" y="1412776"/>
            <a:ext cx="5387083" cy="4024467"/>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7920" y="72668"/>
            <a:ext cx="824861" cy="824861"/>
          </a:xfrm>
          <a:prstGeom prst="rect">
            <a:avLst/>
          </a:prstGeom>
        </p:spPr>
      </p:pic>
      <p:pic>
        <p:nvPicPr>
          <p:cNvPr id="12" name="Imag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02662" y="244358"/>
            <a:ext cx="639543" cy="639543"/>
          </a:xfrm>
          <a:prstGeom prst="rect">
            <a:avLst/>
          </a:prstGeom>
          <a:ln>
            <a:solidFill>
              <a:schemeClr val="bg1"/>
            </a:solidFill>
          </a:ln>
        </p:spPr>
      </p:pic>
      <p:pic>
        <p:nvPicPr>
          <p:cNvPr id="13" name="Imag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45511" y="392309"/>
            <a:ext cx="495504" cy="495504"/>
          </a:xfrm>
          <a:prstGeom prst="rect">
            <a:avLst/>
          </a:prstGeom>
          <a:noFill/>
        </p:spPr>
      </p:pic>
      <p:pic>
        <p:nvPicPr>
          <p:cNvPr id="14" name="Imag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92448" y="494367"/>
            <a:ext cx="381997" cy="381997"/>
          </a:xfrm>
          <a:prstGeom prst="rect">
            <a:avLst/>
          </a:prstGeom>
        </p:spPr>
      </p:pic>
      <p:sp>
        <p:nvSpPr>
          <p:cNvPr id="15" name="Ellipse 14"/>
          <p:cNvSpPr/>
          <p:nvPr/>
        </p:nvSpPr>
        <p:spPr>
          <a:xfrm>
            <a:off x="10736468" y="199029"/>
            <a:ext cx="785357" cy="79935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a:solidFill>
                <a:srgbClr val="FFFFFF"/>
              </a:solidFill>
              <a:latin typeface="Arial"/>
            </a:endParaRPr>
          </a:p>
        </p:txBody>
      </p:sp>
    </p:spTree>
    <p:extLst>
      <p:ext uri="{BB962C8B-B14F-4D97-AF65-F5344CB8AC3E}">
        <p14:creationId xmlns:p14="http://schemas.microsoft.com/office/powerpoint/2010/main" val="35647720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0607 VF COPIL.potx" id="{08372C10-F680-4E5E-9033-91185D9D4075}" vid="{9C82239C-B345-4C5F-9AE2-337BAD9D2B9F}"/>
    </a:ext>
  </a:extLst>
</a:theme>
</file>

<file path=ppt/theme/theme10.xml><?xml version="1.0" encoding="utf-8"?>
<a:theme xmlns:a="http://schemas.openxmlformats.org/drawingml/2006/main" name="10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6" id="{25DB2D80-B418-C445-B794-8EFE4AC572D3}" vid="{D7C109EF-1FF6-B140-BAA4-C929A0D91960}"/>
    </a:ext>
  </a:extLst>
</a:theme>
</file>

<file path=ppt/theme/theme11.xml><?xml version="1.0" encoding="utf-8"?>
<a:theme xmlns:a="http://schemas.openxmlformats.org/drawingml/2006/main" name="11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7563405-AF8A-491F-B70D-BA774E918841}" vid="{AFAF9CA4-A7A4-4028-9C0E-09CF0F82C0EC}"/>
    </a:ext>
  </a:extLst>
</a:theme>
</file>

<file path=ppt/theme/theme1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0607 VF COPIL.potx" id="{08372C10-F680-4E5E-9033-91185D9D4075}" vid="{9C82239C-B345-4C5F-9AE2-337BAD9D2B9F}"/>
    </a:ext>
  </a:extLst>
</a:theme>
</file>

<file path=ppt/theme/theme14.xml><?xml version="1.0" encoding="utf-8"?>
<a:theme xmlns:a="http://schemas.openxmlformats.org/drawingml/2006/main" name="14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0607 VF COPIL.potx" id="{08372C10-F680-4E5E-9033-91185D9D4075}" vid="{9C82239C-B345-4C5F-9AE2-337BAD9D2B9F}"/>
    </a:ext>
  </a:extLst>
</a:theme>
</file>

<file path=ppt/theme/theme15.xml><?xml version="1.0" encoding="utf-8"?>
<a:theme xmlns:a="http://schemas.openxmlformats.org/drawingml/2006/main" name="13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6" id="{25DB2D80-B418-C445-B794-8EFE4AC572D3}" vid="{D7C109EF-1FF6-B140-BAA4-C929A0D91960}"/>
    </a:ext>
  </a:extLst>
</a:theme>
</file>

<file path=ppt/theme/theme16.xml><?xml version="1.0" encoding="utf-8"?>
<a:theme xmlns:a="http://schemas.openxmlformats.org/drawingml/2006/main" name="15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6" id="{25DB2D80-B418-C445-B794-8EFE4AC572D3}" vid="{D7C109EF-1FF6-B140-BAA4-C929A0D91960}"/>
    </a:ext>
  </a:extLst>
</a:theme>
</file>

<file path=ppt/theme/theme17.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6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presentation ppt_DGOS.pptx" id="{B0064140-0F82-488E-B524-C6C2029099B4}" vid="{AA084E05-CF0D-4549-B783-425241C1B68D}"/>
    </a:ext>
  </a:extLst>
</a:theme>
</file>

<file path=ppt/theme/theme19.xml><?xml version="1.0" encoding="utf-8"?>
<a:theme xmlns:a="http://schemas.openxmlformats.org/drawingml/2006/main" name="19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0607 VF COPIL.potx" id="{08372C10-F680-4E5E-9033-91185D9D4075}" vid="{9C82239C-B345-4C5F-9AE2-337BAD9D2B9F}"/>
    </a:ext>
  </a:extLst>
</a:theme>
</file>

<file path=ppt/theme/theme2.xml><?xml version="1.0" encoding="utf-8"?>
<a:theme xmlns:a="http://schemas.openxmlformats.org/drawingml/2006/main" name="2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0607 VF COPIL.potx" id="{08372C10-F680-4E5E-9033-91185D9D4075}" vid="{C9646290-3403-4D3C-BDCF-5A21BB85900C}"/>
    </a:ext>
  </a:extLst>
</a:theme>
</file>

<file path=ppt/theme/theme20.xml><?xml version="1.0" encoding="utf-8"?>
<a:theme xmlns:a="http://schemas.openxmlformats.org/drawingml/2006/main" name="1_PMG2025Standart">
  <a:themeElements>
    <a:clrScheme name="Style FRANCE MEDECINE GENOMIQUE">
      <a:dk1>
        <a:srgbClr val="4D4D4D"/>
      </a:dk1>
      <a:lt1>
        <a:srgbClr val="FFFFFF"/>
      </a:lt1>
      <a:dk2>
        <a:srgbClr val="C3B5CD"/>
      </a:dk2>
      <a:lt2>
        <a:srgbClr val="733689"/>
      </a:lt2>
      <a:accent1>
        <a:srgbClr val="2D95B8"/>
      </a:accent1>
      <a:accent2>
        <a:srgbClr val="EEA420"/>
      </a:accent2>
      <a:accent3>
        <a:srgbClr val="FFFFFF"/>
      </a:accent3>
      <a:accent4>
        <a:srgbClr val="DA4C95"/>
      </a:accent4>
      <a:accent5>
        <a:srgbClr val="3D1E3E"/>
      </a:accent5>
      <a:accent6>
        <a:srgbClr val="15808D"/>
      </a:accent6>
      <a:hlink>
        <a:srgbClr val="8F4594"/>
      </a:hlink>
      <a:folHlink>
        <a:srgbClr val="DA4C95"/>
      </a:folHlink>
    </a:clrScheme>
    <a:fontScheme name="Office Classique">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2583C0"/>
        </a:lt2>
        <a:accent1>
          <a:srgbClr val="35AEE3"/>
        </a:accent1>
        <a:accent2>
          <a:srgbClr val="FCB13C"/>
        </a:accent2>
        <a:accent3>
          <a:srgbClr val="FFFFFF"/>
        </a:accent3>
        <a:accent4>
          <a:srgbClr val="404040"/>
        </a:accent4>
        <a:accent5>
          <a:srgbClr val="AED3EF"/>
        </a:accent5>
        <a:accent6>
          <a:srgbClr val="E4A035"/>
        </a:accent6>
        <a:hlink>
          <a:srgbClr val="F15F2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2583C0"/>
        </a:lt2>
        <a:accent1>
          <a:srgbClr val="2994CC"/>
        </a:accent1>
        <a:accent2>
          <a:srgbClr val="2E9FD7"/>
        </a:accent2>
        <a:accent3>
          <a:srgbClr val="FFFFFF"/>
        </a:accent3>
        <a:accent4>
          <a:srgbClr val="404040"/>
        </a:accent4>
        <a:accent5>
          <a:srgbClr val="ACC8E2"/>
        </a:accent5>
        <a:accent6>
          <a:srgbClr val="2990C3"/>
        </a:accent6>
        <a:hlink>
          <a:srgbClr val="35AEE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F15F23"/>
        </a:lt2>
        <a:accent1>
          <a:srgbClr val="F47D2B"/>
        </a:accent1>
        <a:accent2>
          <a:srgbClr val="F69230"/>
        </a:accent2>
        <a:accent3>
          <a:srgbClr val="FFFFFF"/>
        </a:accent3>
        <a:accent4>
          <a:srgbClr val="404040"/>
        </a:accent4>
        <a:accent5>
          <a:srgbClr val="F8BFAC"/>
        </a:accent5>
        <a:accent6>
          <a:srgbClr val="DF842A"/>
        </a:accent6>
        <a:hlink>
          <a:srgbClr val="FCB13C"/>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FMG_modèle potx.potx" id="{28ED47FB-6231-472A-8316-CBF73866D2CD}" vid="{6BA0BD6F-0E87-41BF-9217-460D9B78C9E4}"/>
    </a:ext>
  </a:extLst>
</a:theme>
</file>

<file path=ppt/theme/theme21.xml><?xml version="1.0" encoding="utf-8"?>
<a:theme xmlns:a="http://schemas.openxmlformats.org/drawingml/2006/main" name="20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6" id="{25DB2D80-B418-C445-B794-8EFE4AC572D3}" vid="{D7C109EF-1FF6-B140-BAA4-C929A0D91960}"/>
    </a:ext>
  </a:extLst>
</a:theme>
</file>

<file path=ppt/theme/theme22.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1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6" id="{25DB2D80-B418-C445-B794-8EFE4AC572D3}" vid="{D7C109EF-1FF6-B140-BAA4-C929A0D91960}"/>
    </a:ext>
  </a:extLst>
</a:theme>
</file>

<file path=ppt/theme/theme24.xml><?xml version="1.0" encoding="utf-8"?>
<a:theme xmlns:a="http://schemas.openxmlformats.org/drawingml/2006/main" name="22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6" id="{25DB2D80-B418-C445-B794-8EFE4AC572D3}" vid="{D7C109EF-1FF6-B140-BAA4-C929A0D91960}"/>
    </a:ext>
  </a:extLst>
</a:theme>
</file>

<file path=ppt/theme/theme25.xml><?xml version="1.0" encoding="utf-8"?>
<a:theme xmlns:a="http://schemas.openxmlformats.org/drawingml/2006/main" name="23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0607 VF COPIL.potx" id="{08372C10-F680-4E5E-9033-91185D9D4075}" vid="{9C82239C-B345-4C5F-9AE2-337BAD9D2B9F}"/>
    </a:ext>
  </a:extLst>
</a:theme>
</file>

<file path=ppt/theme/theme2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presentation ppt_DGOS.pptx" id="{B0064140-0F82-488E-B524-C6C2029099B4}" vid="{AA084E05-CF0D-4549-B783-425241C1B68D}"/>
    </a:ext>
  </a:extLst>
</a:theme>
</file>

<file path=ppt/theme/theme4.xml><?xml version="1.0" encoding="utf-8"?>
<a:theme xmlns:a="http://schemas.openxmlformats.org/drawingml/2006/main" name="4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6" id="{25DB2D80-B418-C445-B794-8EFE4AC572D3}" vid="{D7C109EF-1FF6-B140-BAA4-C929A0D91960}"/>
    </a:ext>
  </a:extLst>
</a:theme>
</file>

<file path=ppt/theme/theme5.xml><?xml version="1.0" encoding="utf-8"?>
<a:theme xmlns:a="http://schemas.openxmlformats.org/drawingml/2006/main" name="5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presentation ppt_DGOS.pptx" id="{B0064140-0F82-488E-B524-C6C2029099B4}" vid="{AA084E05-CF0D-4549-B783-425241C1B68D}"/>
    </a:ext>
  </a:extLst>
</a:theme>
</file>

<file path=ppt/theme/theme6.xml><?xml version="1.0" encoding="utf-8"?>
<a:theme xmlns:a="http://schemas.openxmlformats.org/drawingml/2006/main" name="6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7563405-AF8A-491F-B70D-BA774E918841}" vid="{AFAF9CA4-A7A4-4028-9C0E-09CF0F82C0EC}"/>
    </a:ext>
  </a:extLst>
</a:theme>
</file>

<file path=ppt/theme/theme7.xml><?xml version="1.0" encoding="utf-8"?>
<a:theme xmlns:a="http://schemas.openxmlformats.org/drawingml/2006/main" name="7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0607 VF COPIL.potx" id="{08372C10-F680-4E5E-9033-91185D9D4075}" vid="{9C82239C-B345-4C5F-9AE2-337BAD9D2B9F}"/>
    </a:ext>
  </a:extLst>
</a:theme>
</file>

<file path=ppt/theme/theme8.xml><?xml version="1.0" encoding="utf-8"?>
<a:theme xmlns:a="http://schemas.openxmlformats.org/drawingml/2006/main" name="8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6" id="{25DB2D80-B418-C445-B794-8EFE4AC572D3}" vid="{D7C109EF-1FF6-B140-BAA4-C929A0D91960}"/>
    </a:ext>
  </a:extLst>
</a:theme>
</file>

<file path=ppt/theme/theme9.xml><?xml version="1.0" encoding="utf-8"?>
<a:theme xmlns:a="http://schemas.openxmlformats.org/drawingml/2006/main" name="9_TEMPLATE_INTITULE_OFFIC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7563405-AF8A-491F-B70D-BA774E918841}" vid="{AFAF9CA4-A7A4-4028-9C0E-09CF0F82C0EC}"/>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10771</TotalTime>
  <Words>4747</Words>
  <Application>Microsoft Office PowerPoint</Application>
  <PresentationFormat>Grand écran</PresentationFormat>
  <Paragraphs>473</Paragraphs>
  <Slides>38</Slides>
  <Notes>12</Notes>
  <HiddenSlides>0</HiddenSlides>
  <MMClips>0</MMClips>
  <ScaleCrop>false</ScaleCrop>
  <HeadingPairs>
    <vt:vector size="8" baseType="variant">
      <vt:variant>
        <vt:lpstr>Polices utilisées</vt:lpstr>
      </vt:variant>
      <vt:variant>
        <vt:i4>21</vt:i4>
      </vt:variant>
      <vt:variant>
        <vt:lpstr>Thème</vt:lpstr>
      </vt:variant>
      <vt:variant>
        <vt:i4>25</vt:i4>
      </vt:variant>
      <vt:variant>
        <vt:lpstr>Serveurs OLE incorporés</vt:lpstr>
      </vt:variant>
      <vt:variant>
        <vt:i4>1</vt:i4>
      </vt:variant>
      <vt:variant>
        <vt:lpstr>Titres des diapositives</vt:lpstr>
      </vt:variant>
      <vt:variant>
        <vt:i4>38</vt:i4>
      </vt:variant>
    </vt:vector>
  </HeadingPairs>
  <TitlesOfParts>
    <vt:vector size="85" baseType="lpstr">
      <vt:lpstr>ＭＳ Ｐゴシック</vt:lpstr>
      <vt:lpstr>Arial</vt:lpstr>
      <vt:lpstr>Arial Black</vt:lpstr>
      <vt:lpstr>Calibri</vt:lpstr>
      <vt:lpstr>Calibri Light</vt:lpstr>
      <vt:lpstr>Century Gothic</vt:lpstr>
      <vt:lpstr>Courier New</vt:lpstr>
      <vt:lpstr>Harlow Solid Italic</vt:lpstr>
      <vt:lpstr>Marianne</vt:lpstr>
      <vt:lpstr>Martel Sans Bold</vt:lpstr>
      <vt:lpstr>Microsoft Sans Serif</vt:lpstr>
      <vt:lpstr>Roboto</vt:lpstr>
      <vt:lpstr>Segoe UI</vt:lpstr>
      <vt:lpstr>Symbol</vt:lpstr>
      <vt:lpstr>Times New Roman</vt:lpstr>
      <vt:lpstr>Times New Roman (Corps CS)</vt:lpstr>
      <vt:lpstr>Trebuchet MS</vt:lpstr>
      <vt:lpstr>Verdana</vt:lpstr>
      <vt:lpstr>Wingdings</vt:lpstr>
      <vt:lpstr>Wingdings 2</vt:lpstr>
      <vt:lpstr>Wingdings 3</vt:lpstr>
      <vt:lpstr>TEMPLATE_INTITULE_OFFICIEL</vt:lpstr>
      <vt:lpstr>2_TEMPLATE_INTITULE_OFFICIEL</vt:lpstr>
      <vt:lpstr>3_TEMPLATE_INTITULE_OFFICIEL</vt:lpstr>
      <vt:lpstr>4_TEMPLATE_INTITULE_OFFICIEL</vt:lpstr>
      <vt:lpstr>5_TEMPLATE_INTITULE_OFFICIEL</vt:lpstr>
      <vt:lpstr>6_TEMPLATE_INTITULE_OFFICIEL</vt:lpstr>
      <vt:lpstr>7_TEMPLATE_INTITULE_OFFICIEL</vt:lpstr>
      <vt:lpstr>8_TEMPLATE_INTITULE_OFFICIEL</vt:lpstr>
      <vt:lpstr>9_TEMPLATE_INTITULE_OFFICIEL</vt:lpstr>
      <vt:lpstr>10_TEMPLATE_INTITULE_OFFICIEL</vt:lpstr>
      <vt:lpstr>11_TEMPLATE_INTITULE_OFFICIEL</vt:lpstr>
      <vt:lpstr>Thème Office</vt:lpstr>
      <vt:lpstr>12_TEMPLATE_INTITULE_OFFICIEL</vt:lpstr>
      <vt:lpstr>14_TEMPLATE_INTITULE_OFFICIEL</vt:lpstr>
      <vt:lpstr>13_TEMPLATE_INTITULE_OFFICIEL</vt:lpstr>
      <vt:lpstr>15_TEMPLATE_INTITULE_OFFICIEL</vt:lpstr>
      <vt:lpstr>1_Thème Office</vt:lpstr>
      <vt:lpstr>16_TEMPLATE_INTITULE_OFFICIEL</vt:lpstr>
      <vt:lpstr>19_TEMPLATE_INTITULE_OFFICIEL</vt:lpstr>
      <vt:lpstr>1_PMG2025Standart</vt:lpstr>
      <vt:lpstr>20_TEMPLATE_INTITULE_OFFICIEL</vt:lpstr>
      <vt:lpstr>2_Thème Office</vt:lpstr>
      <vt:lpstr>21_TEMPLATE_INTITULE_OFFICIEL</vt:lpstr>
      <vt:lpstr>22_TEMPLATE_INTITULE_OFFICIEL</vt:lpstr>
      <vt:lpstr>23_TEMPLATE_INTITULE_OFFICIEL</vt:lpstr>
      <vt:lpstr>Diapositive think-cell</vt:lpstr>
      <vt:lpstr>Présentation PowerPoint</vt:lpstr>
      <vt:lpstr>Présentation PowerPoint</vt:lpstr>
      <vt:lpstr>PNMR3 2018-2023</vt:lpstr>
      <vt:lpstr> Orienter (CRMR) + Coordonner (FSMR) + Partager (datas, BNDMR) : maison MR </vt:lpstr>
      <vt:lpstr>Présentation PowerPoint</vt:lpstr>
      <vt:lpstr>Le « réseau » maladies rares en 2023</vt:lpstr>
      <vt:lpstr>24 réseaux européens maladies rares (ERN)</vt:lpstr>
      <vt:lpstr>23 filières de santé maladies rares (FSMR)</vt:lpstr>
      <vt:lpstr>Les filières de santé maladies rares (FSMR)</vt:lpstr>
      <vt:lpstr>Présentation PowerPoint</vt:lpstr>
      <vt:lpstr>Présentation PowerPoint</vt:lpstr>
      <vt:lpstr>Présentation PowerPoint</vt:lpstr>
      <vt:lpstr>Présentation PowerPoint</vt:lpstr>
      <vt:lpstr>Calendrier d’évaluation du PNRM3 </vt:lpstr>
      <vt:lpstr>Evaluation du PNRM3 par le HCSP et le HCERES : un bilan pour construire le futur PNMR4</vt:lpstr>
      <vt:lpstr>Présentation PowerPoint</vt:lpstr>
      <vt:lpstr>Comparaison des candidatures reçues en 2022 avec la labellisation de 2017 (23 FSMR)</vt:lpstr>
      <vt:lpstr>Présentation PowerPoint</vt:lpstr>
      <vt:lpstr>Calendrier prévisionnel d'application de la labellisation des CRMR </vt:lpstr>
      <vt:lpstr>Présentation PowerPoint</vt:lpstr>
      <vt:lpstr>Présentation PowerPoint</vt:lpstr>
      <vt:lpstr>Présentation PowerPoint</vt:lpstr>
      <vt:lpstr>Présentation PowerPoint</vt:lpstr>
      <vt:lpstr>Les actions du PNMR3 et les perspectives  du PNMR4 autour de la donnée de santé</vt:lpstr>
      <vt:lpstr>AXE N°1 : REDUIRE L’ERRANCE ET L’IMPASSE DIAGNOSTIQUES</vt:lpstr>
      <vt:lpstr>L’articulation PFMG / PNMR3 Les mesures de réduction de l’errance et de l’impasse diagnostiques </vt:lpstr>
      <vt:lpstr>Les actions du PNMR3 et les perspectives  du PNMR4 autour de la donnée de santé</vt:lpstr>
      <vt:lpstr>Une meilleure connaissance des parcours de vie et de soin:  le lien BNDMR/SNDS</vt:lpstr>
      <vt:lpstr>Une meilleure connaissance des parcours de vie et de soin : une chainage pérenne SNDS/BNDMR</vt:lpstr>
      <vt:lpstr>Un meilleur accès aux traitements: le SDM-Traitement</vt:lpstr>
      <vt:lpstr>Un meilleur accès aux innovations: le SDM-Traitement</vt:lpstr>
      <vt:lpstr>Un meilleur accès aux innovations: le recueil de PRO (« patient reported outcome »)</vt:lpstr>
      <vt:lpstr>Joint Action on Integration of ERNs into healthcare systems – JA “JARDIN” </vt:lpstr>
      <vt:lpstr> </vt:lpstr>
      <vt:lpstr> </vt:lpstr>
      <vt:lpstr>From the French national rare disease registry (BNDMR) towards ITHACA ERN registry (ILIAD):  Data reusability to ease the burden of data entry</vt:lpstr>
      <vt:lpstr>JA JARDIN</vt:lpstr>
      <vt:lpstr>Présentation PowerPoint</vt:lpstr>
    </vt:vector>
  </TitlesOfParts>
  <Company>PPT/DSI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anne-sophie.lapointe</dc:creator>
  <cp:lastModifiedBy>PRAUD, Naussicaa</cp:lastModifiedBy>
  <cp:revision>126</cp:revision>
  <dcterms:created xsi:type="dcterms:W3CDTF">2022-06-20T16:12:55Z</dcterms:created>
  <dcterms:modified xsi:type="dcterms:W3CDTF">2023-10-19T07:19:44Z</dcterms:modified>
</cp:coreProperties>
</file>