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  <p:sldMasterId id="2147483747" r:id="rId2"/>
    <p:sldMasterId id="2147483759" r:id="rId3"/>
  </p:sldMasterIdLst>
  <p:notesMasterIdLst>
    <p:notesMasterId r:id="rId11"/>
  </p:notesMasterIdLst>
  <p:sldIdLst>
    <p:sldId id="268" r:id="rId4"/>
    <p:sldId id="377" r:id="rId5"/>
    <p:sldId id="290" r:id="rId6"/>
    <p:sldId id="285" r:id="rId7"/>
    <p:sldId id="289" r:id="rId8"/>
    <p:sldId id="266" r:id="rId9"/>
    <p:sldId id="29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AAE"/>
    <a:srgbClr val="FFFFFF"/>
    <a:srgbClr val="EC18B4"/>
    <a:srgbClr val="DAFC84"/>
    <a:srgbClr val="DC12A7"/>
    <a:srgbClr val="A2FF81"/>
    <a:srgbClr val="C8F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layout>
        <c:manualLayout>
          <c:xMode val="edge"/>
          <c:yMode val="edge"/>
          <c:x val="5.3748776826789801E-2"/>
          <c:y val="0.91650980815053695"/>
          <c:w val="0.89999990658009299"/>
          <c:h val="8.3490310272115703E-2"/>
        </c:manualLayout>
      </c:layout>
      <c:overlay val="0"/>
      <c:txPr>
        <a:bodyPr/>
        <a:lstStyle/>
        <a:p>
          <a:pPr>
            <a:defRPr sz="1200">
              <a:latin typeface="Lato Thin"/>
              <a:cs typeface="Lato Thin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layout>
        <c:manualLayout>
          <c:xMode val="edge"/>
          <c:yMode val="edge"/>
          <c:x val="5.3748776826789801E-2"/>
          <c:y val="0.91650980815053695"/>
          <c:w val="0.89999990658009299"/>
          <c:h val="8.3490310272115703E-2"/>
        </c:manualLayout>
      </c:layout>
      <c:overlay val="0"/>
      <c:txPr>
        <a:bodyPr/>
        <a:lstStyle/>
        <a:p>
          <a:pPr>
            <a:defRPr sz="1200">
              <a:latin typeface="Lato Thin"/>
              <a:cs typeface="Lato Thin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128550253805"/>
          <c:y val="3.49091930850478E-2"/>
          <c:w val="0.83282844868912598"/>
          <c:h val="0.8482788846466999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3430896"/>
        <c:axId val="322331536"/>
      </c:barChart>
      <c:catAx>
        <c:axId val="323430896"/>
        <c:scaling>
          <c:orientation val="minMax"/>
        </c:scaling>
        <c:delete val="1"/>
        <c:axPos val="b"/>
        <c:majorTickMark val="out"/>
        <c:minorTickMark val="none"/>
        <c:tickLblPos val="nextTo"/>
        <c:crossAx val="322331536"/>
        <c:crosses val="autoZero"/>
        <c:auto val="1"/>
        <c:lblAlgn val="ctr"/>
        <c:lblOffset val="100"/>
        <c:noMultiLvlLbl val="0"/>
      </c:catAx>
      <c:valAx>
        <c:axId val="322331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Lato Thin "/>
                <a:cs typeface="Lato Thin "/>
              </a:defRPr>
            </a:pPr>
            <a:endParaRPr lang="fr-FR"/>
          </a:p>
        </c:txPr>
        <c:crossAx val="3234308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latin typeface="Lato Thin"/>
              <a:cs typeface="Lato Thin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128550253805"/>
          <c:y val="3.49091930850478E-2"/>
          <c:w val="0.83282844868912598"/>
          <c:h val="0.8482788846466999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4253920"/>
        <c:axId val="324254304"/>
      </c:barChart>
      <c:catAx>
        <c:axId val="324253920"/>
        <c:scaling>
          <c:orientation val="minMax"/>
        </c:scaling>
        <c:delete val="1"/>
        <c:axPos val="b"/>
        <c:majorTickMark val="out"/>
        <c:minorTickMark val="none"/>
        <c:tickLblPos val="nextTo"/>
        <c:crossAx val="324254304"/>
        <c:crosses val="autoZero"/>
        <c:auto val="1"/>
        <c:lblAlgn val="ctr"/>
        <c:lblOffset val="100"/>
        <c:noMultiLvlLbl val="0"/>
      </c:catAx>
      <c:valAx>
        <c:axId val="324254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Lato Thin "/>
                <a:cs typeface="Lato Thin "/>
              </a:defRPr>
            </a:pPr>
            <a:endParaRPr lang="fr-FR"/>
          </a:p>
        </c:txPr>
        <c:crossAx val="3242539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latin typeface="Lato Thin"/>
              <a:cs typeface="Lato Thin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128550253805"/>
          <c:y val="3.49091930850478E-2"/>
          <c:w val="0.83282844868912598"/>
          <c:h val="0.8482788846466999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4741856"/>
        <c:axId val="324742240"/>
      </c:barChart>
      <c:catAx>
        <c:axId val="324741856"/>
        <c:scaling>
          <c:orientation val="minMax"/>
        </c:scaling>
        <c:delete val="1"/>
        <c:axPos val="b"/>
        <c:majorTickMark val="out"/>
        <c:minorTickMark val="none"/>
        <c:tickLblPos val="nextTo"/>
        <c:crossAx val="324742240"/>
        <c:crosses val="autoZero"/>
        <c:auto val="1"/>
        <c:lblAlgn val="ctr"/>
        <c:lblOffset val="100"/>
        <c:noMultiLvlLbl val="0"/>
      </c:catAx>
      <c:valAx>
        <c:axId val="324742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Lato Thin "/>
                <a:cs typeface="Lato Thin "/>
              </a:defRPr>
            </a:pPr>
            <a:endParaRPr lang="fr-FR"/>
          </a:p>
        </c:txPr>
        <c:crossAx val="32474185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latin typeface="Lato Thin"/>
              <a:cs typeface="Lato Thin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128550253805"/>
          <c:y val="3.49091930850478E-2"/>
          <c:w val="0.83282844868912598"/>
          <c:h val="0.8482788846466999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4096128"/>
        <c:axId val="324098480"/>
      </c:barChart>
      <c:catAx>
        <c:axId val="324096128"/>
        <c:scaling>
          <c:orientation val="minMax"/>
        </c:scaling>
        <c:delete val="1"/>
        <c:axPos val="b"/>
        <c:majorTickMark val="out"/>
        <c:minorTickMark val="none"/>
        <c:tickLblPos val="nextTo"/>
        <c:crossAx val="324098480"/>
        <c:crosses val="autoZero"/>
        <c:auto val="1"/>
        <c:lblAlgn val="ctr"/>
        <c:lblOffset val="100"/>
        <c:noMultiLvlLbl val="0"/>
      </c:catAx>
      <c:valAx>
        <c:axId val="324098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Lato Thin "/>
                <a:cs typeface="Lato Thin "/>
              </a:defRPr>
            </a:pPr>
            <a:endParaRPr lang="fr-FR"/>
          </a:p>
        </c:txPr>
        <c:crossAx val="3240961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latin typeface="Lato Thin"/>
              <a:cs typeface="Lato Thin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84124-EDA3-4C8E-97B3-AB7605BC91FB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5EE73-FCF8-4353-99F0-51DEF1E5E9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15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F3ECF-7E23-4419-99F8-4035A4AC72F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1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3077C-C00B-440C-9A0D-BFCF4E115A8E}" type="slidenum">
              <a:rPr lang="fr-FR" smtClean="0"/>
              <a:t>4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200C2D1-669A-8448-B199-B8A5907DE74E}" type="datetime1">
              <a:rPr lang="fr-FR" smtClean="0"/>
              <a:t>19/10/2023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Confidentiel</a:t>
            </a:r>
          </a:p>
        </p:txBody>
      </p:sp>
    </p:spTree>
    <p:extLst>
      <p:ext uri="{BB962C8B-B14F-4D97-AF65-F5344CB8AC3E}">
        <p14:creationId xmlns:p14="http://schemas.microsoft.com/office/powerpoint/2010/main" val="356197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5EE73-FCF8-4353-99F0-51DEF1E5E9A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50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4.xml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chart" Target="../charts/chart6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385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02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924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C5C309F-0B6D-964E-9CE3-30165F6EC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26744"/>
            <a:ext cx="12216028" cy="153125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ctrTitle" hasCustomPrompt="1"/>
          </p:nvPr>
        </p:nvSpPr>
        <p:spPr>
          <a:xfrm>
            <a:off x="1024516" y="1204534"/>
            <a:ext cx="9618677" cy="82586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 i="0">
                <a:solidFill>
                  <a:srgbClr val="0055A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19" name="Sous-titre 2"/>
          <p:cNvSpPr>
            <a:spLocks noGrp="1"/>
          </p:cNvSpPr>
          <p:nvPr>
            <p:ph type="subTitle" idx="1"/>
          </p:nvPr>
        </p:nvSpPr>
        <p:spPr>
          <a:xfrm>
            <a:off x="1024517" y="2380211"/>
            <a:ext cx="9496316" cy="456261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chemeClr val="bg1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8179D0-761E-3C4D-8796-E1E50E9CAC91}"/>
              </a:ext>
            </a:extLst>
          </p:cNvPr>
          <p:cNvCxnSpPr>
            <a:cxnSpLocks/>
          </p:cNvCxnSpPr>
          <p:nvPr/>
        </p:nvCxnSpPr>
        <p:spPr>
          <a:xfrm>
            <a:off x="1209600" y="2181408"/>
            <a:ext cx="604800" cy="0"/>
          </a:xfrm>
          <a:prstGeom prst="line">
            <a:avLst/>
          </a:prstGeom>
          <a:ln w="38100" cmpd="sng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5484F2-2BD1-3948-9AB7-933102C92B97}"/>
              </a:ext>
            </a:extLst>
          </p:cNvPr>
          <p:cNvSpPr txBox="1"/>
          <p:nvPr/>
        </p:nvSpPr>
        <p:spPr>
          <a:xfrm>
            <a:off x="522516" y="6466114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Nos progrès, c’est pour la vie</a:t>
            </a:r>
          </a:p>
        </p:txBody>
      </p:sp>
      <p:pic>
        <p:nvPicPr>
          <p:cNvPr id="15" name="Picture 2" descr="X:\Adm\Delcom\1 - Organisation DirCom\CHARTE\CHU Lille natifs\CHU Lille natifs\CHU-charte\CHU-Lille-LOGOS\Logo_CHU_LILLE_sans-Blanc.png">
            <a:extLst>
              <a:ext uri="{FF2B5EF4-FFF2-40B4-BE49-F238E27FC236}">
                <a16:creationId xmlns:a16="http://schemas.microsoft.com/office/drawing/2014/main" id="{E1C96805-1607-C24E-9875-EE473416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814" y="5805714"/>
            <a:ext cx="1237733" cy="9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81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>
          <p15:clr>
            <a:srgbClr val="FBAE40"/>
          </p15:clr>
        </p15:guide>
        <p15:guide id="2" pos="5011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371131"/>
            <a:ext cx="12192000" cy="1251980"/>
          </a:xfr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baseline="0">
                <a:solidFill>
                  <a:srgbClr val="0055A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TITRE CHAPITRE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D2F65A-2781-FD46-8DAC-DBF703313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39136"/>
          <a:stretch/>
        </p:blipFill>
        <p:spPr>
          <a:xfrm>
            <a:off x="0" y="5263132"/>
            <a:ext cx="12192000" cy="158743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1B8596-F7E8-2C41-8FFE-1D4F57FD32B1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pic>
        <p:nvPicPr>
          <p:cNvPr id="9" name="Picture 2" descr="X:\Adm\Delcom\1 - Organisation DirCom\CHARTE\CHU Lille natifs\CHU Lille natifs\CHU-charte\CHU-Lille-LOGOS\Logo_CHU_LILLE_sans-Blanc.png">
            <a:extLst>
              <a:ext uri="{FF2B5EF4-FFF2-40B4-BE49-F238E27FC236}">
                <a16:creationId xmlns:a16="http://schemas.microsoft.com/office/drawing/2014/main" id="{692C6918-F805-C64B-8A75-C397EC60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017" y="5671458"/>
            <a:ext cx="1488171" cy="111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64E4742-A3C1-8A48-97EE-20AEBCBA651C}"/>
              </a:ext>
            </a:extLst>
          </p:cNvPr>
          <p:cNvSpPr txBox="1"/>
          <p:nvPr/>
        </p:nvSpPr>
        <p:spPr>
          <a:xfrm>
            <a:off x="522516" y="6480628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256729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9961F5-299F-7642-BE8F-BB2EC110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95" y="266022"/>
            <a:ext cx="1222308" cy="9000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2AE96B-06B4-C54C-82DE-A92D4DB10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39136"/>
          <a:stretch/>
        </p:blipFill>
        <p:spPr>
          <a:xfrm>
            <a:off x="0" y="5270566"/>
            <a:ext cx="12192000" cy="1587435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384694" y="266022"/>
            <a:ext cx="1222308" cy="900064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Lato-black"/>
                <a:cs typeface="Lato-black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2"/>
          </p:nvPr>
        </p:nvSpPr>
        <p:spPr>
          <a:xfrm>
            <a:off x="1405562" y="1431358"/>
            <a:ext cx="8794749" cy="366346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Espace réservé du texte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54943" y="331879"/>
            <a:ext cx="10217983" cy="495300"/>
          </a:xfrm>
        </p:spPr>
        <p:txBody>
          <a:bodyPr>
            <a:noAutofit/>
          </a:bodyPr>
          <a:lstStyle>
            <a:lvl1pPr marL="0" indent="0">
              <a:buNone/>
              <a:defRPr sz="2000" b="1" cap="all">
                <a:solidFill>
                  <a:schemeClr val="tx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25" name="Espace réservé du contenu 24"/>
          <p:cNvSpPr>
            <a:spLocks noGrp="1"/>
          </p:cNvSpPr>
          <p:nvPr>
            <p:ph sz="quarter" idx="13"/>
          </p:nvPr>
        </p:nvSpPr>
        <p:spPr>
          <a:xfrm>
            <a:off x="1405561" y="1940560"/>
            <a:ext cx="8796867" cy="2312988"/>
          </a:xfrm>
        </p:spPr>
        <p:txBody>
          <a:bodyPr>
            <a:noAutofit/>
          </a:bodyPr>
          <a:lstStyle>
            <a:lvl1pPr marL="342900" indent="-342900">
              <a:buSzPct val="50000"/>
              <a:buFontTx/>
              <a:buBlip>
                <a:blip r:embed="rId4"/>
              </a:buBlip>
              <a:defRPr sz="1800">
                <a:latin typeface="Lato regular"/>
                <a:cs typeface="Lato regular"/>
              </a:defRPr>
            </a:lvl1pPr>
            <a:lvl2pPr>
              <a:buClr>
                <a:srgbClr val="0C377B"/>
              </a:buClr>
              <a:defRPr sz="1600">
                <a:latin typeface="Lato regular"/>
                <a:cs typeface="Lato regular"/>
              </a:defRPr>
            </a:lvl2pPr>
            <a:lvl3pPr>
              <a:buClr>
                <a:srgbClr val="0C377B"/>
              </a:buClr>
              <a:defRPr sz="1400">
                <a:latin typeface="Lato regular"/>
                <a:cs typeface="Lato regular"/>
              </a:defRPr>
            </a:lvl3pPr>
            <a:lvl4pPr>
              <a:buClr>
                <a:srgbClr val="0C377B"/>
              </a:buClr>
              <a:defRPr sz="1200">
                <a:latin typeface="Lato regular"/>
                <a:cs typeface="Lato regular"/>
              </a:defRPr>
            </a:lvl4pPr>
            <a:lvl5pPr>
              <a:defRPr sz="1200">
                <a:latin typeface="Lato regular"/>
                <a:cs typeface="Lato regular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pic>
        <p:nvPicPr>
          <p:cNvPr id="11" name="Picture 2" descr="X:\Adm\Delcom\1 - Organisation DirCom\CHARTE\CHU Lille natifs\CHU Lille natifs\CHU-charte\CHU-Lille-LOGOS\Logo_CHU_LILLE_sans-Blan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017" y="5671458"/>
            <a:ext cx="1488171" cy="111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CD4BFAF-8344-E145-9778-78C1CC7EABB2}"/>
              </a:ext>
            </a:extLst>
          </p:cNvPr>
          <p:cNvCxnSpPr>
            <a:cxnSpLocks/>
          </p:cNvCxnSpPr>
          <p:nvPr/>
        </p:nvCxnSpPr>
        <p:spPr>
          <a:xfrm>
            <a:off x="1912984" y="836887"/>
            <a:ext cx="604800" cy="0"/>
          </a:xfrm>
          <a:prstGeom prst="line">
            <a:avLst/>
          </a:prstGeom>
          <a:ln w="38100" cmpd="sng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4DE958B-B913-D749-B24E-1DA4AD9F21B4}"/>
              </a:ext>
            </a:extLst>
          </p:cNvPr>
          <p:cNvSpPr txBox="1"/>
          <p:nvPr/>
        </p:nvSpPr>
        <p:spPr>
          <a:xfrm>
            <a:off x="522516" y="6466114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191546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 pour imp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B33F46F-A583-A143-8A5F-7F0B36E9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95" y="266022"/>
            <a:ext cx="1222308" cy="900064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675537" y="496649"/>
            <a:ext cx="611717" cy="495300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Lato-black"/>
                <a:cs typeface="Lato-black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1405562" y="1431358"/>
            <a:ext cx="8794749" cy="366346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Titre 1</a:t>
            </a:r>
          </a:p>
        </p:txBody>
      </p:sp>
      <p:sp>
        <p:nvSpPr>
          <p:cNvPr id="23" name="Espace réservé du texte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54943" y="331879"/>
            <a:ext cx="10294183" cy="495300"/>
          </a:xfrm>
        </p:spPr>
        <p:txBody>
          <a:bodyPr>
            <a:noAutofit/>
          </a:bodyPr>
          <a:lstStyle>
            <a:lvl1pPr marL="0" indent="0">
              <a:buNone/>
              <a:defRPr sz="2000" b="1" cap="all">
                <a:solidFill>
                  <a:schemeClr val="tx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RAPPEL TITRE PARTIE OU SOUS-PARTIE</a:t>
            </a:r>
          </a:p>
        </p:txBody>
      </p:sp>
      <p:sp>
        <p:nvSpPr>
          <p:cNvPr id="25" name="Espace réservé du contenu 24"/>
          <p:cNvSpPr>
            <a:spLocks noGrp="1"/>
          </p:cNvSpPr>
          <p:nvPr>
            <p:ph sz="quarter" idx="13"/>
          </p:nvPr>
        </p:nvSpPr>
        <p:spPr>
          <a:xfrm>
            <a:off x="1405561" y="1940560"/>
            <a:ext cx="8796867" cy="2312988"/>
          </a:xfrm>
        </p:spPr>
        <p:txBody>
          <a:bodyPr>
            <a:noAutofit/>
          </a:bodyPr>
          <a:lstStyle>
            <a:lvl1pPr marL="342900" indent="-342900">
              <a:buSzPct val="50000"/>
              <a:buFontTx/>
              <a:buBlip>
                <a:blip r:embed="rId3"/>
              </a:buBlip>
              <a:defRPr sz="1800">
                <a:latin typeface="Lato regular"/>
                <a:cs typeface="Lato regular"/>
              </a:defRPr>
            </a:lvl1pPr>
            <a:lvl2pPr>
              <a:buClr>
                <a:srgbClr val="0C377B"/>
              </a:buClr>
              <a:defRPr sz="1600">
                <a:latin typeface="Lato regular"/>
                <a:cs typeface="Lato regular"/>
              </a:defRPr>
            </a:lvl2pPr>
            <a:lvl3pPr>
              <a:buClr>
                <a:srgbClr val="0C377B"/>
              </a:buClr>
              <a:defRPr sz="1400">
                <a:latin typeface="Lato regular"/>
                <a:cs typeface="Lato regular"/>
              </a:defRPr>
            </a:lvl3pPr>
            <a:lvl4pPr>
              <a:buClr>
                <a:srgbClr val="0C377B"/>
              </a:buClr>
              <a:defRPr sz="1200">
                <a:latin typeface="Lato regular"/>
                <a:cs typeface="Lato regular"/>
              </a:defRPr>
            </a:lvl4pPr>
            <a:lvl5pPr>
              <a:defRPr sz="1200">
                <a:latin typeface="Lato regular"/>
                <a:cs typeface="Lato regular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45" y="5928552"/>
            <a:ext cx="1093052" cy="82957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BCBD182-6AB2-5A48-A558-BD5258F0E654}"/>
              </a:ext>
            </a:extLst>
          </p:cNvPr>
          <p:cNvCxnSpPr>
            <a:cxnSpLocks/>
          </p:cNvCxnSpPr>
          <p:nvPr/>
        </p:nvCxnSpPr>
        <p:spPr>
          <a:xfrm>
            <a:off x="1912984" y="836887"/>
            <a:ext cx="604800" cy="0"/>
          </a:xfrm>
          <a:prstGeom prst="line">
            <a:avLst/>
          </a:prstGeom>
          <a:ln w="38100" cmpd="sng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A583524-CAC2-494B-916E-E11616E3526A}"/>
              </a:ext>
            </a:extLst>
          </p:cNvPr>
          <p:cNvSpPr txBox="1"/>
          <p:nvPr/>
        </p:nvSpPr>
        <p:spPr>
          <a:xfrm>
            <a:off x="522516" y="6466114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3880680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modèl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6A579D2-FE68-954F-8097-8B062396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4" y="224311"/>
            <a:ext cx="565429" cy="4163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2AE96B-06B4-C54C-82DE-A92D4DB10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39136"/>
          <a:stretch/>
        </p:blipFill>
        <p:spPr>
          <a:xfrm>
            <a:off x="0" y="5270566"/>
            <a:ext cx="12192000" cy="1587435"/>
          </a:xfrm>
          <a:prstGeom prst="rect">
            <a:avLst/>
          </a:prstGeom>
        </p:spPr>
      </p:pic>
      <p:sp>
        <p:nvSpPr>
          <p:cNvPr id="12" name="Espace réservé du texte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86474"/>
            <a:ext cx="8559257" cy="292039"/>
          </a:xfrm>
        </p:spPr>
        <p:txBody>
          <a:bodyPr anchor="ctr">
            <a:noAutofit/>
          </a:bodyPr>
          <a:lstStyle>
            <a:lvl1pPr marL="0" indent="0">
              <a:buNone/>
              <a:defRPr sz="1600" b="1" cap="all">
                <a:solidFill>
                  <a:schemeClr val="tx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RAPPEL TITRE PARTIE OU SOUS-PARTIE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6" hasCustomPrompt="1"/>
          </p:nvPr>
        </p:nvSpPr>
        <p:spPr>
          <a:xfrm>
            <a:off x="925301" y="977976"/>
            <a:ext cx="8580967" cy="31677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Titre 1</a:t>
            </a:r>
          </a:p>
        </p:txBody>
      </p:sp>
      <p:sp>
        <p:nvSpPr>
          <p:cNvPr id="21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650392" y="254682"/>
            <a:ext cx="433224" cy="356329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ato-black"/>
                <a:cs typeface="Lato-black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Espace réservé du contenu 24"/>
          <p:cNvSpPr>
            <a:spLocks noGrp="1"/>
          </p:cNvSpPr>
          <p:nvPr>
            <p:ph sz="quarter" idx="13"/>
          </p:nvPr>
        </p:nvSpPr>
        <p:spPr>
          <a:xfrm>
            <a:off x="867004" y="1439219"/>
            <a:ext cx="8855163" cy="1689100"/>
          </a:xfrm>
        </p:spPr>
        <p:txBody>
          <a:bodyPr>
            <a:noAutofit/>
          </a:bodyPr>
          <a:lstStyle>
            <a:lvl1pPr marL="342900" indent="-342900">
              <a:buClr>
                <a:srgbClr val="0C377B"/>
              </a:buClr>
              <a:buSzPct val="50000"/>
              <a:buFontTx/>
              <a:buBlip>
                <a:blip r:embed="rId4"/>
              </a:buBlip>
              <a:defRPr sz="1400">
                <a:latin typeface="Lato regular"/>
                <a:cs typeface="Lato regular"/>
              </a:defRPr>
            </a:lvl1pPr>
            <a:lvl2pPr>
              <a:buClr>
                <a:srgbClr val="0C377B"/>
              </a:buClr>
              <a:defRPr sz="1400">
                <a:latin typeface="Lato regular"/>
                <a:cs typeface="Lato regular"/>
              </a:defRPr>
            </a:lvl2pPr>
            <a:lvl3pPr>
              <a:buClr>
                <a:srgbClr val="0C377B"/>
              </a:buClr>
              <a:defRPr sz="1400">
                <a:latin typeface="Lato regular"/>
                <a:cs typeface="Lato regular"/>
              </a:defRPr>
            </a:lvl3pPr>
            <a:lvl4pPr>
              <a:buClr>
                <a:srgbClr val="0C377B"/>
              </a:buClr>
              <a:defRPr sz="1400">
                <a:latin typeface="Lato regular"/>
                <a:cs typeface="Lato regular"/>
              </a:defRPr>
            </a:lvl4pPr>
            <a:lvl5pPr>
              <a:defRPr sz="1400">
                <a:latin typeface="Lato regular"/>
                <a:cs typeface="Lato regular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7" name="Espace réservé du contenu 24"/>
          <p:cNvSpPr>
            <a:spLocks noGrp="1"/>
          </p:cNvSpPr>
          <p:nvPr>
            <p:ph sz="quarter" idx="20"/>
          </p:nvPr>
        </p:nvSpPr>
        <p:spPr>
          <a:xfrm>
            <a:off x="867004" y="3732158"/>
            <a:ext cx="8855163" cy="1689100"/>
          </a:xfrm>
        </p:spPr>
        <p:txBody>
          <a:bodyPr>
            <a:noAutofit/>
          </a:bodyPr>
          <a:lstStyle>
            <a:lvl1pPr marL="342900" indent="-342900">
              <a:buSzPct val="50000"/>
              <a:buFontTx/>
              <a:buBlip>
                <a:blip r:embed="rId4"/>
              </a:buBlip>
              <a:defRPr sz="1400">
                <a:latin typeface="Lato regular"/>
                <a:cs typeface="Lato regular"/>
              </a:defRPr>
            </a:lvl1pPr>
            <a:lvl2pPr>
              <a:buClr>
                <a:srgbClr val="0C377B"/>
              </a:buClr>
              <a:defRPr sz="1400">
                <a:latin typeface="Lato regular"/>
                <a:cs typeface="Lato regular"/>
              </a:defRPr>
            </a:lvl2pPr>
            <a:lvl3pPr>
              <a:buClr>
                <a:srgbClr val="0C377B"/>
              </a:buClr>
              <a:defRPr sz="1400">
                <a:latin typeface="Lato regular"/>
                <a:cs typeface="Lato regular"/>
              </a:defRPr>
            </a:lvl3pPr>
            <a:lvl4pPr>
              <a:buClr>
                <a:srgbClr val="0C377B"/>
              </a:buClr>
              <a:defRPr sz="1400">
                <a:latin typeface="Lato regular"/>
                <a:cs typeface="Lato regular"/>
              </a:defRPr>
            </a:lvl4pPr>
            <a:lvl5pPr>
              <a:defRPr sz="1400">
                <a:latin typeface="Lato regular"/>
                <a:cs typeface="Lato regular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925301" y="3256768"/>
            <a:ext cx="8580967" cy="31677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Titre 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pic>
        <p:nvPicPr>
          <p:cNvPr id="18" name="Picture 2" descr="X:\Adm\Delcom\1 - Organisation DirCom\CHARTE\CHU Lille natifs\CHU Lille natifs\CHU-charte\CHU-Lille-LOGOS\Logo_CHU_LILLE_sans-Blan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017" y="5671458"/>
            <a:ext cx="1488171" cy="111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EFAB75D-B200-864A-9A38-F9590C57B9E4}"/>
              </a:ext>
            </a:extLst>
          </p:cNvPr>
          <p:cNvCxnSpPr>
            <a:cxnSpLocks/>
          </p:cNvCxnSpPr>
          <p:nvPr/>
        </p:nvCxnSpPr>
        <p:spPr>
          <a:xfrm>
            <a:off x="1453202" y="658841"/>
            <a:ext cx="508949" cy="0"/>
          </a:xfrm>
          <a:prstGeom prst="line">
            <a:avLst/>
          </a:prstGeom>
          <a:ln w="34925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DDEF9FD-609F-FE49-B253-AAD84F238848}"/>
              </a:ext>
            </a:extLst>
          </p:cNvPr>
          <p:cNvSpPr txBox="1"/>
          <p:nvPr/>
        </p:nvSpPr>
        <p:spPr>
          <a:xfrm>
            <a:off x="522516" y="6466114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1866738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modèle base pour imp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E83E5C9-78EC-AC41-AE45-889D8C88D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4" y="224311"/>
            <a:ext cx="565429" cy="416362"/>
          </a:xfrm>
          <a:prstGeom prst="rect">
            <a:avLst/>
          </a:prstGeom>
        </p:spPr>
      </p:pic>
      <p:sp>
        <p:nvSpPr>
          <p:cNvPr id="12" name="Espace réservé du texte 15"/>
          <p:cNvSpPr>
            <a:spLocks noGrp="1"/>
          </p:cNvSpPr>
          <p:nvPr>
            <p:ph type="body" sz="quarter" idx="11"/>
          </p:nvPr>
        </p:nvSpPr>
        <p:spPr>
          <a:xfrm>
            <a:off x="1295400" y="286474"/>
            <a:ext cx="8559257" cy="292039"/>
          </a:xfrm>
        </p:spPr>
        <p:txBody>
          <a:bodyPr anchor="ctr">
            <a:noAutofit/>
          </a:bodyPr>
          <a:lstStyle>
            <a:lvl1pPr marL="0" indent="0">
              <a:buNone/>
              <a:defRPr sz="1600" b="1" cap="all">
                <a:solidFill>
                  <a:schemeClr val="tx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6"/>
          </p:nvPr>
        </p:nvSpPr>
        <p:spPr>
          <a:xfrm>
            <a:off x="925301" y="977976"/>
            <a:ext cx="8580967" cy="31677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1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650392" y="254682"/>
            <a:ext cx="433224" cy="356329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ato-black"/>
                <a:cs typeface="Lato-black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Espace réservé du contenu 24"/>
          <p:cNvSpPr>
            <a:spLocks noGrp="1"/>
          </p:cNvSpPr>
          <p:nvPr>
            <p:ph sz="quarter" idx="13"/>
          </p:nvPr>
        </p:nvSpPr>
        <p:spPr>
          <a:xfrm>
            <a:off x="867004" y="1439219"/>
            <a:ext cx="8855163" cy="1689100"/>
          </a:xfrm>
        </p:spPr>
        <p:txBody>
          <a:bodyPr>
            <a:noAutofit/>
          </a:bodyPr>
          <a:lstStyle>
            <a:lvl1pPr marL="342900" indent="-342900">
              <a:buClr>
                <a:srgbClr val="0C377B"/>
              </a:buClr>
              <a:buSzPct val="50000"/>
              <a:buFontTx/>
              <a:buBlip>
                <a:blip r:embed="rId3"/>
              </a:buBlip>
              <a:defRPr sz="1800">
                <a:latin typeface="Lato regular"/>
                <a:cs typeface="Lato regular"/>
              </a:defRPr>
            </a:lvl1pPr>
            <a:lvl2pPr>
              <a:buClr>
                <a:srgbClr val="0C377B"/>
              </a:buClr>
              <a:defRPr sz="1600">
                <a:latin typeface="Lato regular"/>
                <a:cs typeface="Lato regular"/>
              </a:defRPr>
            </a:lvl2pPr>
            <a:lvl3pPr>
              <a:buClr>
                <a:srgbClr val="0C377B"/>
              </a:buClr>
              <a:defRPr sz="1400">
                <a:latin typeface="Lato regular"/>
                <a:cs typeface="Lato regular"/>
              </a:defRPr>
            </a:lvl3pPr>
            <a:lvl4pPr>
              <a:buClr>
                <a:srgbClr val="0C377B"/>
              </a:buClr>
              <a:defRPr sz="1200">
                <a:latin typeface="Lato regular"/>
                <a:cs typeface="Lato regular"/>
              </a:defRPr>
            </a:lvl4pPr>
            <a:lvl5pPr>
              <a:defRPr sz="1200">
                <a:latin typeface="Lato regular"/>
                <a:cs typeface="Lato regular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7" name="Espace réservé du contenu 24"/>
          <p:cNvSpPr>
            <a:spLocks noGrp="1"/>
          </p:cNvSpPr>
          <p:nvPr>
            <p:ph sz="quarter" idx="20"/>
          </p:nvPr>
        </p:nvSpPr>
        <p:spPr>
          <a:xfrm>
            <a:off x="867004" y="3732158"/>
            <a:ext cx="8855163" cy="1689100"/>
          </a:xfrm>
        </p:spPr>
        <p:txBody>
          <a:bodyPr>
            <a:noAutofit/>
          </a:bodyPr>
          <a:lstStyle>
            <a:lvl1pPr marL="342900" indent="-342900">
              <a:buSzPct val="50000"/>
              <a:buFontTx/>
              <a:buBlip>
                <a:blip r:embed="rId3"/>
              </a:buBlip>
              <a:defRPr sz="1800">
                <a:latin typeface="Lato regular"/>
                <a:cs typeface="Lato regular"/>
              </a:defRPr>
            </a:lvl1pPr>
            <a:lvl2pPr>
              <a:buClr>
                <a:srgbClr val="0C377B"/>
              </a:buClr>
              <a:defRPr sz="1600">
                <a:latin typeface="Lato regular"/>
                <a:cs typeface="Lato regular"/>
              </a:defRPr>
            </a:lvl2pPr>
            <a:lvl3pPr>
              <a:buClr>
                <a:srgbClr val="0C377B"/>
              </a:buClr>
              <a:defRPr sz="1400">
                <a:latin typeface="Lato regular"/>
                <a:cs typeface="Lato regular"/>
              </a:defRPr>
            </a:lvl3pPr>
            <a:lvl4pPr>
              <a:buClr>
                <a:srgbClr val="0C377B"/>
              </a:buClr>
              <a:defRPr sz="1200">
                <a:latin typeface="Lato regular"/>
                <a:cs typeface="Lato regular"/>
              </a:defRPr>
            </a:lvl4pPr>
            <a:lvl5pPr>
              <a:defRPr sz="1200">
                <a:latin typeface="Lato regular"/>
                <a:cs typeface="Lato regular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Espace réservé du texte 16"/>
          <p:cNvSpPr>
            <a:spLocks noGrp="1"/>
          </p:cNvSpPr>
          <p:nvPr>
            <p:ph type="body" sz="quarter" idx="21"/>
          </p:nvPr>
        </p:nvSpPr>
        <p:spPr>
          <a:xfrm>
            <a:off x="925301" y="3256768"/>
            <a:ext cx="8580967" cy="31677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45" y="5928552"/>
            <a:ext cx="1093052" cy="829572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9A1D741-59B4-F64C-B259-B1625C2A71A0}"/>
              </a:ext>
            </a:extLst>
          </p:cNvPr>
          <p:cNvCxnSpPr>
            <a:cxnSpLocks/>
          </p:cNvCxnSpPr>
          <p:nvPr/>
        </p:nvCxnSpPr>
        <p:spPr>
          <a:xfrm>
            <a:off x="1453202" y="658841"/>
            <a:ext cx="508949" cy="0"/>
          </a:xfrm>
          <a:prstGeom prst="line">
            <a:avLst/>
          </a:prstGeom>
          <a:ln w="34925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48AFD26-696C-224F-A643-307B060BB50D}"/>
              </a:ext>
            </a:extLst>
          </p:cNvPr>
          <p:cNvSpPr txBox="1"/>
          <p:nvPr/>
        </p:nvSpPr>
        <p:spPr>
          <a:xfrm>
            <a:off x="522516" y="6466114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1784806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graphiqu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756A2472-8BD1-6E44-AB94-6088FBF1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4" y="224311"/>
            <a:ext cx="565429" cy="4163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2AE96B-06B4-C54C-82DE-A92D4DB10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39136"/>
          <a:stretch/>
        </p:blipFill>
        <p:spPr>
          <a:xfrm>
            <a:off x="0" y="5270566"/>
            <a:ext cx="12192000" cy="1587435"/>
          </a:xfrm>
          <a:prstGeom prst="rect">
            <a:avLst/>
          </a:prstGeom>
        </p:spPr>
      </p:pic>
      <p:sp>
        <p:nvSpPr>
          <p:cNvPr id="3" name="Espace réservé du graphique 2"/>
          <p:cNvSpPr>
            <a:spLocks noGrp="1"/>
          </p:cNvSpPr>
          <p:nvPr>
            <p:ph type="chart" sz="quarter" idx="19"/>
          </p:nvPr>
        </p:nvSpPr>
        <p:spPr>
          <a:xfrm>
            <a:off x="930790" y="1908514"/>
            <a:ext cx="4402667" cy="3408363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graphicFrame>
        <p:nvGraphicFramePr>
          <p:cNvPr id="28" name="Espace réservé du 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660223"/>
              </p:ext>
            </p:extLst>
          </p:nvPr>
        </p:nvGraphicFramePr>
        <p:xfrm>
          <a:off x="2123122" y="2089728"/>
          <a:ext cx="4281743" cy="323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Espace réservé du texte 16"/>
          <p:cNvSpPr>
            <a:spLocks noGrp="1"/>
          </p:cNvSpPr>
          <p:nvPr>
            <p:ph type="body" sz="quarter" idx="20"/>
          </p:nvPr>
        </p:nvSpPr>
        <p:spPr>
          <a:xfrm>
            <a:off x="6052484" y="1906975"/>
            <a:ext cx="3643851" cy="3608862"/>
          </a:xfrm>
        </p:spPr>
        <p:txBody>
          <a:bodyPr>
            <a:normAutofit/>
          </a:bodyPr>
          <a:lstStyle>
            <a:lvl1pPr marL="171450" indent="-171450">
              <a:buSzPct val="50000"/>
              <a:buFontTx/>
              <a:buBlip>
                <a:blip r:embed="rId5"/>
              </a:buBlip>
              <a:defRPr sz="1200">
                <a:latin typeface="Lato Thin"/>
                <a:cs typeface="Lato Thin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925301" y="1181596"/>
            <a:ext cx="8580967" cy="31677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Titre du graphique</a:t>
            </a: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4D3E050-7550-0C4E-B2C8-C2396DCB14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86474"/>
            <a:ext cx="8559257" cy="292039"/>
          </a:xfrm>
        </p:spPr>
        <p:txBody>
          <a:bodyPr anchor="ctr">
            <a:noAutofit/>
          </a:bodyPr>
          <a:lstStyle>
            <a:lvl1pPr marL="0" indent="0">
              <a:buNone/>
              <a:defRPr sz="1600" b="1" cap="all">
                <a:solidFill>
                  <a:srgbClr val="0055A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Rappel titre ou partie ou sous-partie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pic>
        <p:nvPicPr>
          <p:cNvPr id="18" name="Picture 2" descr="X:\Adm\Delcom\1 - Organisation DirCom\CHARTE\CHU Lille natifs\CHU Lille natifs\CHU-charte\CHU-Lille-LOGOS\Logo_CHU_LILLE_sans-Blan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017" y="5671458"/>
            <a:ext cx="1488171" cy="111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650392" y="254682"/>
            <a:ext cx="433224" cy="356329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ato-black"/>
                <a:cs typeface="Lato-black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8142367-651E-3C40-ACAA-8A52C534C571}"/>
              </a:ext>
            </a:extLst>
          </p:cNvPr>
          <p:cNvCxnSpPr>
            <a:cxnSpLocks/>
          </p:cNvCxnSpPr>
          <p:nvPr/>
        </p:nvCxnSpPr>
        <p:spPr>
          <a:xfrm>
            <a:off x="1453202" y="658841"/>
            <a:ext cx="508949" cy="0"/>
          </a:xfrm>
          <a:prstGeom prst="line">
            <a:avLst/>
          </a:prstGeom>
          <a:ln w="34925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431AFA4-5CD4-7143-870A-E0A9B43B9823}"/>
              </a:ext>
            </a:extLst>
          </p:cNvPr>
          <p:cNvSpPr txBox="1"/>
          <p:nvPr/>
        </p:nvSpPr>
        <p:spPr>
          <a:xfrm>
            <a:off x="522516" y="6466114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864385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graphique gauche pour imp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D530DAE-6919-E740-9D24-FC626C0C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4" y="224311"/>
            <a:ext cx="565429" cy="416362"/>
          </a:xfrm>
          <a:prstGeom prst="rect">
            <a:avLst/>
          </a:prstGeom>
        </p:spPr>
      </p:pic>
      <p:sp>
        <p:nvSpPr>
          <p:cNvPr id="3" name="Espace réservé du graphique 2"/>
          <p:cNvSpPr>
            <a:spLocks noGrp="1"/>
          </p:cNvSpPr>
          <p:nvPr>
            <p:ph type="chart" sz="quarter" idx="19"/>
          </p:nvPr>
        </p:nvSpPr>
        <p:spPr>
          <a:xfrm>
            <a:off x="930790" y="1908514"/>
            <a:ext cx="4402667" cy="3408363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graphicFrame>
        <p:nvGraphicFramePr>
          <p:cNvPr id="28" name="Espace réservé du 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011898"/>
              </p:ext>
            </p:extLst>
          </p:nvPr>
        </p:nvGraphicFramePr>
        <p:xfrm>
          <a:off x="2123122" y="2089728"/>
          <a:ext cx="4281743" cy="323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Espace réservé du texte 16"/>
          <p:cNvSpPr>
            <a:spLocks noGrp="1"/>
          </p:cNvSpPr>
          <p:nvPr>
            <p:ph type="body" sz="quarter" idx="20"/>
          </p:nvPr>
        </p:nvSpPr>
        <p:spPr>
          <a:xfrm>
            <a:off x="6052484" y="1906975"/>
            <a:ext cx="3643851" cy="3608862"/>
          </a:xfrm>
        </p:spPr>
        <p:txBody>
          <a:bodyPr>
            <a:normAutofit/>
          </a:bodyPr>
          <a:lstStyle>
            <a:lvl1pPr marL="171450" indent="-171450">
              <a:buSzPct val="50000"/>
              <a:buFontTx/>
              <a:buBlip>
                <a:blip r:embed="rId4"/>
              </a:buBlip>
              <a:defRPr sz="1200">
                <a:latin typeface="Lato Thin"/>
                <a:cs typeface="Lato Thin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925301" y="1181596"/>
            <a:ext cx="8580967" cy="31677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Titre du graphique</a:t>
            </a: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24D3E050-7550-0C4E-B2C8-C2396DCB1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5400" y="286474"/>
            <a:ext cx="8559257" cy="292039"/>
          </a:xfrm>
        </p:spPr>
        <p:txBody>
          <a:bodyPr anchor="ctr">
            <a:noAutofit/>
          </a:bodyPr>
          <a:lstStyle>
            <a:lvl1pPr marL="0" indent="0">
              <a:buNone/>
              <a:defRPr sz="1600" b="1" cap="all">
                <a:solidFill>
                  <a:srgbClr val="0055A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650392" y="254682"/>
            <a:ext cx="433224" cy="356329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ato-black"/>
                <a:cs typeface="Lato-black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45" y="5928552"/>
            <a:ext cx="1093052" cy="829572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BEF3034-DE34-3A4D-BBCE-802715467CA1}"/>
              </a:ext>
            </a:extLst>
          </p:cNvPr>
          <p:cNvCxnSpPr>
            <a:cxnSpLocks/>
          </p:cNvCxnSpPr>
          <p:nvPr/>
        </p:nvCxnSpPr>
        <p:spPr>
          <a:xfrm>
            <a:off x="1453202" y="658841"/>
            <a:ext cx="508949" cy="0"/>
          </a:xfrm>
          <a:prstGeom prst="line">
            <a:avLst/>
          </a:prstGeom>
          <a:ln w="34925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CC70F82-8FFF-CC44-B840-3D6E77B5342A}"/>
              </a:ext>
            </a:extLst>
          </p:cNvPr>
          <p:cNvSpPr txBox="1"/>
          <p:nvPr/>
        </p:nvSpPr>
        <p:spPr>
          <a:xfrm>
            <a:off x="522516" y="6466114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147264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639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graphiqu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9630A0F-28EA-824C-8410-9C8C1942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4" y="224311"/>
            <a:ext cx="565429" cy="41636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2AE96B-06B4-C54C-82DE-A92D4DB10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39136"/>
          <a:stretch/>
        </p:blipFill>
        <p:spPr>
          <a:xfrm>
            <a:off x="0" y="5270566"/>
            <a:ext cx="12192000" cy="1587435"/>
          </a:xfrm>
          <a:prstGeom prst="rect">
            <a:avLst/>
          </a:prstGeom>
        </p:spPr>
      </p:pic>
      <p:sp>
        <p:nvSpPr>
          <p:cNvPr id="4" name="Espace réservé du graphique 3"/>
          <p:cNvSpPr>
            <a:spLocks noGrp="1"/>
          </p:cNvSpPr>
          <p:nvPr>
            <p:ph type="chart" sz="quarter" idx="19"/>
          </p:nvPr>
        </p:nvSpPr>
        <p:spPr>
          <a:xfrm>
            <a:off x="4834468" y="2008189"/>
            <a:ext cx="5895109" cy="2866302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graphicFrame>
        <p:nvGraphicFramePr>
          <p:cNvPr id="13" name="Espace réservé du 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472186"/>
              </p:ext>
            </p:extLst>
          </p:nvPr>
        </p:nvGraphicFramePr>
        <p:xfrm>
          <a:off x="5588001" y="2008910"/>
          <a:ext cx="5033817" cy="2805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Espace réservé du texte 3"/>
          <p:cNvSpPr>
            <a:spLocks noGrp="1"/>
          </p:cNvSpPr>
          <p:nvPr>
            <p:ph type="body" sz="quarter" idx="18"/>
          </p:nvPr>
        </p:nvSpPr>
        <p:spPr>
          <a:xfrm>
            <a:off x="893234" y="2008909"/>
            <a:ext cx="3478645" cy="3660054"/>
          </a:xfrm>
        </p:spPr>
        <p:txBody>
          <a:bodyPr/>
          <a:lstStyle>
            <a:lvl1pPr marL="171450" indent="-171450">
              <a:buSzPct val="50000"/>
              <a:buFontTx/>
              <a:buBlip>
                <a:blip r:embed="rId5"/>
              </a:buBlip>
              <a:defRPr sz="1200" b="0" baseline="0">
                <a:latin typeface="Lato Thin"/>
                <a:cs typeface="Lato Thin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graphicFrame>
        <p:nvGraphicFramePr>
          <p:cNvPr id="11" name="Espace réservé du 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629312"/>
              </p:ext>
            </p:extLst>
          </p:nvPr>
        </p:nvGraphicFramePr>
        <p:xfrm>
          <a:off x="4972243" y="1990436"/>
          <a:ext cx="5757333" cy="2884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925301" y="1181596"/>
            <a:ext cx="8580967" cy="31677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Titre du graphique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125FAFE-9CA5-FE44-ABDA-B94FE0C74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86474"/>
            <a:ext cx="8559257" cy="292039"/>
          </a:xfrm>
        </p:spPr>
        <p:txBody>
          <a:bodyPr anchor="ctr">
            <a:noAutofit/>
          </a:bodyPr>
          <a:lstStyle>
            <a:lvl1pPr marL="0" indent="0">
              <a:buNone/>
              <a:defRPr sz="1600" b="1" cap="all">
                <a:solidFill>
                  <a:srgbClr val="0055A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Rappel titre partie ou sous-partie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pic>
        <p:nvPicPr>
          <p:cNvPr id="23" name="Picture 2" descr="X:\Adm\Delcom\1 - Organisation DirCom\CHARTE\CHU Lille natifs\CHU Lille natifs\CHU-charte\CHU-Lille-LOGOS\Logo_CHU_LILLE_sans-Blan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017" y="5671458"/>
            <a:ext cx="1488171" cy="111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650392" y="254682"/>
            <a:ext cx="433224" cy="356329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ato-black"/>
                <a:cs typeface="Lato-black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C16B6B3-5DD8-2B46-9483-C00B05F86790}"/>
              </a:ext>
            </a:extLst>
          </p:cNvPr>
          <p:cNvCxnSpPr>
            <a:cxnSpLocks/>
          </p:cNvCxnSpPr>
          <p:nvPr/>
        </p:nvCxnSpPr>
        <p:spPr>
          <a:xfrm>
            <a:off x="1453202" y="658841"/>
            <a:ext cx="508949" cy="0"/>
          </a:xfrm>
          <a:prstGeom prst="line">
            <a:avLst/>
          </a:prstGeom>
          <a:ln w="34925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F7D49955-61BD-F449-8E94-EAFABF9E68DA}"/>
              </a:ext>
            </a:extLst>
          </p:cNvPr>
          <p:cNvSpPr txBox="1"/>
          <p:nvPr/>
        </p:nvSpPr>
        <p:spPr>
          <a:xfrm>
            <a:off x="522516" y="6458857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3769461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position graphique droite pour imp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9C9405E5-A065-7349-8236-CB83B96D3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4" y="224311"/>
            <a:ext cx="565429" cy="416362"/>
          </a:xfrm>
          <a:prstGeom prst="rect">
            <a:avLst/>
          </a:prstGeom>
        </p:spPr>
      </p:pic>
      <p:sp>
        <p:nvSpPr>
          <p:cNvPr id="4" name="Espace réservé du graphique 3"/>
          <p:cNvSpPr>
            <a:spLocks noGrp="1"/>
          </p:cNvSpPr>
          <p:nvPr>
            <p:ph type="chart" sz="quarter" idx="19"/>
          </p:nvPr>
        </p:nvSpPr>
        <p:spPr>
          <a:xfrm>
            <a:off x="4834468" y="2008189"/>
            <a:ext cx="5895109" cy="2866302"/>
          </a:xfrm>
        </p:spPr>
        <p:txBody>
          <a:bodyPr/>
          <a:lstStyle/>
          <a:p>
            <a:r>
              <a:rPr lang="fr-FR"/>
              <a:t>Cliquez sur l'icône pour ajouter un graphique</a:t>
            </a:r>
          </a:p>
        </p:txBody>
      </p:sp>
      <p:graphicFrame>
        <p:nvGraphicFramePr>
          <p:cNvPr id="13" name="Espace réservé du 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0326"/>
              </p:ext>
            </p:extLst>
          </p:nvPr>
        </p:nvGraphicFramePr>
        <p:xfrm>
          <a:off x="5588001" y="2008910"/>
          <a:ext cx="5033817" cy="2805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Espace réservé du texte 3"/>
          <p:cNvSpPr>
            <a:spLocks noGrp="1"/>
          </p:cNvSpPr>
          <p:nvPr>
            <p:ph type="body" sz="quarter" idx="18"/>
          </p:nvPr>
        </p:nvSpPr>
        <p:spPr>
          <a:xfrm>
            <a:off x="893234" y="2008909"/>
            <a:ext cx="3478645" cy="3660054"/>
          </a:xfrm>
        </p:spPr>
        <p:txBody>
          <a:bodyPr/>
          <a:lstStyle>
            <a:lvl1pPr marL="171450" indent="-171450">
              <a:buSzPct val="50000"/>
              <a:buFontTx/>
              <a:buBlip>
                <a:blip r:embed="rId4"/>
              </a:buBlip>
              <a:defRPr sz="1200" b="0" baseline="0">
                <a:latin typeface="Lato Thin"/>
                <a:cs typeface="Lato Thin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graphicFrame>
        <p:nvGraphicFramePr>
          <p:cNvPr id="11" name="Espace réservé du 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576469"/>
              </p:ext>
            </p:extLst>
          </p:nvPr>
        </p:nvGraphicFramePr>
        <p:xfrm>
          <a:off x="4972243" y="1990436"/>
          <a:ext cx="5757333" cy="2884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925301" y="1181596"/>
            <a:ext cx="8580967" cy="316772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Titre du graphique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F125FAFE-9CA5-FE44-ABDA-B94FE0C74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86474"/>
            <a:ext cx="8559257" cy="292039"/>
          </a:xfrm>
        </p:spPr>
        <p:txBody>
          <a:bodyPr anchor="ctr">
            <a:noAutofit/>
          </a:bodyPr>
          <a:lstStyle>
            <a:lvl1pPr marL="0" indent="0">
              <a:buNone/>
              <a:defRPr sz="1600" b="1" cap="all">
                <a:solidFill>
                  <a:srgbClr val="0055A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fr-FR" dirty="0"/>
              <a:t>Rappel titre partie ou sous-partie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1ED601-FB36-1349-BBBE-BEF0363A4AAF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sp>
        <p:nvSpPr>
          <p:cNvPr id="16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650392" y="254682"/>
            <a:ext cx="433224" cy="356329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Lato-black"/>
                <a:cs typeface="Lato-black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045" y="5928552"/>
            <a:ext cx="1093052" cy="829572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8678E3D-E8F1-5E43-A72C-95D4AF7F8780}"/>
              </a:ext>
            </a:extLst>
          </p:cNvPr>
          <p:cNvCxnSpPr>
            <a:cxnSpLocks/>
          </p:cNvCxnSpPr>
          <p:nvPr/>
        </p:nvCxnSpPr>
        <p:spPr>
          <a:xfrm>
            <a:off x="1453202" y="658841"/>
            <a:ext cx="508949" cy="0"/>
          </a:xfrm>
          <a:prstGeom prst="line">
            <a:avLst/>
          </a:prstGeom>
          <a:ln w="34925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D1BE661-65CC-064F-A744-E81CFBE073BF}"/>
              </a:ext>
            </a:extLst>
          </p:cNvPr>
          <p:cNvSpPr txBox="1"/>
          <p:nvPr/>
        </p:nvSpPr>
        <p:spPr>
          <a:xfrm>
            <a:off x="522516" y="6466114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1047677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0899B0C-208F-8747-A8EF-E5C79A48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26744"/>
            <a:ext cx="12216028" cy="153125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ctrTitle" hasCustomPrompt="1"/>
          </p:nvPr>
        </p:nvSpPr>
        <p:spPr>
          <a:xfrm>
            <a:off x="1112387" y="1344052"/>
            <a:ext cx="9618677" cy="83735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baseline="0">
                <a:solidFill>
                  <a:srgbClr val="0055A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fr-FR" dirty="0"/>
              <a:t>Cliquez et modifiez le texte </a:t>
            </a:r>
            <a:br>
              <a:rPr lang="fr-FR" dirty="0"/>
            </a:br>
            <a:r>
              <a:rPr lang="fr-FR" dirty="0"/>
              <a:t>de fin de </a:t>
            </a:r>
            <a:r>
              <a:rPr lang="fr-FR" dirty="0" err="1"/>
              <a:t>powerpoint</a:t>
            </a:r>
            <a:endParaRPr lang="fr-FR" dirty="0"/>
          </a:p>
        </p:txBody>
      </p:sp>
      <p:sp>
        <p:nvSpPr>
          <p:cNvPr id="1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024517" y="2380211"/>
            <a:ext cx="9496316" cy="456261"/>
          </a:xfrm>
        </p:spPr>
        <p:txBody>
          <a:bodyPr>
            <a:noAutofit/>
          </a:bodyPr>
          <a:lstStyle>
            <a:lvl1pPr marL="0" indent="0" algn="l">
              <a:buNone/>
              <a:defRPr sz="1400" b="1" i="0">
                <a:solidFill>
                  <a:schemeClr val="bg1">
                    <a:lumMod val="50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ajouter un sous-titre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8179D0-761E-3C4D-8796-E1E50E9CAC91}"/>
              </a:ext>
            </a:extLst>
          </p:cNvPr>
          <p:cNvCxnSpPr>
            <a:cxnSpLocks/>
          </p:cNvCxnSpPr>
          <p:nvPr/>
        </p:nvCxnSpPr>
        <p:spPr>
          <a:xfrm>
            <a:off x="1209600" y="2181408"/>
            <a:ext cx="604800" cy="0"/>
          </a:xfrm>
          <a:prstGeom prst="line">
            <a:avLst/>
          </a:prstGeom>
          <a:ln w="38100" cmpd="sng">
            <a:solidFill>
              <a:srgbClr val="FFE5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X:\Adm\Delcom\1 - Organisation DirCom\CHARTE\CHU Lille natifs\CHU Lille natifs\CHU-charte\CHU-Lille-LOGOS\Logo_CHU_LILLE_sans-Blanc.png">
            <a:extLst>
              <a:ext uri="{FF2B5EF4-FFF2-40B4-BE49-F238E27FC236}">
                <a16:creationId xmlns:a16="http://schemas.microsoft.com/office/drawing/2014/main" id="{DE6131DD-CCEA-0B43-8ADA-EBD59DC7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814" y="5805714"/>
            <a:ext cx="1237733" cy="9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1E6F5FC-88E0-6743-ABA1-38413FB0BEC7}"/>
              </a:ext>
            </a:extLst>
          </p:cNvPr>
          <p:cNvSpPr txBox="1"/>
          <p:nvPr/>
        </p:nvSpPr>
        <p:spPr>
          <a:xfrm>
            <a:off x="0" y="647981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Lato Heavy" pitchFamily="34" charset="0"/>
                <a:ea typeface="Lato Heavy" pitchFamily="34" charset="0"/>
                <a:cs typeface="Lato Heavy" pitchFamily="34" charset="0"/>
              </a:rPr>
              <a:t>Confidentiel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5BC10C-F40A-484C-A518-F090F848C3DE}"/>
              </a:ext>
            </a:extLst>
          </p:cNvPr>
          <p:cNvSpPr txBox="1"/>
          <p:nvPr/>
        </p:nvSpPr>
        <p:spPr>
          <a:xfrm>
            <a:off x="522516" y="6451600"/>
            <a:ext cx="351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Nos progrès, c’est pour la vie</a:t>
            </a:r>
          </a:p>
        </p:txBody>
      </p:sp>
    </p:spTree>
    <p:extLst>
      <p:ext uri="{BB962C8B-B14F-4D97-AF65-F5344CB8AC3E}">
        <p14:creationId xmlns:p14="http://schemas.microsoft.com/office/powerpoint/2010/main" val="2975340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>
          <p15:clr>
            <a:srgbClr val="FBAE40"/>
          </p15:clr>
        </p15:guide>
        <p15:guide id="2" pos="5011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28936"/>
            <a:ext cx="12192000" cy="979097"/>
          </a:xfrm>
          <a:prstGeom prst="rect">
            <a:avLst/>
          </a:prstGeom>
          <a:solidFill>
            <a:srgbClr val="F08A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460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33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1339059"/>
            <a:ext cx="12192000" cy="0"/>
          </a:xfrm>
          <a:prstGeom prst="line">
            <a:avLst/>
          </a:prstGeom>
          <a:ln w="19050">
            <a:solidFill>
              <a:srgbClr val="F08A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E:\FIMATHO dossier en cours\FIMATHO nouveau logo 2018\logo FIMATHO seul\ombre\fimatho  logo jpeg sans signette 300dpi cou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6323" r="26012" b="8182"/>
          <a:stretch>
            <a:fillRect/>
          </a:stretch>
        </p:blipFill>
        <p:spPr bwMode="auto">
          <a:xfrm>
            <a:off x="16291" y="6106399"/>
            <a:ext cx="848878" cy="75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02725" y="315338"/>
            <a:ext cx="11786553" cy="8293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 cap="small" baseline="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73026" indent="0">
              <a:buNone/>
              <a:defRPr>
                <a:latin typeface="Candara" panose="020E0502030303020204" pitchFamily="34" charset="0"/>
              </a:defRPr>
            </a:lvl2pPr>
            <a:lvl3pPr marL="946052" indent="0">
              <a:buNone/>
              <a:defRPr>
                <a:latin typeface="Candara" panose="020E0502030303020204" pitchFamily="34" charset="0"/>
              </a:defRPr>
            </a:lvl3pPr>
            <a:lvl4pPr marL="1419078" indent="0">
              <a:buNone/>
              <a:defRPr>
                <a:latin typeface="Candara" panose="020E0502030303020204" pitchFamily="34" charset="0"/>
              </a:defRPr>
            </a:lvl4pPr>
            <a:lvl5pPr marL="1892104" indent="0">
              <a:buNone/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84845" y="1339060"/>
            <a:ext cx="11822311" cy="260837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14" b="1" i="1" cap="small" baseline="0">
                <a:latin typeface="Candara" panose="020E0502030303020204" pitchFamily="34" charset="0"/>
              </a:defRPr>
            </a:lvl1pPr>
            <a:lvl2pPr marL="473026" indent="0">
              <a:buNone/>
              <a:defRPr/>
            </a:lvl2pPr>
            <a:lvl3pPr marL="946052" indent="0">
              <a:buNone/>
              <a:defRPr/>
            </a:lvl3pPr>
            <a:lvl4pPr marL="1419078" indent="0">
              <a:buNone/>
              <a:defRPr/>
            </a:lvl4pPr>
            <a:lvl5pPr marL="1892104" indent="0"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5"/>
          </p:nvPr>
        </p:nvSpPr>
        <p:spPr>
          <a:xfrm>
            <a:off x="11350362" y="6368452"/>
            <a:ext cx="628061" cy="3642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66455-EA47-496A-8E5C-7D9E42AE2A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674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613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135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309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123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428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87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157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751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827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6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282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33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41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69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20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0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8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60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FF314-7A5A-4ECC-BFBA-0F036702D4D0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8E0DB-5E7D-4A44-8D9B-7A72CCB189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88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itre 4">
            <a:extLst>
              <a:ext uri="{FF2B5EF4-FFF2-40B4-BE49-F238E27FC236}">
                <a16:creationId xmlns:a16="http://schemas.microsoft.com/office/drawing/2014/main" id="{2BB228E1-DD3F-A54A-83BC-B644BA13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B0A6013-7237-224A-8AA9-AA4C2DE6BFF7}"/>
              </a:ext>
            </a:extLst>
          </p:cNvPr>
          <p:cNvSpPr txBox="1">
            <a:spLocks/>
          </p:cNvSpPr>
          <p:nvPr/>
        </p:nvSpPr>
        <p:spPr>
          <a:xfrm>
            <a:off x="8063503" y="182563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7EB3F7-1465-FF42-9D7C-69DEC72B181D}" type="slidenum">
              <a:rPr lang="fr-FR" sz="1200" smtClean="0"/>
              <a:pPr/>
              <a:t>‹N°›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6640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7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16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1C6D8-483D-4D2B-B0F8-889854EF6DE4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2C948-643B-4760-9688-F6D97E54C0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14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fr/url?sa=i&amp;rct=j&amp;q=&amp;esrc=s&amp;source=images&amp;cd=&amp;ved=2ahUKEwi91ZvPuNXkAhWt6uAKHdkrBhwQjRx6BAgBEAQ&amp;url=http://www.firendo.fr/de/whats-new/article/news/nouvelle-instruction-interministerielle-sur-les-missions-des-filieres-de-sante-centres-de-reference/&amp;psig=AOvVaw1qTEo934kCA-Xu5SERc-Zl&amp;ust=156872673242113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plemara@chru-lille.fr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openxmlformats.org/officeDocument/2006/relationships/hyperlink" Target="https://www.linkedin.com/company/82131975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hyperlink" Target="https://www.facebook.com/profile.php?id=100083611350666" TargetMode="External"/><Relationship Id="rId5" Type="http://schemas.openxmlformats.org/officeDocument/2006/relationships/image" Target="../media/image21.png"/><Relationship Id="rId10" Type="http://schemas.openxmlformats.org/officeDocument/2006/relationships/hyperlink" Target="https://www.plemara.fr/" TargetMode="External"/><Relationship Id="rId4" Type="http://schemas.openxmlformats.org/officeDocument/2006/relationships/hyperlink" Target="mailto:plemara@chru-lille.fr" TargetMode="Externa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30">
            <a:extLst>
              <a:ext uri="{FF2B5EF4-FFF2-40B4-BE49-F238E27FC236}">
                <a16:creationId xmlns:a16="http://schemas.microsoft.com/office/drawing/2014/main" id="{F0829B1E-5016-424B-96FD-DA3D22EE84AF}"/>
              </a:ext>
            </a:extLst>
          </p:cNvPr>
          <p:cNvSpPr/>
          <p:nvPr/>
        </p:nvSpPr>
        <p:spPr>
          <a:xfrm>
            <a:off x="-33014" y="5296787"/>
            <a:ext cx="13183362" cy="264636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234" y="1159136"/>
            <a:ext cx="4279039" cy="4035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8096" y="1389888"/>
            <a:ext cx="1517904" cy="2144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 rot="5400000">
            <a:off x="5286452" y="163372"/>
            <a:ext cx="1826359" cy="1239926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9" y="286519"/>
            <a:ext cx="1161869" cy="5908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E3AA55-AE64-4033-BB58-B41C88795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793" y="255323"/>
            <a:ext cx="753028" cy="7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1524000" y="980728"/>
            <a:ext cx="9144000" cy="0"/>
          </a:xfrm>
          <a:prstGeom prst="line">
            <a:avLst/>
          </a:prstGeom>
          <a:ln w="12700" cap="sq" cmpd="thickThin">
            <a:solidFill>
              <a:srgbClr val="399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865711" y="987900"/>
            <a:ext cx="8396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FF0000"/>
              </a:buClr>
              <a:buSzPct val="80000"/>
              <a:defRPr/>
            </a:pPr>
            <a:r>
              <a:rPr lang="fr-FR" sz="200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Cartographie des PEMR </a:t>
            </a:r>
            <a:endParaRPr lang="fr-FR" sz="2400" kern="0" dirty="0">
              <a:solidFill>
                <a:srgbClr val="10449A"/>
              </a:solidFill>
              <a:latin typeface="Calibri"/>
              <a:ea typeface="Calibri"/>
              <a:cs typeface="Times New Roman"/>
              <a:sym typeface="Wingdings" panose="05000000000000000000" pitchFamily="2" charset="2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 bwMode="gray">
          <a:xfrm>
            <a:off x="7398713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7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fld id="{B5B0FC1C-1BC3-41C3-BA54-2C7F527BBC24}" type="slidenum">
              <a:rPr lang="fr-FR" smtClean="0"/>
              <a:pPr/>
              <a:t>2</a:t>
            </a:fld>
            <a:endParaRPr lang="fr-FR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Image 9" descr="Résultat de recherche d'images pour &quot;LOGO MALADIES RARES&quot;">
            <a:hlinkClick r:id="rId3" tgtFrame="&quot;_blank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2" y="5541235"/>
            <a:ext cx="1203969" cy="6836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roupe 72"/>
          <p:cNvGrpSpPr/>
          <p:nvPr/>
        </p:nvGrpSpPr>
        <p:grpSpPr>
          <a:xfrm>
            <a:off x="1865711" y="1439264"/>
            <a:ext cx="5475958" cy="5181875"/>
            <a:chOff x="1642078" y="1436101"/>
            <a:chExt cx="5595579" cy="5303337"/>
          </a:xfrm>
        </p:grpSpPr>
        <p:grpSp>
          <p:nvGrpSpPr>
            <p:cNvPr id="31" name="Groupe 30"/>
            <p:cNvGrpSpPr>
              <a:grpSpLocks noChangeAspect="1"/>
            </p:cNvGrpSpPr>
            <p:nvPr/>
          </p:nvGrpSpPr>
          <p:grpSpPr>
            <a:xfrm>
              <a:off x="1642078" y="1436101"/>
              <a:ext cx="5595579" cy="5303337"/>
              <a:chOff x="49688" y="1108705"/>
              <a:chExt cx="5952744" cy="5641848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88" y="1108705"/>
                <a:ext cx="5952744" cy="564184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365169" y="4365103"/>
                <a:ext cx="1490250" cy="43562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AURA </a:t>
                </a:r>
              </a:p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Auvergne-Rhône Alpes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73039" y="2682233"/>
                <a:ext cx="901260" cy="43562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Rares Breizh</a:t>
                </a:r>
              </a:p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Bretagne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330849" y="3131744"/>
                <a:ext cx="1075517" cy="43562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PRIOR EXMARA</a:t>
                </a:r>
              </a:p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Pays de la Loire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019875" y="1628800"/>
                <a:ext cx="725260" cy="43562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PLEMaRa</a:t>
                </a:r>
              </a:p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Nord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665585" y="2382204"/>
                <a:ext cx="1204468" cy="43562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3 PEMR + </a:t>
                </a:r>
                <a:r>
                  <a:rPr lang="fr-FR" sz="1000" dirty="0">
                    <a:solidFill>
                      <a:srgbClr val="FF0000"/>
                    </a:solidFill>
                    <a:latin typeface="Calibri"/>
                  </a:rPr>
                  <a:t>2 PEMR</a:t>
                </a:r>
                <a:endParaRPr lang="fr-FR" sz="1000" dirty="0">
                  <a:solidFill>
                    <a:srgbClr val="1F497D"/>
                  </a:solidFill>
                  <a:latin typeface="Calibri"/>
                </a:endParaRPr>
              </a:p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Ile-de-France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56826" y="3389063"/>
                <a:ext cx="1185299" cy="43562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PEMR Bourgogne</a:t>
                </a:r>
              </a:p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Franche-Comté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31997" y="4565158"/>
                <a:ext cx="1199239" cy="43562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PEMR</a:t>
                </a:r>
              </a:p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CHU de Bordeaux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064003" y="5505422"/>
                <a:ext cx="1094686" cy="43562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PtfE-MR AP-HM</a:t>
                </a:r>
              </a:p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Marseille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3902784" y="3394695"/>
              <a:ext cx="935637" cy="40948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fr-FR" sz="1000" dirty="0">
                  <a:solidFill>
                    <a:srgbClr val="FF0000"/>
                  </a:solidFill>
                  <a:latin typeface="Calibri"/>
                </a:rPr>
                <a:t>PEMR </a:t>
              </a:r>
            </a:p>
            <a:p>
              <a:pPr algn="ctr" defTabSz="914377">
                <a:defRPr/>
              </a:pPr>
              <a:r>
                <a:rPr lang="fr-FR" sz="1000" dirty="0">
                  <a:solidFill>
                    <a:srgbClr val="FF0000"/>
                  </a:solidFill>
                  <a:latin typeface="Calibri"/>
                </a:rPr>
                <a:t>Tours-Orléans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38689" y="4325108"/>
              <a:ext cx="989692" cy="25199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fr-FR" sz="1000" dirty="0">
                  <a:solidFill>
                    <a:srgbClr val="FF0000"/>
                  </a:solidFill>
                  <a:latin typeface="Calibri"/>
                </a:rPr>
                <a:t>PEMR NA Nord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932712" y="2697518"/>
              <a:ext cx="1047022" cy="251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fr-FR" sz="1000" dirty="0">
                  <a:solidFill>
                    <a:srgbClr val="FF0000"/>
                  </a:solidFill>
                  <a:latin typeface="Calibri"/>
                </a:rPr>
                <a:t>PEMR Grand Est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234207" y="5790960"/>
              <a:ext cx="1217377" cy="251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fr-FR" sz="1000" dirty="0">
                  <a:solidFill>
                    <a:srgbClr val="FF0000"/>
                  </a:solidFill>
                  <a:latin typeface="Calibri"/>
                </a:rPr>
                <a:t>PEMR Occitanie Est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064057" y="5333618"/>
              <a:ext cx="1107629" cy="2519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fr-FR" sz="1000" dirty="0">
                  <a:solidFill>
                    <a:srgbClr val="FF0000"/>
                  </a:solidFill>
                  <a:latin typeface="Calibri"/>
                </a:rPr>
                <a:t>PEMR Nice-Corse</a:t>
              </a: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8127771" y="1154904"/>
            <a:ext cx="2935224" cy="2328672"/>
            <a:chOff x="7059858" y="3650244"/>
            <a:chExt cx="2935224" cy="2328672"/>
          </a:xfrm>
        </p:grpSpPr>
        <p:grpSp>
          <p:nvGrpSpPr>
            <p:cNvPr id="61" name="Groupe 60"/>
            <p:cNvGrpSpPr/>
            <p:nvPr/>
          </p:nvGrpSpPr>
          <p:grpSpPr>
            <a:xfrm>
              <a:off x="7059858" y="3650244"/>
              <a:ext cx="2935224" cy="2328672"/>
              <a:chOff x="6027399" y="1559171"/>
              <a:chExt cx="2935224" cy="2328672"/>
            </a:xfrm>
          </p:grpSpPr>
          <p:pic>
            <p:nvPicPr>
              <p:cNvPr id="62" name="Image 6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27399" y="1559171"/>
                <a:ext cx="2935224" cy="2328672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7601991" y="2434060"/>
                <a:ext cx="52770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Créteil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942105" y="2637056"/>
                <a:ext cx="79541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Paris-Saclay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584461" y="2357038"/>
                <a:ext cx="82586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77">
                  <a:defRPr/>
                </a:pPr>
                <a:r>
                  <a:rPr lang="fr-FR" sz="1000" dirty="0">
                    <a:solidFill>
                      <a:srgbClr val="1F497D"/>
                    </a:solidFill>
                    <a:latin typeface="Calibri"/>
                  </a:rPr>
                  <a:t>Paris-Centre</a:t>
                </a: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8344410" y="3955740"/>
              <a:ext cx="736099" cy="2462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fr-FR" sz="1000" dirty="0">
                  <a:solidFill>
                    <a:srgbClr val="FF0000"/>
                  </a:solidFill>
                  <a:latin typeface="Calibri"/>
                </a:rPr>
                <a:t>Paris-Nord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118909" y="4222885"/>
              <a:ext cx="1537600" cy="24622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fr-FR" sz="1000" dirty="0">
                  <a:solidFill>
                    <a:srgbClr val="FF0000"/>
                  </a:solidFill>
                  <a:latin typeface="Calibri"/>
                </a:rPr>
                <a:t>Paris-Sorbonne Université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436080" y="3219973"/>
            <a:ext cx="4008203" cy="1042135"/>
            <a:chOff x="6672615" y="3704143"/>
            <a:chExt cx="3442486" cy="1042134"/>
          </a:xfrm>
        </p:grpSpPr>
        <p:sp>
          <p:nvSpPr>
            <p:cNvPr id="2" name="ZoneTexte 1"/>
            <p:cNvSpPr txBox="1"/>
            <p:nvPr/>
          </p:nvSpPr>
          <p:spPr>
            <a:xfrm>
              <a:off x="6794065" y="3704143"/>
              <a:ext cx="181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fr-FR" dirty="0">
                  <a:solidFill>
                    <a:srgbClr val="10449A"/>
                  </a:solidFill>
                  <a:latin typeface="Calibri"/>
                </a:rPr>
                <a:t>Labellisation DGOS   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672615" y="4145802"/>
              <a:ext cx="12613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fr-FR" sz="1400" dirty="0">
                  <a:solidFill>
                    <a:srgbClr val="10449A"/>
                  </a:solidFill>
                  <a:latin typeface="Calibri"/>
                </a:rPr>
                <a:t>- 2020 : 10  PEMR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80234" y="4438500"/>
              <a:ext cx="34348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fr-FR" sz="1400" dirty="0">
                  <a:solidFill>
                    <a:srgbClr val="FF0000"/>
                  </a:solidFill>
                  <a:latin typeface="Calibri"/>
                </a:rPr>
                <a:t>- 2021 : 9 PEMR</a:t>
              </a:r>
              <a:endParaRPr lang="fr-FR" sz="1400" dirty="0">
                <a:solidFill>
                  <a:srgbClr val="009900"/>
                </a:solidFill>
                <a:latin typeface="Calibri"/>
              </a:endParaRPr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7171663" y="4396901"/>
            <a:ext cx="316990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fr-FR" sz="1600" dirty="0">
                <a:solidFill>
                  <a:srgbClr val="FF0000"/>
                </a:solidFill>
                <a:latin typeface="Calibri"/>
              </a:rPr>
              <a:t>Outre-mer </a:t>
            </a:r>
          </a:p>
          <a:p>
            <a:pPr algn="ctr" defTabSz="914377">
              <a:defRPr/>
            </a:pPr>
            <a:r>
              <a:rPr lang="fr-FR" sz="1600" dirty="0">
                <a:solidFill>
                  <a:srgbClr val="FF0000"/>
                </a:solidFill>
                <a:latin typeface="Calibri"/>
              </a:rPr>
              <a:t>4 plateformes de coordination</a:t>
            </a:r>
          </a:p>
          <a:p>
            <a:pPr defTabSz="914377">
              <a:defRPr/>
            </a:pPr>
            <a:endParaRPr lang="fr-FR" sz="1000" dirty="0">
              <a:solidFill>
                <a:prstClr val="black"/>
              </a:solidFill>
              <a:latin typeface="Calibri"/>
            </a:endParaRPr>
          </a:p>
          <a:p>
            <a:pPr marL="285744" indent="-285744" defTabSz="914377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F497D"/>
                </a:solidFill>
                <a:latin typeface="Calibri"/>
              </a:rPr>
              <a:t>Martinique</a:t>
            </a:r>
          </a:p>
          <a:p>
            <a:pPr marL="285744" indent="-285744" defTabSz="914377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F497D"/>
                </a:solidFill>
                <a:latin typeface="Calibri"/>
              </a:rPr>
              <a:t>Guadeloupe</a:t>
            </a:r>
          </a:p>
          <a:p>
            <a:pPr marL="285744" indent="-285744" defTabSz="914377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F497D"/>
                </a:solidFill>
                <a:latin typeface="Calibri"/>
              </a:rPr>
              <a:t>Réunion</a:t>
            </a:r>
          </a:p>
          <a:p>
            <a:pPr marL="285744" indent="-285744" defTabSz="914377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1F497D"/>
                </a:solidFill>
                <a:latin typeface="Calibri"/>
              </a:rPr>
              <a:t>Guyane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42197" y="2564079"/>
            <a:ext cx="1106392" cy="2462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fr-FR" sz="1000" dirty="0">
                <a:solidFill>
                  <a:srgbClr val="FF0000"/>
                </a:solidFill>
                <a:latin typeface="Calibri"/>
              </a:rPr>
              <a:t>PEMR Normandie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45874" y="5948689"/>
            <a:ext cx="1345240" cy="2462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fr-FR" sz="1000" dirty="0">
                <a:solidFill>
                  <a:srgbClr val="FF0000"/>
                </a:solidFill>
                <a:latin typeface="Calibri"/>
              </a:rPr>
              <a:t>PEMR Occitanie Ouest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B5A665FB-B40E-96EC-EA2E-EA4670A57545}"/>
              </a:ext>
            </a:extLst>
          </p:cNvPr>
          <p:cNvSpPr txBox="1">
            <a:spLocks/>
          </p:cNvSpPr>
          <p:nvPr/>
        </p:nvSpPr>
        <p:spPr>
          <a:xfrm>
            <a:off x="1688778" y="391353"/>
            <a:ext cx="10217983" cy="495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/>
              <a:t>LES PLATEFORME D’EXPERTISE SUR LE TERRITOIRE</a:t>
            </a:r>
            <a:endParaRPr lang="fr-FR" sz="2400" b="1" dirty="0">
              <a:solidFill>
                <a:srgbClr val="00B050"/>
              </a:solidFill>
            </a:endParaRP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8194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1688778" y="391353"/>
            <a:ext cx="10217983" cy="495300"/>
          </a:xfrm>
        </p:spPr>
        <p:txBody>
          <a:bodyPr/>
          <a:lstStyle/>
          <a:p>
            <a:r>
              <a:rPr lang="fr-FR" dirty="0"/>
              <a:t>PLEMARA : </a:t>
            </a:r>
            <a:r>
              <a:rPr lang="fr-FR" dirty="0">
                <a:solidFill>
                  <a:srgbClr val="00B050"/>
                </a:solidFill>
              </a:rPr>
              <a:t>au centre d’un réseau d’acteurs</a:t>
            </a:r>
          </a:p>
          <a:p>
            <a:endParaRPr lang="fr-FR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-604647" y="5268796"/>
            <a:ext cx="13183362" cy="264636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972388" y="886653"/>
            <a:ext cx="5830006" cy="5830006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34" y="1067152"/>
            <a:ext cx="6322913" cy="57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6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à coins arrondis 14">
            <a:extLst>
              <a:ext uri="{FF2B5EF4-FFF2-40B4-BE49-F238E27FC236}">
                <a16:creationId xmlns:a16="http://schemas.microsoft.com/office/drawing/2014/main" id="{02D696B4-50DD-48E0-B302-B874E81A1217}"/>
              </a:ext>
            </a:extLst>
          </p:cNvPr>
          <p:cNvSpPr/>
          <p:nvPr/>
        </p:nvSpPr>
        <p:spPr>
          <a:xfrm>
            <a:off x="-604647" y="5268796"/>
            <a:ext cx="13183362" cy="264636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853A063-5955-B047-8B36-295C8E708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4943" y="331879"/>
            <a:ext cx="10217983" cy="495300"/>
          </a:xfrm>
        </p:spPr>
        <p:txBody>
          <a:bodyPr/>
          <a:lstStyle/>
          <a:p>
            <a:r>
              <a:rPr lang="fr-FR" dirty="0"/>
              <a:t>PLEMARA: </a:t>
            </a:r>
            <a:r>
              <a:rPr lang="fr-FR" dirty="0">
                <a:solidFill>
                  <a:srgbClr val="00B050"/>
                </a:solidFill>
              </a:rPr>
              <a:t>les missions</a:t>
            </a: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84694" y="266022"/>
            <a:ext cx="1222308" cy="900064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360237" y="3456870"/>
            <a:ext cx="3210182" cy="106268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E5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dirty="0">
                <a:solidFill>
                  <a:schemeClr val="tx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missions de PLEMaRa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4820274" y="1358520"/>
            <a:ext cx="2238630" cy="1062683"/>
          </a:xfrm>
          <a:prstGeom prst="roundRect">
            <a:avLst/>
          </a:prstGeom>
          <a:noFill/>
          <a:ln w="57150">
            <a:solidFill>
              <a:srgbClr val="2569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2569A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Améliorer la visibilité des centres labellisés maladies rares des Hauts-de France</a:t>
            </a:r>
            <a:endParaRPr lang="fr-FR" sz="1600" dirty="0">
              <a:solidFill>
                <a:srgbClr val="2569A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556926" y="1434958"/>
            <a:ext cx="1923538" cy="88968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Soutien logistique aux centre maladies rares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9887462" y="1502415"/>
            <a:ext cx="1546656" cy="59312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Evènementiel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9887462" y="2269840"/>
            <a:ext cx="1542538" cy="61052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Aide à la saisie pour BAMARA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8311975" y="3443432"/>
            <a:ext cx="2879130" cy="1120350"/>
          </a:xfrm>
          <a:prstGeom prst="roundRect">
            <a:avLst/>
          </a:prstGeom>
          <a:noFill/>
          <a:ln w="57150">
            <a:solidFill>
              <a:srgbClr val="2569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2569A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Renforcer les liens entre les différents acteurs régionaux et créer une synergie maladies rares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4796828" y="5396753"/>
            <a:ext cx="2318955" cy="7743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2569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2569A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Accompagner et orienter les patients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2461063" y="5051550"/>
            <a:ext cx="2065640" cy="14745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numéro unique pour orienter les patients en errance/impasse diagnostique dans les Hauts-de-France. 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311493" y="5383241"/>
            <a:ext cx="1866896" cy="7878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03.20.44.61.97</a:t>
            </a:r>
          </a:p>
          <a:p>
            <a:pPr algn="ctr"/>
            <a:r>
              <a:rPr lang="fr-FR" sz="1400" b="1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plemara@chu-lille.fr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1244941" y="3558763"/>
            <a:ext cx="2346755" cy="889688"/>
          </a:xfrm>
          <a:prstGeom prst="roundRect">
            <a:avLst/>
          </a:prstGeom>
          <a:noFill/>
          <a:ln w="57150">
            <a:solidFill>
              <a:srgbClr val="2569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2569A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Soutenir la recherche et l’innovation pour les maladies rares </a:t>
            </a:r>
          </a:p>
        </p:txBody>
      </p:sp>
      <p:cxnSp>
        <p:nvCxnSpPr>
          <p:cNvPr id="32" name="Connecteur droit avec flèche 31"/>
          <p:cNvCxnSpPr>
            <a:stCxn id="16" idx="0"/>
            <a:endCxn id="16" idx="0"/>
          </p:cNvCxnSpPr>
          <p:nvPr/>
        </p:nvCxnSpPr>
        <p:spPr>
          <a:xfrm>
            <a:off x="5965328" y="345687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cxnSpLocks/>
            <a:stCxn id="16" idx="0"/>
            <a:endCxn id="18" idx="2"/>
          </p:cNvCxnSpPr>
          <p:nvPr/>
        </p:nvCxnSpPr>
        <p:spPr>
          <a:xfrm flipH="1" flipV="1">
            <a:off x="5939589" y="2421203"/>
            <a:ext cx="25739" cy="1035667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16" idx="3"/>
            <a:endCxn id="27" idx="1"/>
          </p:cNvCxnSpPr>
          <p:nvPr/>
        </p:nvCxnSpPr>
        <p:spPr>
          <a:xfrm>
            <a:off x="7570419" y="3988212"/>
            <a:ext cx="741556" cy="15395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16" idx="2"/>
            <a:endCxn id="28" idx="0"/>
          </p:cNvCxnSpPr>
          <p:nvPr/>
        </p:nvCxnSpPr>
        <p:spPr>
          <a:xfrm flipH="1">
            <a:off x="5956306" y="4519553"/>
            <a:ext cx="9022" cy="877200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16" idx="1"/>
            <a:endCxn id="31" idx="3"/>
          </p:cNvCxnSpPr>
          <p:nvPr/>
        </p:nvCxnSpPr>
        <p:spPr>
          <a:xfrm flipH="1">
            <a:off x="3591696" y="3988212"/>
            <a:ext cx="768541" cy="15395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stCxn id="28" idx="1"/>
            <a:endCxn id="29" idx="3"/>
          </p:cNvCxnSpPr>
          <p:nvPr/>
        </p:nvCxnSpPr>
        <p:spPr>
          <a:xfrm flipH="1">
            <a:off x="4526703" y="5783933"/>
            <a:ext cx="270125" cy="4903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29" idx="1"/>
            <a:endCxn id="30" idx="3"/>
          </p:cNvCxnSpPr>
          <p:nvPr/>
        </p:nvCxnSpPr>
        <p:spPr>
          <a:xfrm flipH="1" flipV="1">
            <a:off x="2178389" y="5777177"/>
            <a:ext cx="282674" cy="11659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cxnSpLocks/>
            <a:stCxn id="18" idx="3"/>
          </p:cNvCxnSpPr>
          <p:nvPr/>
        </p:nvCxnSpPr>
        <p:spPr>
          <a:xfrm flipV="1">
            <a:off x="7058904" y="1889861"/>
            <a:ext cx="511515" cy="1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19" idx="3"/>
            <a:endCxn id="25" idx="1"/>
          </p:cNvCxnSpPr>
          <p:nvPr/>
        </p:nvCxnSpPr>
        <p:spPr>
          <a:xfrm flipV="1">
            <a:off x="9480464" y="1798977"/>
            <a:ext cx="406998" cy="80824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19" idx="3"/>
            <a:endCxn id="26" idx="1"/>
          </p:cNvCxnSpPr>
          <p:nvPr/>
        </p:nvCxnSpPr>
        <p:spPr>
          <a:xfrm>
            <a:off x="9480464" y="1879801"/>
            <a:ext cx="406998" cy="695299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2" name="Rectangle à coins arrondis 41"/>
          <p:cNvSpPr/>
          <p:nvPr/>
        </p:nvSpPr>
        <p:spPr>
          <a:xfrm>
            <a:off x="9887462" y="734990"/>
            <a:ext cx="1546656" cy="59312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00B05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</a:t>
            </a:r>
          </a:p>
        </p:txBody>
      </p:sp>
      <p:cxnSp>
        <p:nvCxnSpPr>
          <p:cNvPr id="43" name="Connecteur droit avec flèche 42"/>
          <p:cNvCxnSpPr>
            <a:endCxn id="42" idx="1"/>
          </p:cNvCxnSpPr>
          <p:nvPr/>
        </p:nvCxnSpPr>
        <p:spPr>
          <a:xfrm flipV="1">
            <a:off x="9480464" y="1031552"/>
            <a:ext cx="406998" cy="938997"/>
          </a:xfrm>
          <a:prstGeom prst="straightConnector1">
            <a:avLst/>
          </a:prstGeom>
          <a:ln w="57150">
            <a:solidFill>
              <a:srgbClr val="FFE546"/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27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lipse 35"/>
          <p:cNvSpPr/>
          <p:nvPr/>
        </p:nvSpPr>
        <p:spPr>
          <a:xfrm>
            <a:off x="8254616" y="5615495"/>
            <a:ext cx="3160153" cy="124250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1409350" y="5657440"/>
            <a:ext cx="3160153" cy="124250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-33014" y="5322757"/>
            <a:ext cx="13183362" cy="264636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>
          <a:xfrm>
            <a:off x="1754943" y="331879"/>
            <a:ext cx="10217983" cy="4953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PLEMARA</a:t>
            </a:r>
            <a:r>
              <a:rPr lang="fr-FR" dirty="0">
                <a:solidFill>
                  <a:srgbClr val="00B050"/>
                </a:solidFill>
              </a:rPr>
              <a:t> : l’équipe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700" y="35408"/>
            <a:ext cx="1742856" cy="1643704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4731097" y="3172104"/>
            <a:ext cx="2816352" cy="995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0" name="Rectangle à coins arrondis 9"/>
          <p:cNvSpPr/>
          <p:nvPr/>
        </p:nvSpPr>
        <p:spPr>
          <a:xfrm>
            <a:off x="1150883" y="4498039"/>
            <a:ext cx="2873047" cy="8919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2" name="Rectangle 11"/>
          <p:cNvSpPr/>
          <p:nvPr/>
        </p:nvSpPr>
        <p:spPr>
          <a:xfrm>
            <a:off x="3544182" y="2082953"/>
            <a:ext cx="208460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Médecin Référent     Pr SUSEN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2820" y="4640274"/>
            <a:ext cx="3160662" cy="632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Chargée de communication</a:t>
            </a:r>
          </a:p>
          <a:p>
            <a:pPr algn="ctr">
              <a:lnSpc>
                <a:spcPct val="107000"/>
              </a:lnSpc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Naussicaa PRAUD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89796" y="4619325"/>
            <a:ext cx="2212408" cy="632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Infirmière</a:t>
            </a:r>
          </a:p>
          <a:p>
            <a:pPr algn="ctr">
              <a:lnSpc>
                <a:spcPct val="107000"/>
              </a:lnSpc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Marie-Laure PINTEAU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462651" y="1966441"/>
            <a:ext cx="2385660" cy="8156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600" b="1" dirty="0">
              <a:solidFill>
                <a:schemeClr val="tx1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807291" y="3271653"/>
            <a:ext cx="2660073" cy="89556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07000"/>
              </a:lnSpc>
              <a:spcAft>
                <a:spcPts val="800"/>
              </a:spcAft>
              <a:defRPr sz="160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>
              <a:spcAft>
                <a:spcPts val="100"/>
              </a:spcAft>
            </a:pPr>
            <a:r>
              <a:rPr lang="fr-FR" b="1" dirty="0"/>
              <a:t>Référente affaires générales maladies rares</a:t>
            </a:r>
          </a:p>
          <a:p>
            <a:pPr>
              <a:spcAft>
                <a:spcPts val="100"/>
              </a:spcAft>
            </a:pPr>
            <a:r>
              <a:rPr lang="fr-FR" b="1" dirty="0"/>
              <a:t>Eva PIRES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70766" y="2056884"/>
            <a:ext cx="216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Médecin Référent </a:t>
            </a:r>
          </a:p>
          <a:p>
            <a:pPr algn="ctr"/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 GOTTRAND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3435396" y="1966000"/>
            <a:ext cx="2385660" cy="8156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600" b="1" dirty="0">
              <a:solidFill>
                <a:schemeClr val="tx1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9380886" y="1841574"/>
            <a:ext cx="2385660" cy="10593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600" b="1" dirty="0">
              <a:solidFill>
                <a:schemeClr val="tx1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58667" y="2072470"/>
            <a:ext cx="2084607" cy="597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Médecin Référent</a:t>
            </a:r>
          </a:p>
          <a:p>
            <a:pPr algn="ctr"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 HACHULLA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4731097" y="4498039"/>
            <a:ext cx="2816352" cy="8919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9" name="Rectangle à coins arrondis 28"/>
          <p:cNvSpPr/>
          <p:nvPr/>
        </p:nvSpPr>
        <p:spPr>
          <a:xfrm>
            <a:off x="8254616" y="4511562"/>
            <a:ext cx="3105287" cy="8911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30" name="Rectangle 29"/>
          <p:cNvSpPr/>
          <p:nvPr/>
        </p:nvSpPr>
        <p:spPr>
          <a:xfrm>
            <a:off x="8137181" y="4668774"/>
            <a:ext cx="3304703" cy="60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Chargé de parcours génomique</a:t>
            </a:r>
          </a:p>
          <a:p>
            <a:pPr algn="ctr">
              <a:lnSpc>
                <a:spcPct val="107000"/>
              </a:lnSpc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Corentin HUX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6408141" y="1941462"/>
            <a:ext cx="2385660" cy="8156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600" b="1" dirty="0">
              <a:solidFill>
                <a:schemeClr val="tx1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25849" y="1941462"/>
            <a:ext cx="2084607" cy="89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Directrice transversalité MR</a:t>
            </a:r>
          </a:p>
          <a:p>
            <a:pPr algn="ctr">
              <a:lnSpc>
                <a:spcPct val="107000"/>
              </a:lnSpc>
              <a:spcAft>
                <a:spcPts val="100"/>
              </a:spcAft>
            </a:pPr>
            <a:r>
              <a:rPr lang="fr-FR" sz="1600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Sarah SABE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483706" y="5722609"/>
            <a:ext cx="2977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Contacts</a:t>
            </a:r>
          </a:p>
          <a:p>
            <a:pPr algn="ctr"/>
            <a:r>
              <a:rPr lang="fr-FR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Tel : 03.20.44.61.97</a:t>
            </a:r>
          </a:p>
          <a:p>
            <a:pPr algn="ctr"/>
            <a:r>
              <a:rPr lang="fr-FR" b="1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Mail : </a:t>
            </a:r>
            <a:r>
              <a:rPr lang="fr-FR" b="1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hlinkClick r:id="rId4"/>
              </a:rPr>
              <a:t>plemara@chru-lille.fr</a:t>
            </a:r>
            <a:endParaRPr lang="fr-FR" b="1" dirty="0">
              <a:solidFill>
                <a:schemeClr val="tx2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45744" y="5722609"/>
            <a:ext cx="2977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CHU de Lille</a:t>
            </a:r>
          </a:p>
          <a:p>
            <a:pPr algn="ctr"/>
            <a:r>
              <a:rPr lang="fr-FR" b="1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Hôpital Jeanne de Flandre</a:t>
            </a:r>
          </a:p>
          <a:p>
            <a:pPr algn="ctr"/>
            <a:r>
              <a:rPr lang="fr-FR" b="1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3</a:t>
            </a:r>
            <a:r>
              <a:rPr lang="fr-FR" b="1" baseline="30000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ème</a:t>
            </a:r>
            <a:r>
              <a:rPr lang="fr-FR" b="1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étage Sud</a:t>
            </a:r>
          </a:p>
        </p:txBody>
      </p:sp>
    </p:spTree>
    <p:extLst>
      <p:ext uri="{BB962C8B-B14F-4D97-AF65-F5344CB8AC3E}">
        <p14:creationId xmlns:p14="http://schemas.microsoft.com/office/powerpoint/2010/main" val="30412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>
          <a:xfrm>
            <a:off x="1754942" y="331880"/>
            <a:ext cx="10217983" cy="495300"/>
          </a:xfrm>
        </p:spPr>
        <p:txBody>
          <a:bodyPr/>
          <a:lstStyle/>
          <a:p>
            <a:r>
              <a:rPr lang="fr-FR" dirty="0"/>
              <a:t>PLEMARA : </a:t>
            </a:r>
            <a:r>
              <a:rPr lang="fr-FR" dirty="0">
                <a:solidFill>
                  <a:srgbClr val="00B050"/>
                </a:solidFill>
              </a:rPr>
              <a:t>les actions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87551" y="2875471"/>
            <a:ext cx="176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WEBINAIRES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86690" y="2822566"/>
            <a:ext cx="2177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DES VIDÉOS GRAND PUBLIC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51" y="1397013"/>
            <a:ext cx="1908969" cy="1364464"/>
          </a:xfrm>
          <a:prstGeom prst="rect">
            <a:avLst/>
          </a:prstGeom>
        </p:spPr>
      </p:pic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64D5968A-F9CB-41C7-B4FA-9F0F217AC3B2}"/>
              </a:ext>
            </a:extLst>
          </p:cNvPr>
          <p:cNvSpPr/>
          <p:nvPr/>
        </p:nvSpPr>
        <p:spPr>
          <a:xfrm>
            <a:off x="-495681" y="5192627"/>
            <a:ext cx="13183362" cy="2646364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EACEF46-7F56-4515-9A41-FF8C38A6684B}"/>
              </a:ext>
            </a:extLst>
          </p:cNvPr>
          <p:cNvSpPr txBox="1"/>
          <p:nvPr/>
        </p:nvSpPr>
        <p:spPr>
          <a:xfrm>
            <a:off x="8896819" y="2881620"/>
            <a:ext cx="203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UNE NEWSLETTER</a:t>
            </a:r>
          </a:p>
          <a:p>
            <a:pPr algn="ctr"/>
            <a:r>
              <a:rPr lang="fr-FR" dirty="0"/>
              <a:t>BI-MENSUELLE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47D5642-7B7A-480D-8D4C-F93D5536C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8" t="581" r="34698" b="25300"/>
          <a:stretch/>
        </p:blipFill>
        <p:spPr>
          <a:xfrm>
            <a:off x="9253712" y="1302395"/>
            <a:ext cx="1246648" cy="14581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A5377F8-034B-4622-903D-8F7AD5BBB300}"/>
              </a:ext>
            </a:extLst>
          </p:cNvPr>
          <p:cNvSpPr txBox="1"/>
          <p:nvPr/>
        </p:nvSpPr>
        <p:spPr>
          <a:xfrm>
            <a:off x="2141923" y="5619438"/>
            <a:ext cx="3199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ORGANISATION ET PARTICIPATION À DES ÉVÈNEMENTS MALADIES RARES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A1979C2-5E31-493B-8CD8-BCFD163876C4}"/>
              </a:ext>
            </a:extLst>
          </p:cNvPr>
          <p:cNvSpPr txBox="1"/>
          <p:nvPr/>
        </p:nvSpPr>
        <p:spPr>
          <a:xfrm>
            <a:off x="9435639" y="5254763"/>
            <a:ext cx="312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ET BIEN D’AUTRES ….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D4FCAF-3B3B-4AB4-8F74-042C34163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75" t="1602" r="1679" b="2058"/>
          <a:stretch/>
        </p:blipFill>
        <p:spPr>
          <a:xfrm>
            <a:off x="7012939" y="3685539"/>
            <a:ext cx="1793241" cy="1783081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7B7EE67-F417-4751-88E0-FD149E6B705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7909560" y="3685539"/>
            <a:ext cx="0" cy="17830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8B765C2-AFC5-4303-AA71-EB451984ADC2}"/>
              </a:ext>
            </a:extLst>
          </p:cNvPr>
          <p:cNvCxnSpPr>
            <a:cxnSpLocks/>
          </p:cNvCxnSpPr>
          <p:nvPr/>
        </p:nvCxnSpPr>
        <p:spPr>
          <a:xfrm>
            <a:off x="7012939" y="4579620"/>
            <a:ext cx="17932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e09c3ddc-ba48-4da3-988c-4eff34899d88@FRAP264">
            <a:extLst>
              <a:ext uri="{FF2B5EF4-FFF2-40B4-BE49-F238E27FC236}">
                <a16:creationId xmlns:a16="http://schemas.microsoft.com/office/drawing/2014/main" id="{46EA145A-6913-45A1-89BB-CAEDBDB5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9974" y="3866520"/>
            <a:ext cx="1673092" cy="1262592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A7747CD1-20AE-4379-887B-65DA0913C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622740" y="3873080"/>
            <a:ext cx="1694479" cy="1270859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2681E780-9DC7-4D82-B3E0-F3EA3DF9C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8485" y="1302395"/>
            <a:ext cx="2085448" cy="144224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id="{FD82CA79-A703-4198-9965-35A84A3372C6}"/>
              </a:ext>
            </a:extLst>
          </p:cNvPr>
          <p:cNvSpPr txBox="1"/>
          <p:nvPr/>
        </p:nvSpPr>
        <p:spPr>
          <a:xfrm>
            <a:off x="6515547" y="5665358"/>
            <a:ext cx="2803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LES JOURNÉES INTERNATIONALES MALADIES RARES (JIMR)</a:t>
            </a:r>
          </a:p>
        </p:txBody>
      </p:sp>
    </p:spTree>
    <p:extLst>
      <p:ext uri="{BB962C8B-B14F-4D97-AF65-F5344CB8AC3E}">
        <p14:creationId xmlns:p14="http://schemas.microsoft.com/office/powerpoint/2010/main" val="3445495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PLEMARA : </a:t>
            </a:r>
            <a:r>
              <a:rPr lang="fr-FR" dirty="0">
                <a:solidFill>
                  <a:srgbClr val="00B050"/>
                </a:solidFill>
              </a:rPr>
              <a:t>Nous Contacter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t="19707" r="10177" b="19707"/>
          <a:stretch/>
        </p:blipFill>
        <p:spPr>
          <a:xfrm>
            <a:off x="848465" y="3526756"/>
            <a:ext cx="720390" cy="56516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876" y="191930"/>
            <a:ext cx="1589050" cy="14986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96376" y="3648369"/>
            <a:ext cx="2348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hlinkClick r:id="rId4"/>
              </a:rPr>
              <a:t>plemara@chru-lille.fr</a:t>
            </a:r>
            <a:endParaRPr lang="fr-FR" dirty="0">
              <a:solidFill>
                <a:schemeClr val="tx2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6376" y="1960775"/>
            <a:ext cx="3173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CHU de Lille</a:t>
            </a:r>
          </a:p>
          <a:p>
            <a:r>
              <a:rPr lang="fr-FR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Hôpital Jeanne de Flandre</a:t>
            </a:r>
          </a:p>
          <a:p>
            <a:r>
              <a:rPr lang="fr-FR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3</a:t>
            </a:r>
            <a:r>
              <a:rPr lang="fr-FR" baseline="30000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ème</a:t>
            </a:r>
            <a:r>
              <a:rPr lang="fr-FR" dirty="0">
                <a:solidFill>
                  <a:schemeClr val="tx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étage barre-sud</a:t>
            </a:r>
          </a:p>
        </p:txBody>
      </p:sp>
      <p:sp>
        <p:nvSpPr>
          <p:cNvPr id="13" name="Rectangle à coins arrondis 14">
            <a:extLst>
              <a:ext uri="{FF2B5EF4-FFF2-40B4-BE49-F238E27FC236}">
                <a16:creationId xmlns:a16="http://schemas.microsoft.com/office/drawing/2014/main" id="{73499E0B-14AD-49CE-B861-C95EBBF95237}"/>
              </a:ext>
            </a:extLst>
          </p:cNvPr>
          <p:cNvSpPr/>
          <p:nvPr/>
        </p:nvSpPr>
        <p:spPr>
          <a:xfrm>
            <a:off x="-637342" y="5277054"/>
            <a:ext cx="13013273" cy="2487867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D2858D-6CF2-47C1-B776-C1C57797F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87" y="2005553"/>
            <a:ext cx="867615" cy="7516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91C071-6D38-48CA-903B-4A865059F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3" y="4861443"/>
            <a:ext cx="680273" cy="68027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8146C0-E19D-4B65-80F7-BF48336CF85D}"/>
              </a:ext>
            </a:extLst>
          </p:cNvPr>
          <p:cNvSpPr/>
          <p:nvPr/>
        </p:nvSpPr>
        <p:spPr>
          <a:xfrm>
            <a:off x="2203770" y="5006550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03.20.44.61.97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1FEC4EF-FBC8-4B9D-89B5-925F876634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661"/>
          <a:stretch/>
        </p:blipFill>
        <p:spPr>
          <a:xfrm>
            <a:off x="6637965" y="2013139"/>
            <a:ext cx="787910" cy="680271"/>
          </a:xfrm>
          <a:prstGeom prst="rect">
            <a:avLst/>
          </a:prstGeom>
        </p:spPr>
      </p:pic>
      <p:pic>
        <p:nvPicPr>
          <p:cNvPr id="2050" name="Picture 2" descr="https://tse1.mm.bing.net/th?id=OIP.-3RwNVKhPEu06_JLq2r4sgHaHa&amp;pid=Api">
            <a:extLst>
              <a:ext uri="{FF2B5EF4-FFF2-40B4-BE49-F238E27FC236}">
                <a16:creationId xmlns:a16="http://schemas.microsoft.com/office/drawing/2014/main" id="{C901F64D-8B2A-459F-B704-796219E5A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84" y="3388002"/>
            <a:ext cx="680272" cy="6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e1.mm.bing.net/th?id=OIP.c7Pihf-XA3MnXHmJT47AIAHaHa&amp;pid=Api">
            <a:extLst>
              <a:ext uri="{FF2B5EF4-FFF2-40B4-BE49-F238E27FC236}">
                <a16:creationId xmlns:a16="http://schemas.microsoft.com/office/drawing/2014/main" id="{CAE67CCB-21B5-45D3-938F-0872F3520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84" y="4767098"/>
            <a:ext cx="680272" cy="6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80B0755-DFE4-430B-9A2A-814496F6FDCF}"/>
              </a:ext>
            </a:extLst>
          </p:cNvPr>
          <p:cNvSpPr/>
          <p:nvPr/>
        </p:nvSpPr>
        <p:spPr>
          <a:xfrm>
            <a:off x="7777367" y="2062348"/>
            <a:ext cx="3173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10"/>
              </a:rPr>
              <a:t>PLEMaRa - Plateforme Lilloise d'Expertise Maladies Rares</a:t>
            </a:r>
            <a:endParaRPr lang="fr-FR" b="1" dirty="0">
              <a:solidFill>
                <a:schemeClr val="tx2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A04FD2-8343-4CA6-8A70-E2E248875739}"/>
              </a:ext>
            </a:extLst>
          </p:cNvPr>
          <p:cNvSpPr/>
          <p:nvPr/>
        </p:nvSpPr>
        <p:spPr>
          <a:xfrm>
            <a:off x="7777367" y="4778462"/>
            <a:ext cx="3173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fr-FR" dirty="0">
                <a:hlinkClick r:id="rId11"/>
              </a:rPr>
              <a:t>Plateforme Lilloise d'Expertise Maladies Rares - PLEMaRa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E8A98F-95A2-4DB2-8B3D-1D96E8A1444E}"/>
              </a:ext>
            </a:extLst>
          </p:cNvPr>
          <p:cNvSpPr/>
          <p:nvPr/>
        </p:nvSpPr>
        <p:spPr>
          <a:xfrm>
            <a:off x="7777367" y="3421943"/>
            <a:ext cx="3173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fr-FR" dirty="0">
                <a:hlinkClick r:id="rId12"/>
              </a:rPr>
              <a:t>Plateforme Lilloise d'Expertise Maladies Rares - PLEMaRa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602258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210415 Trame PPT CHU">
  <a:themeElements>
    <a:clrScheme name="Thème CHU 1">
      <a:dk1>
        <a:srgbClr val="0055A1"/>
      </a:dk1>
      <a:lt1>
        <a:sysClr val="window" lastClr="FFFFFF"/>
      </a:lt1>
      <a:dk2>
        <a:srgbClr val="1E69AD"/>
      </a:dk2>
      <a:lt2>
        <a:srgbClr val="EEECE1"/>
      </a:lt2>
      <a:accent1>
        <a:srgbClr val="0099BC"/>
      </a:accent1>
      <a:accent2>
        <a:srgbClr val="B2CC51"/>
      </a:accent2>
      <a:accent3>
        <a:srgbClr val="FFFFFF"/>
      </a:accent3>
      <a:accent4>
        <a:srgbClr val="C4AA45"/>
      </a:accent4>
      <a:accent5>
        <a:srgbClr val="5FC2EA"/>
      </a:accent5>
      <a:accent6>
        <a:srgbClr val="F48236"/>
      </a:accent6>
      <a:hlink>
        <a:srgbClr val="39BA9B"/>
      </a:hlink>
      <a:folHlink>
        <a:srgbClr val="067D45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0415 Trame PPT CHU" id="{34F9D465-FB8F-48BE-9760-86194756002C}" vid="{CCB3B6B8-9C7F-4CF2-B60E-BFC793DDC05D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3610</TotalTime>
  <Words>322</Words>
  <Application>Microsoft Macintosh PowerPoint</Application>
  <PresentationFormat>Grand écran</PresentationFormat>
  <Paragraphs>106</Paragraphs>
  <Slides>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</vt:i4>
      </vt:variant>
    </vt:vector>
  </HeadingPairs>
  <TitlesOfParts>
    <vt:vector size="22" baseType="lpstr">
      <vt:lpstr>Arial</vt:lpstr>
      <vt:lpstr>Calibri</vt:lpstr>
      <vt:lpstr>Calibri Light</vt:lpstr>
      <vt:lpstr>Candara</vt:lpstr>
      <vt:lpstr>Lato</vt:lpstr>
      <vt:lpstr>Lato Black</vt:lpstr>
      <vt:lpstr>Lato Heavy</vt:lpstr>
      <vt:lpstr>Lato regular</vt:lpstr>
      <vt:lpstr>Lato Semibold</vt:lpstr>
      <vt:lpstr>Lato Thin</vt:lpstr>
      <vt:lpstr>Lato-black</vt:lpstr>
      <vt:lpstr>Wingdings</vt:lpstr>
      <vt:lpstr>Conception personnalisée</vt:lpstr>
      <vt:lpstr>20210415 Trame PPT CHU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CHU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PLEMaRa Plateforme Lilloise d’Expertise Maladies Rares</dc:title>
  <dc:creator>PINTEAU Marie laure</dc:creator>
  <cp:lastModifiedBy>Eric Hachulla</cp:lastModifiedBy>
  <cp:revision>294</cp:revision>
  <dcterms:created xsi:type="dcterms:W3CDTF">2021-03-31T12:10:48Z</dcterms:created>
  <dcterms:modified xsi:type="dcterms:W3CDTF">2023-10-19T09:04:59Z</dcterms:modified>
</cp:coreProperties>
</file>