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35"/>
  </p:notesMasterIdLst>
  <p:sldIdLst>
    <p:sldId id="356" r:id="rId3"/>
    <p:sldId id="2146847438" r:id="rId4"/>
    <p:sldId id="2584" r:id="rId5"/>
    <p:sldId id="2146847468" r:id="rId6"/>
    <p:sldId id="274" r:id="rId7"/>
    <p:sldId id="2146847472" r:id="rId8"/>
    <p:sldId id="2146847455" r:id="rId9"/>
    <p:sldId id="2599" r:id="rId10"/>
    <p:sldId id="2146847439" r:id="rId11"/>
    <p:sldId id="2146847435" r:id="rId12"/>
    <p:sldId id="1101" r:id="rId13"/>
    <p:sldId id="283" r:id="rId14"/>
    <p:sldId id="2585" r:id="rId15"/>
    <p:sldId id="358" r:id="rId16"/>
    <p:sldId id="1104" r:id="rId17"/>
    <p:sldId id="2146847442" r:id="rId18"/>
    <p:sldId id="2146847456" r:id="rId19"/>
    <p:sldId id="2146847457" r:id="rId20"/>
    <p:sldId id="421" r:id="rId21"/>
    <p:sldId id="2590" r:id="rId22"/>
    <p:sldId id="305" r:id="rId23"/>
    <p:sldId id="2146847407" r:id="rId24"/>
    <p:sldId id="340" r:id="rId25"/>
    <p:sldId id="2593" r:id="rId26"/>
    <p:sldId id="2592" r:id="rId27"/>
    <p:sldId id="2146847462" r:id="rId28"/>
    <p:sldId id="2146847443" r:id="rId29"/>
    <p:sldId id="304" r:id="rId30"/>
    <p:sldId id="2146847461" r:id="rId31"/>
    <p:sldId id="4249" r:id="rId32"/>
    <p:sldId id="2146847419" r:id="rId33"/>
    <p:sldId id="308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69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9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5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38550652720952"/>
          <c:y val="8.0738984214574983E-2"/>
          <c:w val="0.47805915890120004"/>
          <c:h val="0.83852203157085003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6E-4DD7-BF60-8ADA6CA0A89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6E-4DD7-BF60-8ADA6CA0A8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B6E-4DD7-BF60-8ADA6CA0A89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B6E-4DD7-BF60-8ADA6CA0A8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367</c:v>
                </c:pt>
                <c:pt idx="1">
                  <c:v>249</c:v>
                </c:pt>
                <c:pt idx="2">
                  <c:v>231</c:v>
                </c:pt>
                <c:pt idx="3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6E-4DD7-BF60-8ADA6CA0A89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19CB9-9F8A-4E16-B52B-ADA9C955FBE6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8F9D1-4711-493A-AC47-0F2F92F5FB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53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olidarites-sante.gouv.fr/IMG/pdf/pnmr_3_v25-09pdf.pdf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i2r.org/bndmr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85162-05D2-491D-B125-1FE679645F1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57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CCABB-EBD1-4117-BD93-E6E72411E3C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07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CCABB-EBD1-4117-BD93-E6E72411E3C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885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100" dirty="0"/>
              <a:t>Pour pouvoir utiliser la BNDMR comme outil, il est </a:t>
            </a:r>
            <a:r>
              <a:rPr lang="fr-FR" sz="1100" b="1" dirty="0"/>
              <a:t>primordial que toutes les données des patients atteints de maladies rares y soient renseignées</a:t>
            </a:r>
            <a:r>
              <a:rPr lang="fr-FR" sz="1100" dirty="0"/>
              <a:t>, et que tous les patients en impasse diagnostique soient correctement identifiés.</a:t>
            </a:r>
          </a:p>
          <a:p>
            <a:r>
              <a:rPr lang="fr-FR" sz="1100" dirty="0"/>
              <a:t>Grâce à l’appui de la commission et aux moyens mis à disposition par la DGOS dans le cadre du Plan National Maladies Rares 3 (</a:t>
            </a:r>
            <a:r>
              <a:rPr lang="fr-FR" sz="1100" dirty="0">
                <a:hlinkClick r:id="rId3"/>
              </a:rPr>
              <a:t>PNMR3</a:t>
            </a:r>
            <a:r>
              <a:rPr lang="fr-FR" sz="1100" dirty="0"/>
              <a:t>), la filière a désormais les </a:t>
            </a:r>
            <a:r>
              <a:rPr lang="fr-FR" sz="1100" dirty="0">
                <a:hlinkClick r:id="rId4"/>
              </a:rPr>
              <a:t>moyens humains</a:t>
            </a:r>
            <a:r>
              <a:rPr lang="fr-FR" sz="1100" dirty="0"/>
              <a:t> de vous aider. Aujourd’hui au sein de l’équipe,</a:t>
            </a:r>
            <a:r>
              <a:rPr lang="fr-FR" sz="1100" b="1" dirty="0"/>
              <a:t> 4 attachés de recherche clinique</a:t>
            </a:r>
            <a:r>
              <a:rPr lang="fr-FR" sz="1100" dirty="0"/>
              <a:t> sont répartis sur le territoire et </a:t>
            </a:r>
            <a:r>
              <a:rPr lang="fr-FR" sz="1100" b="1" dirty="0"/>
              <a:t>accompagnent les centres</a:t>
            </a:r>
            <a:r>
              <a:rPr lang="fr-FR" sz="1100" dirty="0"/>
              <a:t> pour la saisie.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CCABB-EBD1-4117-BD93-E6E72411E3C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861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2446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Site créé à la demande du CNGE, qui nous a indiqué que dans la pratique, un</a:t>
            </a:r>
            <a:r>
              <a:rPr lang="fr-FR" baseline="0" dirty="0"/>
              <a:t> outil qui déroule la démarche clic par clic, semblable notamment à </a:t>
            </a:r>
            <a:r>
              <a:rPr lang="fr-FR" baseline="0" dirty="0" err="1"/>
              <a:t>Antibioclic</a:t>
            </a:r>
            <a:r>
              <a:rPr lang="fr-FR" baseline="0" dirty="0"/>
              <a:t> serait plus adapté.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BCCABB-EBD1-4117-BD93-E6E72411E3C8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3820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CCABB-EBD1-4117-BD93-E6E72411E3C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228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CCABB-EBD1-4117-BD93-E6E72411E3C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912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CCABB-EBD1-4117-BD93-E6E72411E3C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46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de garde FAI2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9" b="100000" l="9920" r="89991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60" y="14055"/>
            <a:ext cx="10369152" cy="684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Image 33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5" y="620689"/>
            <a:ext cx="1093270" cy="1081423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oneTexte 6"/>
          <p:cNvSpPr txBox="1"/>
          <p:nvPr userDrawn="1"/>
        </p:nvSpPr>
        <p:spPr>
          <a:xfrm>
            <a:off x="911424" y="4005064"/>
            <a:ext cx="10849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E62D78"/>
                </a:solidFill>
                <a:latin typeface="Lato Black"/>
              </a:rPr>
              <a:t>Filière de Santé</a:t>
            </a:r>
            <a:r>
              <a:rPr lang="fr-FR" sz="3200" dirty="0">
                <a:solidFill>
                  <a:prstClr val="black"/>
                </a:solidFill>
                <a:latin typeface="Lato Black"/>
              </a:rPr>
              <a:t> </a:t>
            </a:r>
            <a:r>
              <a:rPr lang="fr-FR" sz="3200" dirty="0">
                <a:solidFill>
                  <a:srgbClr val="0A468C"/>
                </a:solidFill>
                <a:latin typeface="Lato Black"/>
              </a:rPr>
              <a:t>des Maladies </a:t>
            </a:r>
          </a:p>
          <a:p>
            <a:pPr algn="ctr"/>
            <a:r>
              <a:rPr lang="fr-FR" sz="3200" dirty="0">
                <a:solidFill>
                  <a:srgbClr val="0A468C"/>
                </a:solidFill>
                <a:latin typeface="Lato Black"/>
              </a:rPr>
              <a:t>Auto-Immunes et Auto-Inflammatoires Rares 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47" y="332577"/>
            <a:ext cx="1205200" cy="125429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7" y="959723"/>
            <a:ext cx="481298" cy="403351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448577" y="6487452"/>
            <a:ext cx="50585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6E6E6E"/>
                </a:solidFill>
                <a:ea typeface="Lato" panose="020F0502020204030203" pitchFamily="34" charset="0"/>
                <a:cs typeface="Lato" panose="020F0502020204030203" pitchFamily="34" charset="0"/>
              </a:rPr>
              <a:t>Financées et pilotées par le ministère chargé de la santé</a:t>
            </a:r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944" y1="22273" x2="19934" y2="21818"/>
                        <a14:foregroundMark x1="23588" y1="19091" x2="23588" y2="27727"/>
                        <a14:foregroundMark x1="25581" y1="23182" x2="25581" y2="28636"/>
                        <a14:foregroundMark x1="29236" y1="26818" x2="31561" y2="26818"/>
                        <a14:foregroundMark x1="33555" y1="23182" x2="34219" y2="30000"/>
                        <a14:foregroundMark x1="36877" y1="22727" x2="37209" y2="26818"/>
                        <a14:foregroundMark x1="29900" y1="20000" x2="28904" y2="19091"/>
                        <a14:foregroundMark x1="25914" y1="19545" x2="25914" y2="19545"/>
                        <a14:foregroundMark x1="44518" y1="29091" x2="43854" y2="25909"/>
                        <a14:foregroundMark x1="52159" y1="27727" x2="52159" y2="24091"/>
                        <a14:foregroundMark x1="55482" y1="26818" x2="57143" y2="27273"/>
                        <a14:foregroundMark x1="64120" y1="26818" x2="62458" y2="25455"/>
                        <a14:foregroundMark x1="67774" y1="27727" x2="70432" y2="27727"/>
                        <a14:foregroundMark x1="78073" y1="27727" x2="78405" y2="23636"/>
                        <a14:foregroundMark x1="82060" y1="27727" x2="82060" y2="26364"/>
                        <a14:foregroundMark x1="82060" y1="20455" x2="83721" y2="18636"/>
                        <a14:foregroundMark x1="20266" y1="77273" x2="20930" y2="71818"/>
                        <a14:foregroundMark x1="26910" y1="75455" x2="28571" y2="75455"/>
                        <a14:foregroundMark x1="31229" y1="75455" x2="32226" y2="70000"/>
                        <a14:foregroundMark x1="35548" y1="74545" x2="36545" y2="75000"/>
                        <a14:foregroundMark x1="39203" y1="75909" x2="39867" y2="73182"/>
                        <a14:foregroundMark x1="45847" y1="72727" x2="45847" y2="69545"/>
                        <a14:foregroundMark x1="45847" y1="66818" x2="45847" y2="66818"/>
                        <a14:foregroundMark x1="47841" y1="71364" x2="48505" y2="75909"/>
                        <a14:foregroundMark x1="54153" y1="74091" x2="55482" y2="75455"/>
                        <a14:foregroundMark x1="61462" y1="77727" x2="62126" y2="75000"/>
                        <a14:foregroundMark x1="65781" y1="76818" x2="66113" y2="75909"/>
                        <a14:foregroundMark x1="71429" y1="77727" x2="71761" y2="75909"/>
                        <a14:foregroundMark x1="76080" y1="75909" x2="78405" y2="75000"/>
                        <a14:foregroundMark x1="82392" y1="75909" x2="81728" y2="74091"/>
                        <a14:foregroundMark x1="81063" y1="28182" x2="81063" y2="25000"/>
                        <a14:backgroundMark x1="82060" y1="26364" x2="82060" y2="24545"/>
                        <a14:backgroundMark x1="82060" y1="29545" x2="82392" y2="29091"/>
                        <a14:backgroundMark x1="84053" y1="19091" x2="82724" y2="2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37" y="5387027"/>
            <a:ext cx="1536171" cy="113849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16" y="2551221"/>
            <a:ext cx="606615" cy="7784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88" y="3436628"/>
            <a:ext cx="623493" cy="73434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38" y="356659"/>
            <a:ext cx="3838975" cy="30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74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B91B63E-6B1E-472E-BFDF-6BAC9B3D4B1C}"/>
              </a:ext>
            </a:extLst>
          </p:cNvPr>
          <p:cNvGrpSpPr/>
          <p:nvPr userDrawn="1"/>
        </p:nvGrpSpPr>
        <p:grpSpPr>
          <a:xfrm>
            <a:off x="10761133" y="104396"/>
            <a:ext cx="1343376" cy="1440160"/>
            <a:chOff x="7740352" y="44624"/>
            <a:chExt cx="1357079" cy="144016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2B11645-9AE9-4CA8-BDEB-D11659A21D13}"/>
                </a:ext>
              </a:extLst>
            </p:cNvPr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56E627D-7618-4A10-BF9D-5D2CDE9E6B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4EBA675D-CA7F-4CF2-ADF7-AA628E99788E}"/>
                </a:ext>
              </a:extLst>
            </p:cNvPr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A0D6A4EF-B557-43F1-AD7F-BD72748A8E49}"/>
                </a:ext>
              </a:extLst>
            </p:cNvPr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800A6E7-FCB3-42D3-8ABC-885D532B8FA6}"/>
                </a:ext>
              </a:extLst>
            </p:cNvPr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E18AC76A-8914-43A5-BF0A-E81025EF76D3}"/>
                </a:ext>
              </a:extLst>
            </p:cNvPr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29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120351"/>
            <a:ext cx="9505056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623392" y="1297971"/>
            <a:ext cx="9601067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C5EB1CD-A504-4015-8BCE-4B0ADA8DFAAD}"/>
              </a:ext>
            </a:extLst>
          </p:cNvPr>
          <p:cNvGrpSpPr/>
          <p:nvPr userDrawn="1"/>
        </p:nvGrpSpPr>
        <p:grpSpPr>
          <a:xfrm>
            <a:off x="10761133" y="104396"/>
            <a:ext cx="1343376" cy="1440160"/>
            <a:chOff x="7740352" y="44624"/>
            <a:chExt cx="1357079" cy="144016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A0EB6E18-5F39-4B0F-AA5B-EE735A9FAE6F}"/>
                </a:ext>
              </a:extLst>
            </p:cNvPr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115FC4F-5033-4F74-B212-2B1E8EA96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5F4D6B8A-6EC4-4E94-B820-FFFEAD9AEC73}"/>
                </a:ext>
              </a:extLst>
            </p:cNvPr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49DE8E08-0AE9-41D7-BC72-2BEBBDABBF07}"/>
                </a:ext>
              </a:extLst>
            </p:cNvPr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845F5B87-93DF-47C5-899C-5D85EB10B540}"/>
                </a:ext>
              </a:extLst>
            </p:cNvPr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01455FF1-3DE2-4289-BB84-3B3701F63D36}"/>
                </a:ext>
              </a:extLst>
            </p:cNvPr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052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481054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8880309" y="332656"/>
            <a:ext cx="0" cy="4752528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0775B85-71DA-4C7F-B0C0-ED49B11415F0}"/>
              </a:ext>
            </a:extLst>
          </p:cNvPr>
          <p:cNvGrpSpPr/>
          <p:nvPr userDrawn="1"/>
        </p:nvGrpSpPr>
        <p:grpSpPr>
          <a:xfrm rot="5400000">
            <a:off x="10651067" y="5281316"/>
            <a:ext cx="1343376" cy="1440160"/>
            <a:chOff x="7740352" y="44624"/>
            <a:chExt cx="1357079" cy="144016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E72B0B28-AD9D-4601-BF99-FBCED24FE287}"/>
                </a:ext>
              </a:extLst>
            </p:cNvPr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542D689E-9532-4A62-9769-F442477C46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48F82ED4-98DD-45B6-A222-AFE54709FD97}"/>
                </a:ext>
              </a:extLst>
            </p:cNvPr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C11A2AFA-179A-40E1-AD8C-F3CA5A52198B}"/>
                </a:ext>
              </a:extLst>
            </p:cNvPr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B38FB8FB-3D5A-46BF-9FF6-691EB3EFFDBB}"/>
                </a:ext>
              </a:extLst>
            </p:cNvPr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9FBA0621-E17E-465D-B136-F08009BFD8DF}"/>
                </a:ext>
              </a:extLst>
            </p:cNvPr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17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Fin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Arrondir un rectangle avec un coin diagonal 19"/>
          <p:cNvSpPr/>
          <p:nvPr userDrawn="1"/>
        </p:nvSpPr>
        <p:spPr>
          <a:xfrm>
            <a:off x="606714" y="260648"/>
            <a:ext cx="10961895" cy="64807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prstClr val="white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Merci pour votre attention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4219977" y="4524656"/>
            <a:ext cx="3936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A468C"/>
                </a:solidFill>
              </a:rPr>
              <a:t>Suivez-nous sur : 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3412">
            <a:off x="4125672" y="4519492"/>
            <a:ext cx="547793" cy="45479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62" y="1269671"/>
            <a:ext cx="2686848" cy="2115628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8373CE02-CBBB-44F5-BE3C-D445D9AB459A}"/>
              </a:ext>
            </a:extLst>
          </p:cNvPr>
          <p:cNvGrpSpPr/>
          <p:nvPr userDrawn="1"/>
        </p:nvGrpSpPr>
        <p:grpSpPr>
          <a:xfrm>
            <a:off x="539027" y="5229200"/>
            <a:ext cx="1457894" cy="1368152"/>
            <a:chOff x="1932403" y="5229200"/>
            <a:chExt cx="1457894" cy="1368152"/>
          </a:xfrm>
        </p:grpSpPr>
        <p:sp>
          <p:nvSpPr>
            <p:cNvPr id="175" name="ZoneTexte 174">
              <a:extLst>
                <a:ext uri="{FF2B5EF4-FFF2-40B4-BE49-F238E27FC236}">
                  <a16:creationId xmlns:a16="http://schemas.microsoft.com/office/drawing/2014/main" id="{7709F659-5A35-4E8C-B61B-B8CB47135E29}"/>
                </a:ext>
              </a:extLst>
            </p:cNvPr>
            <p:cNvSpPr txBox="1"/>
            <p:nvPr userDrawn="1"/>
          </p:nvSpPr>
          <p:spPr>
            <a:xfrm>
              <a:off x="1932403" y="6343436"/>
              <a:ext cx="145789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tx2"/>
                  </a:solidFill>
                </a:rPr>
                <a:t>facebook.com/FAI2R</a:t>
              </a:r>
            </a:p>
          </p:txBody>
        </p:sp>
        <p:grpSp>
          <p:nvGrpSpPr>
            <p:cNvPr id="190" name="Groupe 189">
              <a:extLst>
                <a:ext uri="{FF2B5EF4-FFF2-40B4-BE49-F238E27FC236}">
                  <a16:creationId xmlns:a16="http://schemas.microsoft.com/office/drawing/2014/main" id="{61D5256B-D2C1-4203-9EBE-7AF7EE17874E}"/>
                </a:ext>
              </a:extLst>
            </p:cNvPr>
            <p:cNvGrpSpPr/>
            <p:nvPr userDrawn="1"/>
          </p:nvGrpSpPr>
          <p:grpSpPr>
            <a:xfrm>
              <a:off x="1982835" y="5229200"/>
              <a:ext cx="1168260" cy="1054757"/>
              <a:chOff x="4074118" y="3843440"/>
              <a:chExt cx="2853799" cy="2576536"/>
            </a:xfrm>
          </p:grpSpPr>
          <p:grpSp>
            <p:nvGrpSpPr>
              <p:cNvPr id="191" name="Groupe 190">
                <a:extLst>
                  <a:ext uri="{FF2B5EF4-FFF2-40B4-BE49-F238E27FC236}">
                    <a16:creationId xmlns:a16="http://schemas.microsoft.com/office/drawing/2014/main" id="{6FF763A3-B3FA-4873-8C98-AE1E73BE58BF}"/>
                  </a:ext>
                </a:extLst>
              </p:cNvPr>
              <p:cNvGrpSpPr/>
              <p:nvPr/>
            </p:nvGrpSpPr>
            <p:grpSpPr>
              <a:xfrm>
                <a:off x="4074118" y="3843440"/>
                <a:ext cx="2853799" cy="2576536"/>
                <a:chOff x="749767" y="448730"/>
                <a:chExt cx="2853799" cy="2576536"/>
              </a:xfrm>
            </p:grpSpPr>
            <p:sp>
              <p:nvSpPr>
                <p:cNvPr id="193" name="Ellipse 192">
                  <a:extLst>
                    <a:ext uri="{FF2B5EF4-FFF2-40B4-BE49-F238E27FC236}">
                      <a16:creationId xmlns:a16="http://schemas.microsoft.com/office/drawing/2014/main" id="{F17ABF7F-EE89-47EC-8F31-5C55DF242C58}"/>
                    </a:ext>
                  </a:extLst>
                </p:cNvPr>
                <p:cNvSpPr/>
                <p:nvPr/>
              </p:nvSpPr>
              <p:spPr>
                <a:xfrm>
                  <a:off x="1395080" y="449664"/>
                  <a:ext cx="1965958" cy="197132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ysDot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Ellipse 193">
                  <a:extLst>
                    <a:ext uri="{FF2B5EF4-FFF2-40B4-BE49-F238E27FC236}">
                      <a16:creationId xmlns:a16="http://schemas.microsoft.com/office/drawing/2014/main" id="{7C9D5156-6F72-46C3-BF3A-99C36F23E7D2}"/>
                    </a:ext>
                  </a:extLst>
                </p:cNvPr>
                <p:cNvSpPr/>
                <p:nvPr/>
              </p:nvSpPr>
              <p:spPr>
                <a:xfrm>
                  <a:off x="3031278" y="709101"/>
                  <a:ext cx="436889" cy="436889"/>
                </a:xfrm>
                <a:prstGeom prst="ellipse">
                  <a:avLst/>
                </a:prstGeom>
                <a:solidFill>
                  <a:srgbClr val="0A4C9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Ellipse 194">
                  <a:extLst>
                    <a:ext uri="{FF2B5EF4-FFF2-40B4-BE49-F238E27FC236}">
                      <a16:creationId xmlns:a16="http://schemas.microsoft.com/office/drawing/2014/main" id="{F64BCBCF-8DD1-4825-8616-529D777F2021}"/>
                    </a:ext>
                  </a:extLst>
                </p:cNvPr>
                <p:cNvSpPr/>
                <p:nvPr/>
              </p:nvSpPr>
              <p:spPr>
                <a:xfrm>
                  <a:off x="2742526" y="448730"/>
                  <a:ext cx="226726" cy="226726"/>
                </a:xfrm>
                <a:prstGeom prst="ellipse">
                  <a:avLst/>
                </a:prstGeom>
                <a:solidFill>
                  <a:srgbClr val="0A468C">
                    <a:alpha val="49804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Ellipse 195">
                  <a:extLst>
                    <a:ext uri="{FF2B5EF4-FFF2-40B4-BE49-F238E27FC236}">
                      <a16:creationId xmlns:a16="http://schemas.microsoft.com/office/drawing/2014/main" id="{F7CD31C9-97B4-4414-9336-3B087AD1D026}"/>
                    </a:ext>
                  </a:extLst>
                </p:cNvPr>
                <p:cNvSpPr/>
                <p:nvPr/>
              </p:nvSpPr>
              <p:spPr>
                <a:xfrm>
                  <a:off x="2407228" y="1622991"/>
                  <a:ext cx="1196338" cy="1196338"/>
                </a:xfrm>
                <a:prstGeom prst="ellipse">
                  <a:avLst/>
                </a:prstGeom>
                <a:solidFill>
                  <a:srgbClr val="0A4C9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Ellipse 196">
                  <a:extLst>
                    <a:ext uri="{FF2B5EF4-FFF2-40B4-BE49-F238E27FC236}">
                      <a16:creationId xmlns:a16="http://schemas.microsoft.com/office/drawing/2014/main" id="{93CC6D3D-E579-4966-9EA0-320E099B48AF}"/>
                    </a:ext>
                  </a:extLst>
                </p:cNvPr>
                <p:cNvSpPr/>
                <p:nvPr/>
              </p:nvSpPr>
              <p:spPr>
                <a:xfrm>
                  <a:off x="1925551" y="1981565"/>
                  <a:ext cx="1043701" cy="1043701"/>
                </a:xfrm>
                <a:prstGeom prst="ellipse">
                  <a:avLst/>
                </a:prstGeom>
                <a:solidFill>
                  <a:srgbClr val="5FC8EB">
                    <a:alpha val="49804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Ellipse 197">
                  <a:extLst>
                    <a:ext uri="{FF2B5EF4-FFF2-40B4-BE49-F238E27FC236}">
                      <a16:creationId xmlns:a16="http://schemas.microsoft.com/office/drawing/2014/main" id="{CC1DFC6D-5F97-4E36-913D-9A9E8C9E15E2}"/>
                    </a:ext>
                  </a:extLst>
                </p:cNvPr>
                <p:cNvSpPr/>
                <p:nvPr/>
              </p:nvSpPr>
              <p:spPr>
                <a:xfrm>
                  <a:off x="749767" y="1197874"/>
                  <a:ext cx="1428387" cy="1428387"/>
                </a:xfrm>
                <a:prstGeom prst="ellipse">
                  <a:avLst/>
                </a:prstGeom>
                <a:solidFill>
                  <a:srgbClr val="0A4C9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Ellipse 198">
                  <a:extLst>
                    <a:ext uri="{FF2B5EF4-FFF2-40B4-BE49-F238E27FC236}">
                      <a16:creationId xmlns:a16="http://schemas.microsoft.com/office/drawing/2014/main" id="{46B40C75-4B0D-4286-AD9B-7FDDA4770F6E}"/>
                    </a:ext>
                  </a:extLst>
                </p:cNvPr>
                <p:cNvSpPr/>
                <p:nvPr/>
              </p:nvSpPr>
              <p:spPr>
                <a:xfrm>
                  <a:off x="958252" y="874230"/>
                  <a:ext cx="893427" cy="893427"/>
                </a:xfrm>
                <a:prstGeom prst="ellipse">
                  <a:avLst/>
                </a:prstGeom>
                <a:solidFill>
                  <a:srgbClr val="5FC8EB">
                    <a:alpha val="49804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Ellipse 199">
                  <a:extLst>
                    <a:ext uri="{FF2B5EF4-FFF2-40B4-BE49-F238E27FC236}">
                      <a16:creationId xmlns:a16="http://schemas.microsoft.com/office/drawing/2014/main" id="{71894D0D-A047-4735-A8CA-1368868D5104}"/>
                    </a:ext>
                  </a:extLst>
                </p:cNvPr>
                <p:cNvSpPr/>
                <p:nvPr/>
              </p:nvSpPr>
              <p:spPr>
                <a:xfrm>
                  <a:off x="1284396" y="799489"/>
                  <a:ext cx="1956483" cy="1956483"/>
                </a:xfrm>
                <a:prstGeom prst="ellipse">
                  <a:avLst/>
                </a:prstGeom>
                <a:solidFill>
                  <a:srgbClr val="0A468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92" name="Image 191">
                <a:extLst>
                  <a:ext uri="{FF2B5EF4-FFF2-40B4-BE49-F238E27FC236}">
                    <a16:creationId xmlns:a16="http://schemas.microsoft.com/office/drawing/2014/main" id="{07018EAC-344F-4570-9BA6-F6F3F50615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5556" b="99028" l="50066" r="9019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43" t="15736" r="10137" b="2343"/>
              <a:stretch/>
            </p:blipFill>
            <p:spPr>
              <a:xfrm>
                <a:off x="5340244" y="4626118"/>
                <a:ext cx="517190" cy="1022390"/>
              </a:xfrm>
              <a:prstGeom prst="rect">
                <a:avLst/>
              </a:prstGeom>
            </p:spPr>
          </p:pic>
        </p:grp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D5834A6-197D-408D-9444-564730FB129F}"/>
              </a:ext>
            </a:extLst>
          </p:cNvPr>
          <p:cNvGrpSpPr/>
          <p:nvPr userDrawn="1"/>
        </p:nvGrpSpPr>
        <p:grpSpPr>
          <a:xfrm>
            <a:off x="5585986" y="5229200"/>
            <a:ext cx="1368152" cy="1368152"/>
            <a:chOff x="5439219" y="5229200"/>
            <a:chExt cx="1368152" cy="1368152"/>
          </a:xfrm>
        </p:grpSpPr>
        <p:sp>
          <p:nvSpPr>
            <p:cNvPr id="176" name="ZoneTexte 175">
              <a:extLst>
                <a:ext uri="{FF2B5EF4-FFF2-40B4-BE49-F238E27FC236}">
                  <a16:creationId xmlns:a16="http://schemas.microsoft.com/office/drawing/2014/main" id="{7B61DE5E-392C-4EAD-87D9-9FF982B3992A}"/>
                </a:ext>
              </a:extLst>
            </p:cNvPr>
            <p:cNvSpPr txBox="1"/>
            <p:nvPr userDrawn="1"/>
          </p:nvSpPr>
          <p:spPr>
            <a:xfrm>
              <a:off x="5439219" y="6343436"/>
              <a:ext cx="136815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tx2"/>
                  </a:solidFill>
                </a:rPr>
                <a:t>@contactfai2r</a:t>
              </a:r>
            </a:p>
          </p:txBody>
        </p:sp>
        <p:grpSp>
          <p:nvGrpSpPr>
            <p:cNvPr id="201" name="Groupe 200">
              <a:extLst>
                <a:ext uri="{FF2B5EF4-FFF2-40B4-BE49-F238E27FC236}">
                  <a16:creationId xmlns:a16="http://schemas.microsoft.com/office/drawing/2014/main" id="{B4514124-197A-4CF0-82D2-583F344B8144}"/>
                </a:ext>
              </a:extLst>
            </p:cNvPr>
            <p:cNvGrpSpPr/>
            <p:nvPr userDrawn="1"/>
          </p:nvGrpSpPr>
          <p:grpSpPr>
            <a:xfrm>
              <a:off x="5503161" y="5229200"/>
              <a:ext cx="1168260" cy="1054757"/>
              <a:chOff x="607828" y="3650372"/>
              <a:chExt cx="2853799" cy="2576536"/>
            </a:xfrm>
          </p:grpSpPr>
          <p:grpSp>
            <p:nvGrpSpPr>
              <p:cNvPr id="202" name="Groupe 201">
                <a:extLst>
                  <a:ext uri="{FF2B5EF4-FFF2-40B4-BE49-F238E27FC236}">
                    <a16:creationId xmlns:a16="http://schemas.microsoft.com/office/drawing/2014/main" id="{7974B612-7E03-43AE-9E69-655A3B035D0C}"/>
                  </a:ext>
                </a:extLst>
              </p:cNvPr>
              <p:cNvGrpSpPr/>
              <p:nvPr/>
            </p:nvGrpSpPr>
            <p:grpSpPr>
              <a:xfrm>
                <a:off x="607828" y="3650372"/>
                <a:ext cx="2853799" cy="2576536"/>
                <a:chOff x="749767" y="448730"/>
                <a:chExt cx="2853799" cy="2576536"/>
              </a:xfrm>
            </p:grpSpPr>
            <p:sp>
              <p:nvSpPr>
                <p:cNvPr id="204" name="Ellipse 203">
                  <a:extLst>
                    <a:ext uri="{FF2B5EF4-FFF2-40B4-BE49-F238E27FC236}">
                      <a16:creationId xmlns:a16="http://schemas.microsoft.com/office/drawing/2014/main" id="{615C8196-F9A5-485E-A49D-1C7D14F43E58}"/>
                    </a:ext>
                  </a:extLst>
                </p:cNvPr>
                <p:cNvSpPr/>
                <p:nvPr/>
              </p:nvSpPr>
              <p:spPr>
                <a:xfrm>
                  <a:off x="1395080" y="449664"/>
                  <a:ext cx="1965958" cy="197132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ysDot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Ellipse 204">
                  <a:extLst>
                    <a:ext uri="{FF2B5EF4-FFF2-40B4-BE49-F238E27FC236}">
                      <a16:creationId xmlns:a16="http://schemas.microsoft.com/office/drawing/2014/main" id="{1A87CB3F-98C1-4BA1-993A-68479C862187}"/>
                    </a:ext>
                  </a:extLst>
                </p:cNvPr>
                <p:cNvSpPr/>
                <p:nvPr/>
              </p:nvSpPr>
              <p:spPr>
                <a:xfrm>
                  <a:off x="3031278" y="709101"/>
                  <a:ext cx="436889" cy="436889"/>
                </a:xfrm>
                <a:prstGeom prst="ellipse">
                  <a:avLst/>
                </a:prstGeom>
                <a:solidFill>
                  <a:srgbClr val="0A4C9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Ellipse 205">
                  <a:extLst>
                    <a:ext uri="{FF2B5EF4-FFF2-40B4-BE49-F238E27FC236}">
                      <a16:creationId xmlns:a16="http://schemas.microsoft.com/office/drawing/2014/main" id="{C197B7A8-A062-4CF9-ACB4-0C570CFC91EB}"/>
                    </a:ext>
                  </a:extLst>
                </p:cNvPr>
                <p:cNvSpPr/>
                <p:nvPr/>
              </p:nvSpPr>
              <p:spPr>
                <a:xfrm>
                  <a:off x="2742526" y="448730"/>
                  <a:ext cx="226726" cy="226726"/>
                </a:xfrm>
                <a:prstGeom prst="ellipse">
                  <a:avLst/>
                </a:prstGeom>
                <a:solidFill>
                  <a:srgbClr val="5FC8EB">
                    <a:alpha val="49804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Ellipse 206">
                  <a:extLst>
                    <a:ext uri="{FF2B5EF4-FFF2-40B4-BE49-F238E27FC236}">
                      <a16:creationId xmlns:a16="http://schemas.microsoft.com/office/drawing/2014/main" id="{7C50EAD7-6CF6-4E97-99D5-8CE6F356213C}"/>
                    </a:ext>
                  </a:extLst>
                </p:cNvPr>
                <p:cNvSpPr/>
                <p:nvPr/>
              </p:nvSpPr>
              <p:spPr>
                <a:xfrm>
                  <a:off x="2407228" y="1622991"/>
                  <a:ext cx="1196338" cy="1196338"/>
                </a:xfrm>
                <a:prstGeom prst="ellipse">
                  <a:avLst/>
                </a:prstGeom>
                <a:solidFill>
                  <a:srgbClr val="0A4C9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Ellipse 207">
                  <a:extLst>
                    <a:ext uri="{FF2B5EF4-FFF2-40B4-BE49-F238E27FC236}">
                      <a16:creationId xmlns:a16="http://schemas.microsoft.com/office/drawing/2014/main" id="{BDDC828D-E2CF-413C-ADF5-CD52CF5B6FAC}"/>
                    </a:ext>
                  </a:extLst>
                </p:cNvPr>
                <p:cNvSpPr/>
                <p:nvPr/>
              </p:nvSpPr>
              <p:spPr>
                <a:xfrm>
                  <a:off x="1925551" y="1981565"/>
                  <a:ext cx="1043701" cy="1043701"/>
                </a:xfrm>
                <a:prstGeom prst="ellipse">
                  <a:avLst/>
                </a:prstGeom>
                <a:solidFill>
                  <a:srgbClr val="5FC8EB">
                    <a:alpha val="49804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Ellipse 208">
                  <a:extLst>
                    <a:ext uri="{FF2B5EF4-FFF2-40B4-BE49-F238E27FC236}">
                      <a16:creationId xmlns:a16="http://schemas.microsoft.com/office/drawing/2014/main" id="{3B807EB4-CCEF-4E98-9B98-9673E745BB2A}"/>
                    </a:ext>
                  </a:extLst>
                </p:cNvPr>
                <p:cNvSpPr/>
                <p:nvPr/>
              </p:nvSpPr>
              <p:spPr>
                <a:xfrm>
                  <a:off x="749767" y="1197874"/>
                  <a:ext cx="1428387" cy="1428387"/>
                </a:xfrm>
                <a:prstGeom prst="ellipse">
                  <a:avLst/>
                </a:prstGeom>
                <a:solidFill>
                  <a:srgbClr val="0A4C9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Ellipse 209">
                  <a:extLst>
                    <a:ext uri="{FF2B5EF4-FFF2-40B4-BE49-F238E27FC236}">
                      <a16:creationId xmlns:a16="http://schemas.microsoft.com/office/drawing/2014/main" id="{AF18224F-46D4-46FF-BE2E-D80C8FC82623}"/>
                    </a:ext>
                  </a:extLst>
                </p:cNvPr>
                <p:cNvSpPr/>
                <p:nvPr/>
              </p:nvSpPr>
              <p:spPr>
                <a:xfrm>
                  <a:off x="958252" y="874230"/>
                  <a:ext cx="893427" cy="893427"/>
                </a:xfrm>
                <a:prstGeom prst="ellipse">
                  <a:avLst/>
                </a:prstGeom>
                <a:solidFill>
                  <a:srgbClr val="5FC8EB">
                    <a:alpha val="49804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Ellipse 210">
                  <a:extLst>
                    <a:ext uri="{FF2B5EF4-FFF2-40B4-BE49-F238E27FC236}">
                      <a16:creationId xmlns:a16="http://schemas.microsoft.com/office/drawing/2014/main" id="{3F4CDDC9-F920-4D03-A07C-8CA2F1DC6EF4}"/>
                    </a:ext>
                  </a:extLst>
                </p:cNvPr>
                <p:cNvSpPr/>
                <p:nvPr/>
              </p:nvSpPr>
              <p:spPr>
                <a:xfrm>
                  <a:off x="1284396" y="799488"/>
                  <a:ext cx="1956484" cy="1956484"/>
                </a:xfrm>
                <a:prstGeom prst="ellipse">
                  <a:avLst/>
                </a:prstGeom>
                <a:solidFill>
                  <a:srgbClr val="5FC8E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03" name="Image 202">
                <a:extLst>
                  <a:ext uri="{FF2B5EF4-FFF2-40B4-BE49-F238E27FC236}">
                    <a16:creationId xmlns:a16="http://schemas.microsoft.com/office/drawing/2014/main" id="{5368D7B8-17E7-4F0D-867F-760950A60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5294" y="4579553"/>
                <a:ext cx="1142091" cy="928973"/>
              </a:xfrm>
              <a:prstGeom prst="rect">
                <a:avLst/>
              </a:prstGeom>
            </p:spPr>
          </p:pic>
        </p:grp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FB693CDF-3532-415D-B3CF-7A7879BC3710}"/>
              </a:ext>
            </a:extLst>
          </p:cNvPr>
          <p:cNvGrpSpPr/>
          <p:nvPr userDrawn="1"/>
        </p:nvGrpSpPr>
        <p:grpSpPr>
          <a:xfrm>
            <a:off x="7850469" y="5229200"/>
            <a:ext cx="1377950" cy="1317436"/>
            <a:chOff x="7156096" y="5229200"/>
            <a:chExt cx="1377950" cy="1317436"/>
          </a:xfrm>
        </p:grpSpPr>
        <p:sp>
          <p:nvSpPr>
            <p:cNvPr id="178" name="Text Box 6">
              <a:extLst>
                <a:ext uri="{FF2B5EF4-FFF2-40B4-BE49-F238E27FC236}">
                  <a16:creationId xmlns:a16="http://schemas.microsoft.com/office/drawing/2014/main" id="{511C5848-CA84-4CF5-9CC6-56B3AD06DA63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156096" y="6343436"/>
              <a:ext cx="1377950" cy="20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8C8C8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A468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5FC8EB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0" i="0" u="none" strike="noStrike" cap="none" normalizeH="0" baseline="0" dirty="0">
                  <a:ln>
                    <a:noFill/>
                  </a:ln>
                  <a:solidFill>
                    <a:srgbClr val="0A468C"/>
                  </a:solidFill>
                  <a:effectLst/>
                  <a:latin typeface="+mn-lt"/>
                </a:rPr>
                <a:t>linkedin.com/in/fai2r</a:t>
              </a:r>
              <a:endPara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grpSp>
          <p:nvGrpSpPr>
            <p:cNvPr id="212" name="Groupe 211">
              <a:extLst>
                <a:ext uri="{FF2B5EF4-FFF2-40B4-BE49-F238E27FC236}">
                  <a16:creationId xmlns:a16="http://schemas.microsoft.com/office/drawing/2014/main" id="{1B124120-4589-488D-ABFA-4B9A33B18D80}"/>
                </a:ext>
              </a:extLst>
            </p:cNvPr>
            <p:cNvGrpSpPr/>
            <p:nvPr userDrawn="1"/>
          </p:nvGrpSpPr>
          <p:grpSpPr>
            <a:xfrm>
              <a:off x="7263324" y="5229200"/>
              <a:ext cx="1168260" cy="1054757"/>
              <a:chOff x="2261634" y="1283035"/>
              <a:chExt cx="2853799" cy="2576536"/>
            </a:xfrm>
          </p:grpSpPr>
          <p:grpSp>
            <p:nvGrpSpPr>
              <p:cNvPr id="213" name="Groupe 212">
                <a:extLst>
                  <a:ext uri="{FF2B5EF4-FFF2-40B4-BE49-F238E27FC236}">
                    <a16:creationId xmlns:a16="http://schemas.microsoft.com/office/drawing/2014/main" id="{E9F36DD6-8689-4CD5-B6B0-CDCD94B419BD}"/>
                  </a:ext>
                </a:extLst>
              </p:cNvPr>
              <p:cNvGrpSpPr/>
              <p:nvPr/>
            </p:nvGrpSpPr>
            <p:grpSpPr>
              <a:xfrm>
                <a:off x="2261634" y="1283035"/>
                <a:ext cx="2853799" cy="2576536"/>
                <a:chOff x="749767" y="448730"/>
                <a:chExt cx="2853799" cy="2576536"/>
              </a:xfrm>
            </p:grpSpPr>
            <p:sp>
              <p:nvSpPr>
                <p:cNvPr id="215" name="Ellipse 214">
                  <a:extLst>
                    <a:ext uri="{FF2B5EF4-FFF2-40B4-BE49-F238E27FC236}">
                      <a16:creationId xmlns:a16="http://schemas.microsoft.com/office/drawing/2014/main" id="{2BC1A368-57C5-467D-ABB5-852F26CD365E}"/>
                    </a:ext>
                  </a:extLst>
                </p:cNvPr>
                <p:cNvSpPr/>
                <p:nvPr/>
              </p:nvSpPr>
              <p:spPr>
                <a:xfrm>
                  <a:off x="1395080" y="449664"/>
                  <a:ext cx="1965958" cy="197132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75000"/>
                    </a:sysClr>
                  </a:solidFill>
                  <a:prstDash val="sysDot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Ellipse 215">
                  <a:extLst>
                    <a:ext uri="{FF2B5EF4-FFF2-40B4-BE49-F238E27FC236}">
                      <a16:creationId xmlns:a16="http://schemas.microsoft.com/office/drawing/2014/main" id="{1BCD218B-99E6-49B5-8CAF-CC7D88787A56}"/>
                    </a:ext>
                  </a:extLst>
                </p:cNvPr>
                <p:cNvSpPr/>
                <p:nvPr/>
              </p:nvSpPr>
              <p:spPr>
                <a:xfrm>
                  <a:off x="3031278" y="709101"/>
                  <a:ext cx="436889" cy="436889"/>
                </a:xfrm>
                <a:prstGeom prst="ellipse">
                  <a:avLst/>
                </a:prstGeom>
                <a:solidFill>
                  <a:srgbClr val="0A4C9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Ellipse 216">
                  <a:extLst>
                    <a:ext uri="{FF2B5EF4-FFF2-40B4-BE49-F238E27FC236}">
                      <a16:creationId xmlns:a16="http://schemas.microsoft.com/office/drawing/2014/main" id="{DA0A35AF-3E4B-441D-807B-F56391050851}"/>
                    </a:ext>
                  </a:extLst>
                </p:cNvPr>
                <p:cNvSpPr/>
                <p:nvPr/>
              </p:nvSpPr>
              <p:spPr>
                <a:xfrm>
                  <a:off x="2742526" y="448730"/>
                  <a:ext cx="226726" cy="226726"/>
                </a:xfrm>
                <a:prstGeom prst="ellipse">
                  <a:avLst/>
                </a:prstGeom>
                <a:solidFill>
                  <a:srgbClr val="A5C832">
                    <a:alpha val="49804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Ellipse 217">
                  <a:extLst>
                    <a:ext uri="{FF2B5EF4-FFF2-40B4-BE49-F238E27FC236}">
                      <a16:creationId xmlns:a16="http://schemas.microsoft.com/office/drawing/2014/main" id="{2C4EBC2B-66F2-43CE-9CFB-B7BE5B42A1B6}"/>
                    </a:ext>
                  </a:extLst>
                </p:cNvPr>
                <p:cNvSpPr/>
                <p:nvPr/>
              </p:nvSpPr>
              <p:spPr>
                <a:xfrm>
                  <a:off x="2407228" y="1622991"/>
                  <a:ext cx="1196338" cy="1196338"/>
                </a:xfrm>
                <a:prstGeom prst="ellipse">
                  <a:avLst/>
                </a:prstGeom>
                <a:solidFill>
                  <a:srgbClr val="0A4C9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Ellipse 218">
                  <a:extLst>
                    <a:ext uri="{FF2B5EF4-FFF2-40B4-BE49-F238E27FC236}">
                      <a16:creationId xmlns:a16="http://schemas.microsoft.com/office/drawing/2014/main" id="{8367EBA7-1E3C-4565-ABDB-618D41E3426F}"/>
                    </a:ext>
                  </a:extLst>
                </p:cNvPr>
                <p:cNvSpPr/>
                <p:nvPr/>
              </p:nvSpPr>
              <p:spPr>
                <a:xfrm>
                  <a:off x="1925551" y="1981565"/>
                  <a:ext cx="1043701" cy="1043701"/>
                </a:xfrm>
                <a:prstGeom prst="ellipse">
                  <a:avLst/>
                </a:prstGeom>
                <a:solidFill>
                  <a:srgbClr val="A5C832">
                    <a:alpha val="49804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Ellipse 219">
                  <a:extLst>
                    <a:ext uri="{FF2B5EF4-FFF2-40B4-BE49-F238E27FC236}">
                      <a16:creationId xmlns:a16="http://schemas.microsoft.com/office/drawing/2014/main" id="{25BFA130-1725-4F16-9E42-53709CEB4212}"/>
                    </a:ext>
                  </a:extLst>
                </p:cNvPr>
                <p:cNvSpPr/>
                <p:nvPr/>
              </p:nvSpPr>
              <p:spPr>
                <a:xfrm>
                  <a:off x="749767" y="1197874"/>
                  <a:ext cx="1428387" cy="1428387"/>
                </a:xfrm>
                <a:prstGeom prst="ellipse">
                  <a:avLst/>
                </a:prstGeom>
                <a:solidFill>
                  <a:srgbClr val="0A4C9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Ellipse 220">
                  <a:extLst>
                    <a:ext uri="{FF2B5EF4-FFF2-40B4-BE49-F238E27FC236}">
                      <a16:creationId xmlns:a16="http://schemas.microsoft.com/office/drawing/2014/main" id="{EFF12EDA-6A33-49E8-9A6D-C805A5BED125}"/>
                    </a:ext>
                  </a:extLst>
                </p:cNvPr>
                <p:cNvSpPr/>
                <p:nvPr/>
              </p:nvSpPr>
              <p:spPr>
                <a:xfrm>
                  <a:off x="958252" y="874230"/>
                  <a:ext cx="893427" cy="893427"/>
                </a:xfrm>
                <a:prstGeom prst="ellipse">
                  <a:avLst/>
                </a:prstGeom>
                <a:solidFill>
                  <a:srgbClr val="A5C832">
                    <a:alpha val="49804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Ellipse 221">
                  <a:extLst>
                    <a:ext uri="{FF2B5EF4-FFF2-40B4-BE49-F238E27FC236}">
                      <a16:creationId xmlns:a16="http://schemas.microsoft.com/office/drawing/2014/main" id="{FB6000B0-009C-42B5-A190-DF45A06D811D}"/>
                    </a:ext>
                  </a:extLst>
                </p:cNvPr>
                <p:cNvSpPr/>
                <p:nvPr/>
              </p:nvSpPr>
              <p:spPr>
                <a:xfrm>
                  <a:off x="1284396" y="799489"/>
                  <a:ext cx="1956483" cy="1956483"/>
                </a:xfrm>
                <a:prstGeom prst="ellipse">
                  <a:avLst/>
                </a:prstGeom>
                <a:solidFill>
                  <a:srgbClr val="A5C83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14" name="Image 213">
                <a:extLst>
                  <a:ext uri="{FF2B5EF4-FFF2-40B4-BE49-F238E27FC236}">
                    <a16:creationId xmlns:a16="http://schemas.microsoft.com/office/drawing/2014/main" id="{AEB494F2-069E-4DF8-A65D-4D78E55C70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2222" b="77083" l="43627" r="99837">
                            <a14:foregroundMark x1="53595" y1="37917" x2="55229" y2="41389"/>
                            <a14:foregroundMark x1="54412" y1="52639" x2="54412" y2="58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630" t="32433" r="2376" b="22882"/>
              <a:stretch/>
            </p:blipFill>
            <p:spPr>
              <a:xfrm>
                <a:off x="3390757" y="2139692"/>
                <a:ext cx="832877" cy="826216"/>
              </a:xfrm>
              <a:prstGeom prst="rect">
                <a:avLst/>
              </a:prstGeom>
            </p:spPr>
          </p:pic>
        </p:grp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E8D7ACAB-777E-4E51-998A-C6592D3170E4}"/>
              </a:ext>
            </a:extLst>
          </p:cNvPr>
          <p:cNvGrpSpPr/>
          <p:nvPr userDrawn="1"/>
        </p:nvGrpSpPr>
        <p:grpSpPr>
          <a:xfrm>
            <a:off x="10124751" y="5229200"/>
            <a:ext cx="1591645" cy="1362581"/>
            <a:chOff x="8888134" y="5229200"/>
            <a:chExt cx="1591645" cy="1362581"/>
          </a:xfrm>
        </p:grpSpPr>
        <p:sp>
          <p:nvSpPr>
            <p:cNvPr id="177" name="ZoneTexte 176">
              <a:extLst>
                <a:ext uri="{FF2B5EF4-FFF2-40B4-BE49-F238E27FC236}">
                  <a16:creationId xmlns:a16="http://schemas.microsoft.com/office/drawing/2014/main" id="{4105989C-FC54-428E-9FDE-32CE928BCEC4}"/>
                </a:ext>
              </a:extLst>
            </p:cNvPr>
            <p:cNvSpPr txBox="1"/>
            <p:nvPr userDrawn="1"/>
          </p:nvSpPr>
          <p:spPr>
            <a:xfrm>
              <a:off x="8888134" y="6337865"/>
              <a:ext cx="15916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tx2"/>
                  </a:solidFill>
                </a:rPr>
                <a:t>Filière de Santé</a:t>
              </a:r>
              <a:r>
                <a:rPr lang="fr-FR" sz="1050" baseline="0" dirty="0">
                  <a:solidFill>
                    <a:schemeClr val="tx2"/>
                  </a:solidFill>
                </a:rPr>
                <a:t> FAI2R</a:t>
              </a:r>
              <a:endParaRPr lang="fr-FR" sz="1050" dirty="0">
                <a:solidFill>
                  <a:schemeClr val="tx2"/>
                </a:solidFill>
              </a:endParaRPr>
            </a:p>
          </p:txBody>
        </p:sp>
        <p:grpSp>
          <p:nvGrpSpPr>
            <p:cNvPr id="223" name="Groupe 222">
              <a:extLst>
                <a:ext uri="{FF2B5EF4-FFF2-40B4-BE49-F238E27FC236}">
                  <a16:creationId xmlns:a16="http://schemas.microsoft.com/office/drawing/2014/main" id="{BB6FEB26-7646-43B9-BA01-73F9FC55B418}"/>
                </a:ext>
              </a:extLst>
            </p:cNvPr>
            <p:cNvGrpSpPr/>
            <p:nvPr userDrawn="1"/>
          </p:nvGrpSpPr>
          <p:grpSpPr>
            <a:xfrm>
              <a:off x="9023487" y="5229200"/>
              <a:ext cx="1168260" cy="1054757"/>
              <a:chOff x="749767" y="448731"/>
              <a:chExt cx="2853799" cy="2576535"/>
            </a:xfrm>
          </p:grpSpPr>
          <p:sp>
            <p:nvSpPr>
              <p:cNvPr id="224" name="Ellipse 223">
                <a:extLst>
                  <a:ext uri="{FF2B5EF4-FFF2-40B4-BE49-F238E27FC236}">
                    <a16:creationId xmlns:a16="http://schemas.microsoft.com/office/drawing/2014/main" id="{013E1B70-8D8C-4DE6-927A-093D80475C1D}"/>
                  </a:ext>
                </a:extLst>
              </p:cNvPr>
              <p:cNvSpPr/>
              <p:nvPr/>
            </p:nvSpPr>
            <p:spPr>
              <a:xfrm>
                <a:off x="1395079" y="449665"/>
                <a:ext cx="1965958" cy="1971319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" lastClr="FFFFFF">
                    <a:lumMod val="75000"/>
                  </a:sysClr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Ellipse 224">
                <a:extLst>
                  <a:ext uri="{FF2B5EF4-FFF2-40B4-BE49-F238E27FC236}">
                    <a16:creationId xmlns:a16="http://schemas.microsoft.com/office/drawing/2014/main" id="{670DABD4-5D91-4C45-8435-5C15CF7452BB}"/>
                  </a:ext>
                </a:extLst>
              </p:cNvPr>
              <p:cNvSpPr/>
              <p:nvPr/>
            </p:nvSpPr>
            <p:spPr>
              <a:xfrm>
                <a:off x="3031278" y="709101"/>
                <a:ext cx="436890" cy="436889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Ellipse 225">
                <a:extLst>
                  <a:ext uri="{FF2B5EF4-FFF2-40B4-BE49-F238E27FC236}">
                    <a16:creationId xmlns:a16="http://schemas.microsoft.com/office/drawing/2014/main" id="{F8F319B5-A782-48AF-8D93-35F4B2F9F89B}"/>
                  </a:ext>
                </a:extLst>
              </p:cNvPr>
              <p:cNvSpPr/>
              <p:nvPr/>
            </p:nvSpPr>
            <p:spPr>
              <a:xfrm>
                <a:off x="2742526" y="448731"/>
                <a:ext cx="226725" cy="226725"/>
              </a:xfrm>
              <a:prstGeom prst="ellipse">
                <a:avLst/>
              </a:prstGeom>
              <a:solidFill>
                <a:srgbClr val="E62D78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Ellipse 226">
                <a:extLst>
                  <a:ext uri="{FF2B5EF4-FFF2-40B4-BE49-F238E27FC236}">
                    <a16:creationId xmlns:a16="http://schemas.microsoft.com/office/drawing/2014/main" id="{B9A373D1-2FD3-4BCC-85F2-837FFAB890A2}"/>
                  </a:ext>
                </a:extLst>
              </p:cNvPr>
              <p:cNvSpPr/>
              <p:nvPr/>
            </p:nvSpPr>
            <p:spPr>
              <a:xfrm>
                <a:off x="2407228" y="1622991"/>
                <a:ext cx="1196338" cy="1196337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Ellipse 227">
                <a:extLst>
                  <a:ext uri="{FF2B5EF4-FFF2-40B4-BE49-F238E27FC236}">
                    <a16:creationId xmlns:a16="http://schemas.microsoft.com/office/drawing/2014/main" id="{129319C3-FE44-4CB4-A28B-CF443B02A146}"/>
                  </a:ext>
                </a:extLst>
              </p:cNvPr>
              <p:cNvSpPr/>
              <p:nvPr/>
            </p:nvSpPr>
            <p:spPr>
              <a:xfrm>
                <a:off x="1925550" y="1981566"/>
                <a:ext cx="1043701" cy="1043700"/>
              </a:xfrm>
              <a:prstGeom prst="ellipse">
                <a:avLst/>
              </a:prstGeom>
              <a:solidFill>
                <a:srgbClr val="E62D78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Ellipse 228">
                <a:extLst>
                  <a:ext uri="{FF2B5EF4-FFF2-40B4-BE49-F238E27FC236}">
                    <a16:creationId xmlns:a16="http://schemas.microsoft.com/office/drawing/2014/main" id="{62A64E37-848E-43B0-8B09-9A281588E2B5}"/>
                  </a:ext>
                </a:extLst>
              </p:cNvPr>
              <p:cNvSpPr/>
              <p:nvPr/>
            </p:nvSpPr>
            <p:spPr>
              <a:xfrm>
                <a:off x="749767" y="1197874"/>
                <a:ext cx="1428386" cy="1428387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Ellipse 229">
                <a:extLst>
                  <a:ext uri="{FF2B5EF4-FFF2-40B4-BE49-F238E27FC236}">
                    <a16:creationId xmlns:a16="http://schemas.microsoft.com/office/drawing/2014/main" id="{3FFE1F75-8561-453E-A769-82CAF0A23005}"/>
                  </a:ext>
                </a:extLst>
              </p:cNvPr>
              <p:cNvSpPr/>
              <p:nvPr/>
            </p:nvSpPr>
            <p:spPr>
              <a:xfrm>
                <a:off x="958253" y="874230"/>
                <a:ext cx="893427" cy="893428"/>
              </a:xfrm>
              <a:prstGeom prst="ellipse">
                <a:avLst/>
              </a:prstGeom>
              <a:solidFill>
                <a:srgbClr val="E62D78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Ellipse 230">
                <a:extLst>
                  <a:ext uri="{FF2B5EF4-FFF2-40B4-BE49-F238E27FC236}">
                    <a16:creationId xmlns:a16="http://schemas.microsoft.com/office/drawing/2014/main" id="{669F7F62-79A2-4D30-B0F6-1C907F021C2A}"/>
                  </a:ext>
                </a:extLst>
              </p:cNvPr>
              <p:cNvSpPr/>
              <p:nvPr/>
            </p:nvSpPr>
            <p:spPr>
              <a:xfrm>
                <a:off x="1284396" y="799490"/>
                <a:ext cx="1956483" cy="1956482"/>
              </a:xfrm>
              <a:prstGeom prst="ellipse">
                <a:avLst/>
              </a:prstGeom>
              <a:solidFill>
                <a:srgbClr val="E62D7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32" name="Image 231">
              <a:extLst>
                <a:ext uri="{FF2B5EF4-FFF2-40B4-BE49-F238E27FC236}">
                  <a16:creationId xmlns:a16="http://schemas.microsoft.com/office/drawing/2014/main" id="{BA391A14-6F5A-46D2-BA16-73F61CBC13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468200" y="5560595"/>
              <a:ext cx="398002" cy="482823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0EFEA62-C0B4-40DF-8BF4-9E0B0C7D5BDE}"/>
              </a:ext>
            </a:extLst>
          </p:cNvPr>
          <p:cNvGrpSpPr/>
          <p:nvPr userDrawn="1"/>
        </p:nvGrpSpPr>
        <p:grpSpPr>
          <a:xfrm>
            <a:off x="2893252" y="5229200"/>
            <a:ext cx="1796402" cy="1368152"/>
            <a:chOff x="3495003" y="5229200"/>
            <a:chExt cx="1796402" cy="1368152"/>
          </a:xfrm>
        </p:grpSpPr>
        <p:grpSp>
          <p:nvGrpSpPr>
            <p:cNvPr id="179" name="Groupe 178">
              <a:extLst>
                <a:ext uri="{FF2B5EF4-FFF2-40B4-BE49-F238E27FC236}">
                  <a16:creationId xmlns:a16="http://schemas.microsoft.com/office/drawing/2014/main" id="{6A4F2AC8-342C-4385-BB8E-C90D8A66DBD6}"/>
                </a:ext>
              </a:extLst>
            </p:cNvPr>
            <p:cNvGrpSpPr/>
            <p:nvPr userDrawn="1"/>
          </p:nvGrpSpPr>
          <p:grpSpPr>
            <a:xfrm>
              <a:off x="3742998" y="5229200"/>
              <a:ext cx="1168260" cy="1054757"/>
              <a:chOff x="749767" y="448730"/>
              <a:chExt cx="2853799" cy="2576536"/>
            </a:xfrm>
          </p:grpSpPr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241AA50C-3AB5-43AD-8A48-FBC83BFFFE43}"/>
                  </a:ext>
                </a:extLst>
              </p:cNvPr>
              <p:cNvSpPr/>
              <p:nvPr/>
            </p:nvSpPr>
            <p:spPr>
              <a:xfrm>
                <a:off x="1395080" y="449664"/>
                <a:ext cx="1965958" cy="1971320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" lastClr="FFFFFF">
                    <a:lumMod val="75000"/>
                  </a:sysClr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DFDB4080-28BB-4E0E-A85C-70200498AD28}"/>
                  </a:ext>
                </a:extLst>
              </p:cNvPr>
              <p:cNvSpPr/>
              <p:nvPr/>
            </p:nvSpPr>
            <p:spPr>
              <a:xfrm>
                <a:off x="3031278" y="709101"/>
                <a:ext cx="436889" cy="436889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Ellipse 181">
                <a:extLst>
                  <a:ext uri="{FF2B5EF4-FFF2-40B4-BE49-F238E27FC236}">
                    <a16:creationId xmlns:a16="http://schemas.microsoft.com/office/drawing/2014/main" id="{9833E7B1-FA20-4456-9601-7883A8F1CE50}"/>
                  </a:ext>
                </a:extLst>
              </p:cNvPr>
              <p:cNvSpPr/>
              <p:nvPr/>
            </p:nvSpPr>
            <p:spPr>
              <a:xfrm>
                <a:off x="2742526" y="448730"/>
                <a:ext cx="226726" cy="226726"/>
              </a:xfrm>
              <a:prstGeom prst="ellipse">
                <a:avLst/>
              </a:prstGeom>
              <a:solidFill>
                <a:srgbClr val="F59BAA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Ellipse 182">
                <a:extLst>
                  <a:ext uri="{FF2B5EF4-FFF2-40B4-BE49-F238E27FC236}">
                    <a16:creationId xmlns:a16="http://schemas.microsoft.com/office/drawing/2014/main" id="{1FF67543-7F74-42A0-9CDF-D4B169057D6B}"/>
                  </a:ext>
                </a:extLst>
              </p:cNvPr>
              <p:cNvSpPr/>
              <p:nvPr/>
            </p:nvSpPr>
            <p:spPr>
              <a:xfrm>
                <a:off x="2407228" y="1622991"/>
                <a:ext cx="1196338" cy="1196338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Ellipse 183">
                <a:extLst>
                  <a:ext uri="{FF2B5EF4-FFF2-40B4-BE49-F238E27FC236}">
                    <a16:creationId xmlns:a16="http://schemas.microsoft.com/office/drawing/2014/main" id="{7B72F736-D13C-4FA0-93AA-318FBD11236A}"/>
                  </a:ext>
                </a:extLst>
              </p:cNvPr>
              <p:cNvSpPr/>
              <p:nvPr/>
            </p:nvSpPr>
            <p:spPr>
              <a:xfrm>
                <a:off x="1925551" y="1981565"/>
                <a:ext cx="1043701" cy="1043701"/>
              </a:xfrm>
              <a:prstGeom prst="ellipse">
                <a:avLst/>
              </a:prstGeom>
              <a:solidFill>
                <a:srgbClr val="F59BAA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Ellipse 184">
                <a:extLst>
                  <a:ext uri="{FF2B5EF4-FFF2-40B4-BE49-F238E27FC236}">
                    <a16:creationId xmlns:a16="http://schemas.microsoft.com/office/drawing/2014/main" id="{9ADAEAA8-0886-4CCC-9CB0-95B627DFCFDC}"/>
                  </a:ext>
                </a:extLst>
              </p:cNvPr>
              <p:cNvSpPr/>
              <p:nvPr/>
            </p:nvSpPr>
            <p:spPr>
              <a:xfrm>
                <a:off x="749767" y="1197874"/>
                <a:ext cx="1428387" cy="1428387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Ellipse 185">
                <a:extLst>
                  <a:ext uri="{FF2B5EF4-FFF2-40B4-BE49-F238E27FC236}">
                    <a16:creationId xmlns:a16="http://schemas.microsoft.com/office/drawing/2014/main" id="{CF32B4D5-18E1-4A10-98FC-6C4AA59B9C6E}"/>
                  </a:ext>
                </a:extLst>
              </p:cNvPr>
              <p:cNvSpPr/>
              <p:nvPr/>
            </p:nvSpPr>
            <p:spPr>
              <a:xfrm>
                <a:off x="958252" y="874230"/>
                <a:ext cx="893427" cy="893427"/>
              </a:xfrm>
              <a:prstGeom prst="ellipse">
                <a:avLst/>
              </a:prstGeom>
              <a:solidFill>
                <a:srgbClr val="F59BAA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7" name="Groupe 186">
                <a:extLst>
                  <a:ext uri="{FF2B5EF4-FFF2-40B4-BE49-F238E27FC236}">
                    <a16:creationId xmlns:a16="http://schemas.microsoft.com/office/drawing/2014/main" id="{947BFC32-7D33-4502-9C48-960481D7760F}"/>
                  </a:ext>
                </a:extLst>
              </p:cNvPr>
              <p:cNvGrpSpPr/>
              <p:nvPr/>
            </p:nvGrpSpPr>
            <p:grpSpPr>
              <a:xfrm>
                <a:off x="1284396" y="799489"/>
                <a:ext cx="1956483" cy="1956483"/>
                <a:chOff x="3915035" y="2866768"/>
                <a:chExt cx="1956483" cy="1956483"/>
              </a:xfrm>
            </p:grpSpPr>
            <p:sp>
              <p:nvSpPr>
                <p:cNvPr id="188" name="Ellipse 187">
                  <a:extLst>
                    <a:ext uri="{FF2B5EF4-FFF2-40B4-BE49-F238E27FC236}">
                      <a16:creationId xmlns:a16="http://schemas.microsoft.com/office/drawing/2014/main" id="{CF0661A0-C06A-48C7-84C5-44AA473F374F}"/>
                    </a:ext>
                  </a:extLst>
                </p:cNvPr>
                <p:cNvSpPr/>
                <p:nvPr/>
              </p:nvSpPr>
              <p:spPr>
                <a:xfrm>
                  <a:off x="3915035" y="2866768"/>
                  <a:ext cx="1956483" cy="1956483"/>
                </a:xfrm>
                <a:prstGeom prst="ellipse">
                  <a:avLst/>
                </a:prstGeom>
                <a:solidFill>
                  <a:srgbClr val="F59BAA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89" name="Image 188">
                  <a:extLst>
                    <a:ext uri="{FF2B5EF4-FFF2-40B4-BE49-F238E27FC236}">
                      <a16:creationId xmlns:a16="http://schemas.microsoft.com/office/drawing/2014/main" id="{A4EDDA5F-640D-470C-AFBF-ACD3939193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>
                              <a14:foregroundMark x1="54085" y1="38472" x2="54085" y2="38472"/>
                              <a14:foregroundMark x1="66901" y1="34167" x2="66901" y2="34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16225" y="3114834"/>
                  <a:ext cx="1354103" cy="1373175"/>
                </a:xfrm>
                <a:prstGeom prst="rect">
                  <a:avLst/>
                </a:prstGeom>
              </p:spPr>
            </p:pic>
          </p:grpSp>
        </p:grpSp>
        <p:sp>
          <p:nvSpPr>
            <p:cNvPr id="233" name="ZoneTexte 232">
              <a:extLst>
                <a:ext uri="{FF2B5EF4-FFF2-40B4-BE49-F238E27FC236}">
                  <a16:creationId xmlns:a16="http://schemas.microsoft.com/office/drawing/2014/main" id="{395C33B9-6B1E-4463-93C9-4D4F1963F308}"/>
                </a:ext>
              </a:extLst>
            </p:cNvPr>
            <p:cNvSpPr txBox="1"/>
            <p:nvPr userDrawn="1"/>
          </p:nvSpPr>
          <p:spPr>
            <a:xfrm>
              <a:off x="3495003" y="6343436"/>
              <a:ext cx="17964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>
                  <a:solidFill>
                    <a:schemeClr val="tx2"/>
                  </a:solidFill>
                </a:rPr>
                <a:t>instagram.com/filiere_fai2r</a:t>
              </a:r>
            </a:p>
          </p:txBody>
        </p:sp>
      </p:grpSp>
      <p:grpSp>
        <p:nvGrpSpPr>
          <p:cNvPr id="234" name="Groupe 233">
            <a:extLst>
              <a:ext uri="{FF2B5EF4-FFF2-40B4-BE49-F238E27FC236}">
                <a16:creationId xmlns:a16="http://schemas.microsoft.com/office/drawing/2014/main" id="{C1D4A654-1FE8-4370-AF78-D295C7BF26F5}"/>
              </a:ext>
            </a:extLst>
          </p:cNvPr>
          <p:cNvGrpSpPr/>
          <p:nvPr userDrawn="1"/>
        </p:nvGrpSpPr>
        <p:grpSpPr>
          <a:xfrm>
            <a:off x="5084321" y="3853776"/>
            <a:ext cx="1844908" cy="356672"/>
            <a:chOff x="3776114" y="2575118"/>
            <a:chExt cx="1520126" cy="356672"/>
          </a:xfrm>
        </p:grpSpPr>
        <p:sp>
          <p:nvSpPr>
            <p:cNvPr id="235" name="Rectangle à coins arrondis 3">
              <a:extLst>
                <a:ext uri="{FF2B5EF4-FFF2-40B4-BE49-F238E27FC236}">
                  <a16:creationId xmlns:a16="http://schemas.microsoft.com/office/drawing/2014/main" id="{1EF2DA0B-343C-4967-BA46-911CE92D5A82}"/>
                </a:ext>
              </a:extLst>
            </p:cNvPr>
            <p:cNvSpPr/>
            <p:nvPr userDrawn="1"/>
          </p:nvSpPr>
          <p:spPr>
            <a:xfrm>
              <a:off x="3776114" y="2601054"/>
              <a:ext cx="1515966" cy="330736"/>
            </a:xfrm>
            <a:prstGeom prst="roundRect">
              <a:avLst>
                <a:gd name="adj" fmla="val 441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36" name="ZoneTexte 235">
              <a:extLst>
                <a:ext uri="{FF2B5EF4-FFF2-40B4-BE49-F238E27FC236}">
                  <a16:creationId xmlns:a16="http://schemas.microsoft.com/office/drawing/2014/main" id="{BAAAF8B8-39C4-41BF-88CE-17BDACA9F48C}"/>
                </a:ext>
              </a:extLst>
            </p:cNvPr>
            <p:cNvSpPr txBox="1"/>
            <p:nvPr userDrawn="1"/>
          </p:nvSpPr>
          <p:spPr>
            <a:xfrm>
              <a:off x="3780274" y="2575118"/>
              <a:ext cx="1515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www.fai2r.org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020090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23392" y="1268760"/>
            <a:ext cx="10972800" cy="493776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it-IT" dirty="0"/>
              <a:t>Fare clic per modificare stili del testo dello schema</a:t>
            </a:r>
          </a:p>
          <a:p>
            <a:pPr lvl="1" eaLnBrk="1" latinLnBrk="0" hangingPunct="1"/>
            <a:r>
              <a:rPr lang="it-IT" dirty="0"/>
              <a:t>Secondo livello</a:t>
            </a:r>
          </a:p>
          <a:p>
            <a:pPr lvl="2" eaLnBrk="1" latinLnBrk="0" hangingPunct="1"/>
            <a:r>
              <a:rPr lang="it-IT" dirty="0"/>
              <a:t>Terzo livello</a:t>
            </a:r>
          </a:p>
          <a:p>
            <a:pPr lvl="3" eaLnBrk="1" latinLnBrk="0" hangingPunct="1"/>
            <a:r>
              <a:rPr lang="it-IT" dirty="0"/>
              <a:t>Quarto livello</a:t>
            </a:r>
          </a:p>
          <a:p>
            <a:pPr lvl="4" eaLnBrk="1" latinLnBrk="0" hangingPunct="1"/>
            <a:r>
              <a:rPr lang="it-IT" dirty="0"/>
              <a:t>Quinto livello</a:t>
            </a:r>
            <a:endParaRPr kumimoji="0"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500"/>
            </a:lvl1pPr>
          </a:lstStyle>
          <a:p>
            <a:endParaRPr lang="en-GB" dirty="0"/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E00B2C5-9E14-411F-91E3-C800759B65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8" y="68626"/>
            <a:ext cx="1083648" cy="89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21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CF7807-EBAA-2730-985F-65CA86E12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BFDB-F704-F54D-81F6-3C6862CCA737}" type="datetime1">
              <a:rPr lang="fr-FR" smtClean="0"/>
              <a:t>19/10/2023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CFF609-7284-1D6A-7B0E-A06A36543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6C0D-20D0-944B-BCBC-58B59F28A9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307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de garde FAI2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9" b="100000" l="9920" r="89991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5" y="12854"/>
            <a:ext cx="10369152" cy="684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Image 33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5" y="620689"/>
            <a:ext cx="1215636" cy="1081423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/>
              <a:t>19/10/2023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911424" y="4005064"/>
            <a:ext cx="10849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2"/>
                </a:solidFill>
                <a:latin typeface="+mj-lt"/>
              </a:rPr>
              <a:t>Filière de Santé</a:t>
            </a:r>
            <a:r>
              <a:rPr lang="fr-FR" sz="3200" baseline="0" dirty="0">
                <a:latin typeface="+mj-lt"/>
              </a:rPr>
              <a:t> </a:t>
            </a:r>
            <a:r>
              <a:rPr lang="fr-FR" sz="3200" baseline="0" dirty="0">
                <a:solidFill>
                  <a:schemeClr val="tx2"/>
                </a:solidFill>
                <a:latin typeface="+mj-lt"/>
              </a:rPr>
              <a:t>des Maladies </a:t>
            </a:r>
          </a:p>
          <a:p>
            <a:pPr algn="ctr"/>
            <a:r>
              <a:rPr lang="fr-FR" sz="3200" baseline="0" dirty="0">
                <a:solidFill>
                  <a:schemeClr val="tx2"/>
                </a:solidFill>
                <a:latin typeface="+mj-lt"/>
              </a:rPr>
              <a:t>Auto-Immunes et Auto-Inflammatoires Rares </a:t>
            </a:r>
            <a:endParaRPr lang="fr-FR" sz="3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60649"/>
            <a:ext cx="1397221" cy="125429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959723"/>
            <a:ext cx="593739" cy="403351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335360" y="6487452"/>
            <a:ext cx="50585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400" b="0" i="0" u="none" strike="noStrike" kern="1200" baseline="0" dirty="0">
                <a:solidFill>
                  <a:srgbClr val="6E6E6E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Financées et pilotées par le ministère chargé de la santé</a:t>
            </a:r>
            <a:endParaRPr lang="fr-FR" sz="1400" dirty="0">
              <a:solidFill>
                <a:srgbClr val="6E6E6E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944" y1="22273" x2="19934" y2="21818"/>
                        <a14:foregroundMark x1="23588" y1="19091" x2="23588" y2="27727"/>
                        <a14:foregroundMark x1="25581" y1="23182" x2="25581" y2="28636"/>
                        <a14:foregroundMark x1="29236" y1="26818" x2="31561" y2="26818"/>
                        <a14:foregroundMark x1="33555" y1="23182" x2="34219" y2="30000"/>
                        <a14:foregroundMark x1="36877" y1="22727" x2="37209" y2="26818"/>
                        <a14:foregroundMark x1="29900" y1="20000" x2="28904" y2="19091"/>
                        <a14:foregroundMark x1="25914" y1="19545" x2="25914" y2="19545"/>
                        <a14:foregroundMark x1="44518" y1="29091" x2="43854" y2="25909"/>
                        <a14:foregroundMark x1="52159" y1="27727" x2="52159" y2="24091"/>
                        <a14:foregroundMark x1="55482" y1="26818" x2="57143" y2="27273"/>
                        <a14:foregroundMark x1="64120" y1="26818" x2="62458" y2="25455"/>
                        <a14:foregroundMark x1="67774" y1="27727" x2="70432" y2="27727"/>
                        <a14:foregroundMark x1="78073" y1="27727" x2="78405" y2="23636"/>
                        <a14:foregroundMark x1="82060" y1="27727" x2="82060" y2="26364"/>
                        <a14:foregroundMark x1="82060" y1="20455" x2="83721" y2="18636"/>
                        <a14:foregroundMark x1="20266" y1="77273" x2="20930" y2="71818"/>
                        <a14:foregroundMark x1="26910" y1="75455" x2="28571" y2="75455"/>
                        <a14:foregroundMark x1="31229" y1="75455" x2="32226" y2="70000"/>
                        <a14:foregroundMark x1="35548" y1="74545" x2="36545" y2="75000"/>
                        <a14:foregroundMark x1="39203" y1="75909" x2="39867" y2="73182"/>
                        <a14:foregroundMark x1="45847" y1="72727" x2="45847" y2="69545"/>
                        <a14:foregroundMark x1="45847" y1="66818" x2="45847" y2="66818"/>
                        <a14:foregroundMark x1="47841" y1="71364" x2="48505" y2="75909"/>
                        <a14:foregroundMark x1="54153" y1="74091" x2="55482" y2="75455"/>
                        <a14:foregroundMark x1="61462" y1="77727" x2="62126" y2="75000"/>
                        <a14:foregroundMark x1="65781" y1="76818" x2="66113" y2="75909"/>
                        <a14:foregroundMark x1="71429" y1="77727" x2="71761" y2="75909"/>
                        <a14:foregroundMark x1="76080" y1="75909" x2="78405" y2="75000"/>
                        <a14:foregroundMark x1="82392" y1="75909" x2="81728" y2="74091"/>
                        <a14:foregroundMark x1="81063" y1="28182" x2="81063" y2="25000"/>
                        <a14:backgroundMark x1="82060" y1="26364" x2="82060" y2="24545"/>
                        <a14:backgroundMark x1="82060" y1="29545" x2="82392" y2="29091"/>
                        <a14:backgroundMark x1="84053" y1="19091" x2="82724" y2="2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37" y="5387027"/>
            <a:ext cx="1536171" cy="113849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16" y="2551221"/>
            <a:ext cx="683689" cy="7784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88" y="3436628"/>
            <a:ext cx="623493" cy="73434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38" y="356659"/>
            <a:ext cx="3838975" cy="30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94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623392" y="120351"/>
            <a:ext cx="9985109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/>
              <a:t>‹N°›</a:t>
            </a:fld>
            <a:endParaRPr lang="fr-FR"/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623392" y="1297972"/>
            <a:ext cx="9985109" cy="1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/>
          <p:cNvGrpSpPr/>
          <p:nvPr userDrawn="1"/>
        </p:nvGrpSpPr>
        <p:grpSpPr>
          <a:xfrm>
            <a:off x="10727830" y="44624"/>
            <a:ext cx="1402079" cy="1440160"/>
            <a:chOff x="7740352" y="44624"/>
            <a:chExt cx="1357079" cy="1440160"/>
          </a:xfrm>
        </p:grpSpPr>
        <p:sp>
          <p:nvSpPr>
            <p:cNvPr id="25" name="Ellipse 24"/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7" name="Ellipse 26"/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8" name="Ellipse 27"/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9" name="Ellipse 28"/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30" name="Ellipse 29"/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3870747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120351"/>
            <a:ext cx="9601067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392" y="1700808"/>
            <a:ext cx="10972800" cy="4429952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623392" y="1297971"/>
            <a:ext cx="9601067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e 23"/>
          <p:cNvGrpSpPr/>
          <p:nvPr userDrawn="1"/>
        </p:nvGrpSpPr>
        <p:grpSpPr>
          <a:xfrm>
            <a:off x="10727830" y="44624"/>
            <a:ext cx="1402079" cy="1440160"/>
            <a:chOff x="7740352" y="44624"/>
            <a:chExt cx="1357079" cy="1440160"/>
          </a:xfrm>
        </p:grpSpPr>
        <p:sp>
          <p:nvSpPr>
            <p:cNvPr id="25" name="Ellipse 24"/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7" name="Ellipse 26"/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8" name="Ellipse 27"/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9" name="Ellipse 28"/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30" name="Ellipse 29"/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3124290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3411074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1910888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/>
              <a:t>‹N°›</a:t>
            </a:fld>
            <a:endParaRPr lang="fr-FR"/>
          </a:p>
        </p:txBody>
      </p:sp>
      <p:grpSp>
        <p:nvGrpSpPr>
          <p:cNvPr id="23" name="Groupe 22"/>
          <p:cNvGrpSpPr/>
          <p:nvPr userDrawn="1"/>
        </p:nvGrpSpPr>
        <p:grpSpPr>
          <a:xfrm>
            <a:off x="10727830" y="44624"/>
            <a:ext cx="1402079" cy="1440160"/>
            <a:chOff x="7740352" y="44624"/>
            <a:chExt cx="1357079" cy="1440160"/>
          </a:xfrm>
        </p:grpSpPr>
        <p:sp>
          <p:nvSpPr>
            <p:cNvPr id="24" name="Ellipse 23"/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6" name="Ellipse 25"/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7" name="Ellipse 26"/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8" name="Ellipse 27"/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9" name="Ellipse 28"/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358917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623392" y="120351"/>
            <a:ext cx="9985109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623392" y="1297972"/>
            <a:ext cx="9985109" cy="1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e 22"/>
          <p:cNvGrpSpPr/>
          <p:nvPr userDrawn="1"/>
        </p:nvGrpSpPr>
        <p:grpSpPr>
          <a:xfrm>
            <a:off x="10761133" y="104396"/>
            <a:ext cx="1343376" cy="1440160"/>
            <a:chOff x="7740352" y="44624"/>
            <a:chExt cx="1357079" cy="1440160"/>
          </a:xfrm>
        </p:grpSpPr>
        <p:sp>
          <p:nvSpPr>
            <p:cNvPr id="25" name="Ellipse 24"/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7" name="Ellipse 26"/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8" name="Ellipse 27"/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9" name="Ellipse 28"/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30" name="Ellipse 29"/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000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120351"/>
            <a:ext cx="9601067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623392" y="1297971"/>
            <a:ext cx="9601067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/>
          <p:cNvGrpSpPr/>
          <p:nvPr userDrawn="1"/>
        </p:nvGrpSpPr>
        <p:grpSpPr>
          <a:xfrm>
            <a:off x="10727830" y="44624"/>
            <a:ext cx="1402079" cy="1440160"/>
            <a:chOff x="7740352" y="44624"/>
            <a:chExt cx="1357079" cy="1440160"/>
          </a:xfrm>
        </p:grpSpPr>
        <p:sp>
          <p:nvSpPr>
            <p:cNvPr id="19" name="Ellipse 18"/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1" name="Ellipse 20"/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2" name="Ellipse 21"/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3" name="Ellipse 22"/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4" name="Ellipse 23"/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1489121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120351"/>
            <a:ext cx="9601067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4796"/>
            <a:ext cx="5386917" cy="570079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604796"/>
            <a:ext cx="5389033" cy="570079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8" name="Connecteur droit 17"/>
          <p:cNvCxnSpPr/>
          <p:nvPr userDrawn="1"/>
        </p:nvCxnSpPr>
        <p:spPr>
          <a:xfrm>
            <a:off x="623392" y="1297971"/>
            <a:ext cx="9601067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/>
          <p:cNvGrpSpPr/>
          <p:nvPr userDrawn="1"/>
        </p:nvGrpSpPr>
        <p:grpSpPr>
          <a:xfrm>
            <a:off x="10727830" y="44624"/>
            <a:ext cx="1402079" cy="1440160"/>
            <a:chOff x="7740352" y="44624"/>
            <a:chExt cx="1357079" cy="1440160"/>
          </a:xfrm>
        </p:grpSpPr>
        <p:sp>
          <p:nvSpPr>
            <p:cNvPr id="21" name="Ellipse 20"/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pic>
          <p:nvPicPr>
            <p:cNvPr id="22" name="Image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3" name="Ellipse 22"/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4" name="Ellipse 23"/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5" name="Ellipse 24"/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6" name="Ellipse 25"/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4052325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120351"/>
            <a:ext cx="9601067" cy="1143000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623392" y="1297971"/>
            <a:ext cx="9601067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e 16"/>
          <p:cNvGrpSpPr/>
          <p:nvPr userDrawn="1"/>
        </p:nvGrpSpPr>
        <p:grpSpPr>
          <a:xfrm>
            <a:off x="10727830" y="44624"/>
            <a:ext cx="1402079" cy="1440160"/>
            <a:chOff x="7740352" y="44624"/>
            <a:chExt cx="1357079" cy="1440160"/>
          </a:xfrm>
        </p:grpSpPr>
        <p:sp>
          <p:nvSpPr>
            <p:cNvPr id="18" name="Ellipse 17"/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pic>
          <p:nvPicPr>
            <p:cNvPr id="19" name="Image 1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0" name="Ellipse 19"/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1" name="Ellipse 20"/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2" name="Ellipse 21"/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3" name="Ellipse 22"/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93671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/>
              <a:t>‹N°›</a:t>
            </a:fld>
            <a:endParaRPr lang="fr-FR"/>
          </a:p>
        </p:txBody>
      </p:sp>
      <p:grpSp>
        <p:nvGrpSpPr>
          <p:cNvPr id="16" name="Groupe 15"/>
          <p:cNvGrpSpPr/>
          <p:nvPr userDrawn="1"/>
        </p:nvGrpSpPr>
        <p:grpSpPr>
          <a:xfrm>
            <a:off x="10727830" y="44624"/>
            <a:ext cx="1402079" cy="1440160"/>
            <a:chOff x="7740352" y="44624"/>
            <a:chExt cx="1357079" cy="1440160"/>
          </a:xfrm>
        </p:grpSpPr>
        <p:sp>
          <p:nvSpPr>
            <p:cNvPr id="17" name="Ellipse 16"/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pic>
          <p:nvPicPr>
            <p:cNvPr id="18" name="Image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19" name="Ellipse 18"/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0" name="Ellipse 19"/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1" name="Ellipse 20"/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2" name="Ellipse 21"/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3254373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5841768" cy="5853113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/>
              <a:t>‹N°›</a:t>
            </a:fld>
            <a:endParaRPr lang="fr-FR"/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10727830" y="44624"/>
            <a:ext cx="1402079" cy="1440160"/>
            <a:chOff x="7740352" y="44624"/>
            <a:chExt cx="1357079" cy="1440160"/>
          </a:xfrm>
        </p:grpSpPr>
        <p:sp>
          <p:nvSpPr>
            <p:cNvPr id="19" name="Ellipse 18"/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1" name="Ellipse 20"/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2" name="Ellipse 21"/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3" name="Ellipse 22"/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4" name="Ellipse 23"/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3354887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/>
              <a:t>‹N°›</a:t>
            </a:fld>
            <a:endParaRPr lang="fr-FR"/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10727830" y="44624"/>
            <a:ext cx="1402079" cy="1440160"/>
            <a:chOff x="7740352" y="44624"/>
            <a:chExt cx="1357079" cy="1440160"/>
          </a:xfrm>
        </p:grpSpPr>
        <p:sp>
          <p:nvSpPr>
            <p:cNvPr id="19" name="Ellipse 18"/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1" name="Ellipse 20"/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2" name="Ellipse 21"/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3" name="Ellipse 22"/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4" name="Ellipse 23"/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1999602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120351"/>
            <a:ext cx="9505056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623392" y="1297971"/>
            <a:ext cx="9601067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/>
          <p:cNvGrpSpPr/>
          <p:nvPr userDrawn="1"/>
        </p:nvGrpSpPr>
        <p:grpSpPr>
          <a:xfrm>
            <a:off x="10727830" y="44624"/>
            <a:ext cx="1402079" cy="1440160"/>
            <a:chOff x="7740352" y="44624"/>
            <a:chExt cx="1357079" cy="1440160"/>
          </a:xfrm>
        </p:grpSpPr>
        <p:sp>
          <p:nvSpPr>
            <p:cNvPr id="19" name="Ellipse 18"/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1" name="Ellipse 20"/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2" name="Ellipse 21"/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3" name="Ellipse 22"/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4" name="Ellipse 23"/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265847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481054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8880309" y="332656"/>
            <a:ext cx="0" cy="4752528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/>
          <p:cNvGrpSpPr/>
          <p:nvPr userDrawn="1"/>
        </p:nvGrpSpPr>
        <p:grpSpPr>
          <a:xfrm rot="5400000">
            <a:off x="10696663" y="5368517"/>
            <a:ext cx="1402079" cy="1440160"/>
            <a:chOff x="7740352" y="44624"/>
            <a:chExt cx="1357079" cy="1440160"/>
          </a:xfrm>
        </p:grpSpPr>
        <p:sp>
          <p:nvSpPr>
            <p:cNvPr id="19" name="Ellipse 18"/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1" name="Ellipse 20"/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2" name="Ellipse 21"/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3" name="Ellipse 22"/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4" name="Ellipse 23"/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2035043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Fin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Arrondir un rectangle avec un coin diagonal 19"/>
          <p:cNvSpPr/>
          <p:nvPr userDrawn="1"/>
        </p:nvSpPr>
        <p:spPr>
          <a:xfrm>
            <a:off x="606714" y="260648"/>
            <a:ext cx="10961895" cy="64807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32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Merci pour votre</a:t>
            </a:r>
            <a:r>
              <a:rPr lang="fr-FR" sz="3200" baseline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attention</a:t>
            </a:r>
            <a:endParaRPr lang="fr-FR" sz="32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8B6962B-BEB2-4411-876A-62DF58CA94D6}"/>
              </a:ext>
            </a:extLst>
          </p:cNvPr>
          <p:cNvSpPr txBox="1"/>
          <p:nvPr userDrawn="1"/>
        </p:nvSpPr>
        <p:spPr>
          <a:xfrm>
            <a:off x="556149" y="6258797"/>
            <a:ext cx="1943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facebook.com/FAI2R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3CFB8C6-6EFD-44B6-AC89-77291DE69EB1}"/>
              </a:ext>
            </a:extLst>
          </p:cNvPr>
          <p:cNvSpPr txBox="1"/>
          <p:nvPr userDrawn="1"/>
        </p:nvSpPr>
        <p:spPr>
          <a:xfrm>
            <a:off x="5231904" y="6258798"/>
            <a:ext cx="182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@contactfai2r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2E1D249-E651-4F82-8D1C-7D5FFC2847B9}"/>
              </a:ext>
            </a:extLst>
          </p:cNvPr>
          <p:cNvSpPr txBox="1"/>
          <p:nvPr userDrawn="1"/>
        </p:nvSpPr>
        <p:spPr>
          <a:xfrm>
            <a:off x="9830458" y="6251369"/>
            <a:ext cx="2122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Filière de Santé</a:t>
            </a:r>
            <a:r>
              <a:rPr lang="fr-FR" sz="1400" baseline="0" dirty="0">
                <a:solidFill>
                  <a:schemeClr val="tx2"/>
                </a:solidFill>
              </a:rPr>
              <a:t> FAI2R</a:t>
            </a:r>
            <a:endParaRPr lang="fr-FR" sz="1400" dirty="0">
              <a:solidFill>
                <a:schemeClr val="tx2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62D3DEF-D997-41D7-A220-D260CCA1789C}"/>
              </a:ext>
            </a:extLst>
          </p:cNvPr>
          <p:cNvSpPr txBox="1"/>
          <p:nvPr userDrawn="1"/>
        </p:nvSpPr>
        <p:spPr>
          <a:xfrm>
            <a:off x="4395578" y="4118189"/>
            <a:ext cx="3936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tx2"/>
                </a:solidFill>
              </a:rPr>
              <a:t>Suivez-nous</a:t>
            </a:r>
            <a:r>
              <a:rPr lang="fr-FR" sz="2400" baseline="0" dirty="0">
                <a:solidFill>
                  <a:schemeClr val="tx2"/>
                </a:solidFill>
              </a:rPr>
              <a:t> sur </a:t>
            </a:r>
            <a:r>
              <a:rPr lang="fr-FR" sz="2400" dirty="0">
                <a:solidFill>
                  <a:schemeClr val="tx2"/>
                </a:solidFill>
              </a:rPr>
              <a:t>: 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C23BB8B9-BCEA-4F3B-AFF6-30EBE2D65E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3412">
            <a:off x="4529160" y="4141757"/>
            <a:ext cx="547793" cy="45479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9EF61FF-3325-4234-86EB-FC01F0926C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62" y="1150521"/>
            <a:ext cx="2496277" cy="1965572"/>
          </a:xfrm>
          <a:prstGeom prst="rect">
            <a:avLst/>
          </a:prstGeom>
        </p:spPr>
      </p:pic>
      <p:sp>
        <p:nvSpPr>
          <p:cNvPr id="36" name="Text Box 6">
            <a:extLst>
              <a:ext uri="{FF2B5EF4-FFF2-40B4-BE49-F238E27FC236}">
                <a16:creationId xmlns:a16="http://schemas.microsoft.com/office/drawing/2014/main" id="{D0C21B88-63BB-4E9F-9A55-24C6F9815E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21073" y="6258798"/>
            <a:ext cx="1837267" cy="27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C8C8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A468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FC8EB"/>
                  </a:outerShdw>
                </a:effectLst>
              </a14:hiddenEffects>
            </a:ext>
          </a:extLst>
        </p:spPr>
        <p:txBody>
          <a:bodyPr vert="horz" wrap="square" lIns="48768" tIns="48768" rIns="48768" bIns="4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333" b="0" i="0" u="none" strike="noStrike" cap="none" normalizeH="0" baseline="0" dirty="0">
                <a:ln>
                  <a:noFill/>
                </a:ln>
                <a:solidFill>
                  <a:srgbClr val="0A468C"/>
                </a:solidFill>
                <a:effectLst/>
                <a:latin typeface="+mn-lt"/>
              </a:rPr>
              <a:t>linkedin.com/in/fai2r</a:t>
            </a:r>
            <a:endParaRPr kumimoji="0" lang="fr-FR" altLang="fr-FR" sz="26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98C2D07E-94A7-4A9D-92B3-4F7A386074D7}"/>
              </a:ext>
            </a:extLst>
          </p:cNvPr>
          <p:cNvGrpSpPr/>
          <p:nvPr userDrawn="1"/>
        </p:nvGrpSpPr>
        <p:grpSpPr>
          <a:xfrm>
            <a:off x="2970276" y="4773150"/>
            <a:ext cx="1557680" cy="1406343"/>
            <a:chOff x="749767" y="448730"/>
            <a:chExt cx="2853799" cy="2576536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831C189A-6A8F-42BB-8A78-457A03A1D343}"/>
                </a:ext>
              </a:extLst>
            </p:cNvPr>
            <p:cNvSpPr/>
            <p:nvPr/>
          </p:nvSpPr>
          <p:spPr>
            <a:xfrm>
              <a:off x="1395080" y="449664"/>
              <a:ext cx="1965958" cy="1971320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EAB775F9-5AA0-46EE-999E-91C2776A80B9}"/>
                </a:ext>
              </a:extLst>
            </p:cNvPr>
            <p:cNvSpPr/>
            <p:nvPr/>
          </p:nvSpPr>
          <p:spPr>
            <a:xfrm>
              <a:off x="3031278" y="709101"/>
              <a:ext cx="436889" cy="436889"/>
            </a:xfrm>
            <a:prstGeom prst="ellipse">
              <a:avLst/>
            </a:prstGeom>
            <a:solidFill>
              <a:srgbClr val="0A4C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0FBD854B-CD2B-4B35-91A4-ADB5BBCD5714}"/>
                </a:ext>
              </a:extLst>
            </p:cNvPr>
            <p:cNvSpPr/>
            <p:nvPr/>
          </p:nvSpPr>
          <p:spPr>
            <a:xfrm>
              <a:off x="2742526" y="448730"/>
              <a:ext cx="226726" cy="226726"/>
            </a:xfrm>
            <a:prstGeom prst="ellipse">
              <a:avLst/>
            </a:prstGeom>
            <a:solidFill>
              <a:srgbClr val="F59BAA">
                <a:alpha val="4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80C44334-F88B-445C-B75E-EDAEA6F431A7}"/>
                </a:ext>
              </a:extLst>
            </p:cNvPr>
            <p:cNvSpPr/>
            <p:nvPr/>
          </p:nvSpPr>
          <p:spPr>
            <a:xfrm>
              <a:off x="2407228" y="1622991"/>
              <a:ext cx="1196338" cy="1196338"/>
            </a:xfrm>
            <a:prstGeom prst="ellipse">
              <a:avLst/>
            </a:prstGeom>
            <a:solidFill>
              <a:srgbClr val="0A4C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BC4813F9-4A1B-4D19-ACF6-6D0158EACDA5}"/>
                </a:ext>
              </a:extLst>
            </p:cNvPr>
            <p:cNvSpPr/>
            <p:nvPr/>
          </p:nvSpPr>
          <p:spPr>
            <a:xfrm>
              <a:off x="1925551" y="1981565"/>
              <a:ext cx="1043701" cy="1043701"/>
            </a:xfrm>
            <a:prstGeom prst="ellipse">
              <a:avLst/>
            </a:prstGeom>
            <a:solidFill>
              <a:srgbClr val="F59BAA">
                <a:alpha val="4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DF16C4F1-03CB-4F31-8C78-3AD304018DDD}"/>
                </a:ext>
              </a:extLst>
            </p:cNvPr>
            <p:cNvSpPr/>
            <p:nvPr/>
          </p:nvSpPr>
          <p:spPr>
            <a:xfrm>
              <a:off x="749767" y="1197874"/>
              <a:ext cx="1428387" cy="1428387"/>
            </a:xfrm>
            <a:prstGeom prst="ellipse">
              <a:avLst/>
            </a:prstGeom>
            <a:solidFill>
              <a:srgbClr val="0A4C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9B91E604-5970-4627-A712-458B6E344106}"/>
                </a:ext>
              </a:extLst>
            </p:cNvPr>
            <p:cNvSpPr/>
            <p:nvPr/>
          </p:nvSpPr>
          <p:spPr>
            <a:xfrm>
              <a:off x="958252" y="874230"/>
              <a:ext cx="893427" cy="893427"/>
            </a:xfrm>
            <a:prstGeom prst="ellipse">
              <a:avLst/>
            </a:prstGeom>
            <a:solidFill>
              <a:srgbClr val="F59BAA">
                <a:alpha val="4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ADEF84AC-C154-4F41-9D20-2C9267D041FE}"/>
                </a:ext>
              </a:extLst>
            </p:cNvPr>
            <p:cNvGrpSpPr/>
            <p:nvPr/>
          </p:nvGrpSpPr>
          <p:grpSpPr>
            <a:xfrm>
              <a:off x="1284396" y="799489"/>
              <a:ext cx="1956483" cy="1956483"/>
              <a:chOff x="3915035" y="2866768"/>
              <a:chExt cx="1956483" cy="1956483"/>
            </a:xfrm>
          </p:grpSpPr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62E83CD7-733A-4A68-BEA5-D728F69A1025}"/>
                  </a:ext>
                </a:extLst>
              </p:cNvPr>
              <p:cNvSpPr/>
              <p:nvPr/>
            </p:nvSpPr>
            <p:spPr>
              <a:xfrm>
                <a:off x="3915035" y="2866768"/>
                <a:ext cx="1956483" cy="1956483"/>
              </a:xfrm>
              <a:prstGeom prst="ellipse">
                <a:avLst/>
              </a:prstGeom>
              <a:solidFill>
                <a:srgbClr val="F59BA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70958CE0-2B25-4BA1-9C7D-4DC8EAC50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54085" y1="38472" x2="54085" y2="38472"/>
                            <a14:foregroundMark x1="66901" y1="34167" x2="66901" y2="34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6225" y="3114834"/>
                <a:ext cx="1354103" cy="1373175"/>
              </a:xfrm>
              <a:prstGeom prst="rect">
                <a:avLst/>
              </a:prstGeom>
            </p:spPr>
          </p:pic>
        </p:grp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30AD5C2E-1A17-47BD-83E1-9136D7AEAD3E}"/>
              </a:ext>
            </a:extLst>
          </p:cNvPr>
          <p:cNvGrpSpPr/>
          <p:nvPr userDrawn="1"/>
        </p:nvGrpSpPr>
        <p:grpSpPr>
          <a:xfrm>
            <a:off x="623392" y="4773150"/>
            <a:ext cx="1557680" cy="1406343"/>
            <a:chOff x="4074118" y="3843440"/>
            <a:chExt cx="2853799" cy="2576536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87E75B11-9084-4922-AFB9-C58C312BDB35}"/>
                </a:ext>
              </a:extLst>
            </p:cNvPr>
            <p:cNvGrpSpPr/>
            <p:nvPr/>
          </p:nvGrpSpPr>
          <p:grpSpPr>
            <a:xfrm>
              <a:off x="4074118" y="3843440"/>
              <a:ext cx="2853799" cy="2576536"/>
              <a:chOff x="749767" y="448730"/>
              <a:chExt cx="2853799" cy="2576536"/>
            </a:xfrm>
          </p:grpSpPr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AB07849A-4A95-42BA-A591-E7AC1B044EC6}"/>
                  </a:ext>
                </a:extLst>
              </p:cNvPr>
              <p:cNvSpPr/>
              <p:nvPr/>
            </p:nvSpPr>
            <p:spPr>
              <a:xfrm>
                <a:off x="1395080" y="449664"/>
                <a:ext cx="1965958" cy="1971320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" lastClr="FFFFFF">
                    <a:lumMod val="75000"/>
                  </a:sysClr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83C0254F-67ED-41DA-9A2C-8658314747B5}"/>
                  </a:ext>
                </a:extLst>
              </p:cNvPr>
              <p:cNvSpPr/>
              <p:nvPr/>
            </p:nvSpPr>
            <p:spPr>
              <a:xfrm>
                <a:off x="3031278" y="709101"/>
                <a:ext cx="436889" cy="436889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65B88776-CC7C-450B-8685-F41DC9EE2BEC}"/>
                  </a:ext>
                </a:extLst>
              </p:cNvPr>
              <p:cNvSpPr/>
              <p:nvPr/>
            </p:nvSpPr>
            <p:spPr>
              <a:xfrm>
                <a:off x="2742526" y="448730"/>
                <a:ext cx="226726" cy="226726"/>
              </a:xfrm>
              <a:prstGeom prst="ellipse">
                <a:avLst/>
              </a:prstGeom>
              <a:solidFill>
                <a:srgbClr val="0A468C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91733D5B-B6DF-445B-8780-35AF2655CA83}"/>
                  </a:ext>
                </a:extLst>
              </p:cNvPr>
              <p:cNvSpPr/>
              <p:nvPr/>
            </p:nvSpPr>
            <p:spPr>
              <a:xfrm>
                <a:off x="2407228" y="1622991"/>
                <a:ext cx="1196338" cy="1196338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B0F4EB58-ACB9-439C-A693-2BA775165456}"/>
                  </a:ext>
                </a:extLst>
              </p:cNvPr>
              <p:cNvSpPr/>
              <p:nvPr/>
            </p:nvSpPr>
            <p:spPr>
              <a:xfrm>
                <a:off x="1925551" y="1981565"/>
                <a:ext cx="1043701" cy="1043701"/>
              </a:xfrm>
              <a:prstGeom prst="ellipse">
                <a:avLst/>
              </a:prstGeom>
              <a:solidFill>
                <a:srgbClr val="5FC8EB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Ellipse 55">
                <a:extLst>
                  <a:ext uri="{FF2B5EF4-FFF2-40B4-BE49-F238E27FC236}">
                    <a16:creationId xmlns:a16="http://schemas.microsoft.com/office/drawing/2014/main" id="{A46BFF31-8B81-4DFC-83D4-62C9E02C379B}"/>
                  </a:ext>
                </a:extLst>
              </p:cNvPr>
              <p:cNvSpPr/>
              <p:nvPr/>
            </p:nvSpPr>
            <p:spPr>
              <a:xfrm>
                <a:off x="749767" y="1197874"/>
                <a:ext cx="1428387" cy="1428387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86D86862-7AD9-46AE-9D46-9614B487585F}"/>
                  </a:ext>
                </a:extLst>
              </p:cNvPr>
              <p:cNvSpPr/>
              <p:nvPr/>
            </p:nvSpPr>
            <p:spPr>
              <a:xfrm>
                <a:off x="958252" y="874230"/>
                <a:ext cx="893427" cy="893427"/>
              </a:xfrm>
              <a:prstGeom prst="ellipse">
                <a:avLst/>
              </a:prstGeom>
              <a:solidFill>
                <a:srgbClr val="5FC8EB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964E145E-3650-4A6C-8490-0E6A7AAFC625}"/>
                  </a:ext>
                </a:extLst>
              </p:cNvPr>
              <p:cNvSpPr/>
              <p:nvPr/>
            </p:nvSpPr>
            <p:spPr>
              <a:xfrm>
                <a:off x="1284396" y="799489"/>
                <a:ext cx="1956483" cy="1956483"/>
              </a:xfrm>
              <a:prstGeom prst="ellipse">
                <a:avLst/>
              </a:prstGeom>
              <a:solidFill>
                <a:srgbClr val="0A468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7DB77B04-5C97-4D8C-AD27-887A41E1F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556" b="99028" l="50066" r="901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43" t="15736" r="10137" b="2343"/>
            <a:stretch/>
          </p:blipFill>
          <p:spPr>
            <a:xfrm>
              <a:off x="5340244" y="4626118"/>
              <a:ext cx="517190" cy="1022390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E84B2E1-D1A7-4E76-BF00-A02EF02870E5}"/>
              </a:ext>
            </a:extLst>
          </p:cNvPr>
          <p:cNvGrpSpPr/>
          <p:nvPr userDrawn="1"/>
        </p:nvGrpSpPr>
        <p:grpSpPr>
          <a:xfrm>
            <a:off x="5317160" y="4773150"/>
            <a:ext cx="1557680" cy="1406343"/>
            <a:chOff x="607828" y="3650372"/>
            <a:chExt cx="2853799" cy="2576536"/>
          </a:xfrm>
        </p:grpSpPr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A50ECCB7-C5B9-41ED-AC0C-61272E1BFA48}"/>
                </a:ext>
              </a:extLst>
            </p:cNvPr>
            <p:cNvGrpSpPr/>
            <p:nvPr/>
          </p:nvGrpSpPr>
          <p:grpSpPr>
            <a:xfrm>
              <a:off x="607828" y="3650372"/>
              <a:ext cx="2853799" cy="2576536"/>
              <a:chOff x="749767" y="448730"/>
              <a:chExt cx="2853799" cy="2576536"/>
            </a:xfrm>
          </p:grpSpPr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A73BB00D-8361-4E01-B0BB-D349DCE18CA1}"/>
                  </a:ext>
                </a:extLst>
              </p:cNvPr>
              <p:cNvSpPr/>
              <p:nvPr/>
            </p:nvSpPr>
            <p:spPr>
              <a:xfrm>
                <a:off x="1395080" y="449664"/>
                <a:ext cx="1965958" cy="1971320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" lastClr="FFFFFF">
                    <a:lumMod val="75000"/>
                  </a:sysClr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7768D12B-CA7E-4ABE-AA26-13634AAA298E}"/>
                  </a:ext>
                </a:extLst>
              </p:cNvPr>
              <p:cNvSpPr/>
              <p:nvPr/>
            </p:nvSpPr>
            <p:spPr>
              <a:xfrm>
                <a:off x="3031278" y="709101"/>
                <a:ext cx="436889" cy="436889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DEBA2E55-BEB0-4263-B1BE-3DBB2DA02398}"/>
                  </a:ext>
                </a:extLst>
              </p:cNvPr>
              <p:cNvSpPr/>
              <p:nvPr/>
            </p:nvSpPr>
            <p:spPr>
              <a:xfrm>
                <a:off x="2742526" y="448730"/>
                <a:ext cx="226726" cy="226726"/>
              </a:xfrm>
              <a:prstGeom prst="ellipse">
                <a:avLst/>
              </a:prstGeom>
              <a:solidFill>
                <a:srgbClr val="5FC8EB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09E48C44-E16B-40D5-B968-9751918755CF}"/>
                  </a:ext>
                </a:extLst>
              </p:cNvPr>
              <p:cNvSpPr/>
              <p:nvPr/>
            </p:nvSpPr>
            <p:spPr>
              <a:xfrm>
                <a:off x="2407228" y="1622991"/>
                <a:ext cx="1196338" cy="1196338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A590E57D-A91F-4321-8D71-2E624ADF24F9}"/>
                  </a:ext>
                </a:extLst>
              </p:cNvPr>
              <p:cNvSpPr/>
              <p:nvPr/>
            </p:nvSpPr>
            <p:spPr>
              <a:xfrm>
                <a:off x="1925551" y="1981565"/>
                <a:ext cx="1043701" cy="1043701"/>
              </a:xfrm>
              <a:prstGeom prst="ellipse">
                <a:avLst/>
              </a:prstGeom>
              <a:solidFill>
                <a:srgbClr val="5FC8EB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FE6B7FFF-2142-44E9-9B85-BAD86D32AE31}"/>
                  </a:ext>
                </a:extLst>
              </p:cNvPr>
              <p:cNvSpPr/>
              <p:nvPr/>
            </p:nvSpPr>
            <p:spPr>
              <a:xfrm>
                <a:off x="749767" y="1197874"/>
                <a:ext cx="1428387" cy="1428387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1B3DA698-7A09-47DD-A986-DA9D73B731C1}"/>
                  </a:ext>
                </a:extLst>
              </p:cNvPr>
              <p:cNvSpPr/>
              <p:nvPr/>
            </p:nvSpPr>
            <p:spPr>
              <a:xfrm>
                <a:off x="958252" y="874230"/>
                <a:ext cx="893427" cy="893427"/>
              </a:xfrm>
              <a:prstGeom prst="ellipse">
                <a:avLst/>
              </a:prstGeom>
              <a:solidFill>
                <a:srgbClr val="5FC8EB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7FCE8EAC-64D9-4319-837A-147718BC5F85}"/>
                  </a:ext>
                </a:extLst>
              </p:cNvPr>
              <p:cNvSpPr/>
              <p:nvPr/>
            </p:nvSpPr>
            <p:spPr>
              <a:xfrm>
                <a:off x="1284396" y="799488"/>
                <a:ext cx="1956484" cy="1956484"/>
              </a:xfrm>
              <a:prstGeom prst="ellipse">
                <a:avLst/>
              </a:prstGeom>
              <a:solidFill>
                <a:srgbClr val="5FC8E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914726E9-DC3E-49AD-9724-141B74C3E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5294" y="4579553"/>
              <a:ext cx="1142091" cy="928973"/>
            </a:xfrm>
            <a:prstGeom prst="rect">
              <a:avLst/>
            </a:prstGeom>
          </p:spPr>
        </p:pic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3DACDE5E-0A7E-43B6-B149-D6D655F63D54}"/>
              </a:ext>
            </a:extLst>
          </p:cNvPr>
          <p:cNvGrpSpPr/>
          <p:nvPr userDrawn="1"/>
        </p:nvGrpSpPr>
        <p:grpSpPr>
          <a:xfrm>
            <a:off x="7664044" y="4773150"/>
            <a:ext cx="1557680" cy="1406343"/>
            <a:chOff x="2261634" y="1283035"/>
            <a:chExt cx="2853799" cy="2576536"/>
          </a:xfrm>
        </p:grpSpPr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84E0C15B-053C-4D93-9213-424BC2712ABC}"/>
                </a:ext>
              </a:extLst>
            </p:cNvPr>
            <p:cNvGrpSpPr/>
            <p:nvPr/>
          </p:nvGrpSpPr>
          <p:grpSpPr>
            <a:xfrm>
              <a:off x="2261634" y="1283035"/>
              <a:ext cx="2853799" cy="2576536"/>
              <a:chOff x="749767" y="448730"/>
              <a:chExt cx="2853799" cy="2576536"/>
            </a:xfrm>
          </p:grpSpPr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2EA79FE7-EF2E-4AA3-AB61-9ECEC099C5E2}"/>
                  </a:ext>
                </a:extLst>
              </p:cNvPr>
              <p:cNvSpPr/>
              <p:nvPr/>
            </p:nvSpPr>
            <p:spPr>
              <a:xfrm>
                <a:off x="1395080" y="449664"/>
                <a:ext cx="1965958" cy="1971320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" lastClr="FFFFFF">
                    <a:lumMod val="75000"/>
                  </a:sysClr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C9188F26-FE54-40EA-91C7-5A49F8887251}"/>
                  </a:ext>
                </a:extLst>
              </p:cNvPr>
              <p:cNvSpPr/>
              <p:nvPr/>
            </p:nvSpPr>
            <p:spPr>
              <a:xfrm>
                <a:off x="3031278" y="709101"/>
                <a:ext cx="436889" cy="436889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CA85567B-4EF8-477D-9EA0-4D2BA58BC20D}"/>
                  </a:ext>
                </a:extLst>
              </p:cNvPr>
              <p:cNvSpPr/>
              <p:nvPr/>
            </p:nvSpPr>
            <p:spPr>
              <a:xfrm>
                <a:off x="2742526" y="448730"/>
                <a:ext cx="226726" cy="226726"/>
              </a:xfrm>
              <a:prstGeom prst="ellipse">
                <a:avLst/>
              </a:prstGeom>
              <a:solidFill>
                <a:srgbClr val="A5C832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21D0E87E-C24E-4573-AD80-0E5E64B53079}"/>
                  </a:ext>
                </a:extLst>
              </p:cNvPr>
              <p:cNvSpPr/>
              <p:nvPr/>
            </p:nvSpPr>
            <p:spPr>
              <a:xfrm>
                <a:off x="2407228" y="1622991"/>
                <a:ext cx="1196338" cy="1196338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239EF966-1E8F-4DF4-99A9-9941C25E9783}"/>
                  </a:ext>
                </a:extLst>
              </p:cNvPr>
              <p:cNvSpPr/>
              <p:nvPr/>
            </p:nvSpPr>
            <p:spPr>
              <a:xfrm>
                <a:off x="1925551" y="1981565"/>
                <a:ext cx="1043701" cy="1043701"/>
              </a:xfrm>
              <a:prstGeom prst="ellipse">
                <a:avLst/>
              </a:prstGeom>
              <a:solidFill>
                <a:srgbClr val="A5C832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06FB6DB2-F004-4A37-875F-F3B4E3F2CB87}"/>
                  </a:ext>
                </a:extLst>
              </p:cNvPr>
              <p:cNvSpPr/>
              <p:nvPr/>
            </p:nvSpPr>
            <p:spPr>
              <a:xfrm>
                <a:off x="749767" y="1197874"/>
                <a:ext cx="1428387" cy="1428387"/>
              </a:xfrm>
              <a:prstGeom prst="ellipse">
                <a:avLst/>
              </a:prstGeom>
              <a:solidFill>
                <a:srgbClr val="0A4C9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769D8F2C-471E-4DAA-B721-124A3F9F6CBB}"/>
                  </a:ext>
                </a:extLst>
              </p:cNvPr>
              <p:cNvSpPr/>
              <p:nvPr/>
            </p:nvSpPr>
            <p:spPr>
              <a:xfrm>
                <a:off x="958252" y="874230"/>
                <a:ext cx="893427" cy="893427"/>
              </a:xfrm>
              <a:prstGeom prst="ellipse">
                <a:avLst/>
              </a:prstGeom>
              <a:solidFill>
                <a:srgbClr val="A5C832">
                  <a:alpha val="4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E537B01C-F065-4C52-B5D4-0FF76ABF2F67}"/>
                  </a:ext>
                </a:extLst>
              </p:cNvPr>
              <p:cNvSpPr/>
              <p:nvPr/>
            </p:nvSpPr>
            <p:spPr>
              <a:xfrm>
                <a:off x="1284396" y="799489"/>
                <a:ext cx="1956483" cy="1956483"/>
              </a:xfrm>
              <a:prstGeom prst="ellipse">
                <a:avLst/>
              </a:prstGeom>
              <a:solidFill>
                <a:srgbClr val="A5C8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0C2DCAD1-DE8B-47F3-8D6F-E89EFDFD3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222" b="77083" l="43627" r="99837">
                          <a14:foregroundMark x1="53595" y1="37917" x2="55229" y2="41389"/>
                          <a14:foregroundMark x1="54412" y1="52639" x2="54412" y2="5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30" t="32433" r="2376" b="22882"/>
            <a:stretch/>
          </p:blipFill>
          <p:spPr>
            <a:xfrm>
              <a:off x="3390757" y="2139692"/>
              <a:ext cx="832877" cy="826216"/>
            </a:xfrm>
            <a:prstGeom prst="rect">
              <a:avLst/>
            </a:prstGeom>
          </p:spPr>
        </p:pic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D6B5D5A2-9B02-4BBF-8CE2-7883CE5F5AFF}"/>
              </a:ext>
            </a:extLst>
          </p:cNvPr>
          <p:cNvGrpSpPr/>
          <p:nvPr userDrawn="1"/>
        </p:nvGrpSpPr>
        <p:grpSpPr>
          <a:xfrm>
            <a:off x="10010928" y="4773150"/>
            <a:ext cx="1557680" cy="1406343"/>
            <a:chOff x="749767" y="448731"/>
            <a:chExt cx="2853799" cy="2576535"/>
          </a:xfrm>
        </p:grpSpPr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80A6E80C-B6B5-4DDD-9BE4-46CF3C299DC6}"/>
                </a:ext>
              </a:extLst>
            </p:cNvPr>
            <p:cNvSpPr/>
            <p:nvPr/>
          </p:nvSpPr>
          <p:spPr>
            <a:xfrm>
              <a:off x="1395079" y="449665"/>
              <a:ext cx="1965958" cy="1971319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292D3B62-CE43-433F-B577-6AD9DB54B090}"/>
                </a:ext>
              </a:extLst>
            </p:cNvPr>
            <p:cNvSpPr/>
            <p:nvPr/>
          </p:nvSpPr>
          <p:spPr>
            <a:xfrm>
              <a:off x="3031278" y="709101"/>
              <a:ext cx="436890" cy="436889"/>
            </a:xfrm>
            <a:prstGeom prst="ellipse">
              <a:avLst/>
            </a:prstGeom>
            <a:solidFill>
              <a:srgbClr val="0A4C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EFE4F54D-83A2-499D-BDB5-5655B37366EE}"/>
                </a:ext>
              </a:extLst>
            </p:cNvPr>
            <p:cNvSpPr/>
            <p:nvPr/>
          </p:nvSpPr>
          <p:spPr>
            <a:xfrm>
              <a:off x="2742526" y="448731"/>
              <a:ext cx="226725" cy="226725"/>
            </a:xfrm>
            <a:prstGeom prst="ellipse">
              <a:avLst/>
            </a:prstGeom>
            <a:solidFill>
              <a:srgbClr val="E62D78">
                <a:alpha val="4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0CA64806-1A14-4D41-B652-3CA5899093F2}"/>
                </a:ext>
              </a:extLst>
            </p:cNvPr>
            <p:cNvSpPr/>
            <p:nvPr/>
          </p:nvSpPr>
          <p:spPr>
            <a:xfrm>
              <a:off x="2407228" y="1622991"/>
              <a:ext cx="1196338" cy="1196337"/>
            </a:xfrm>
            <a:prstGeom prst="ellipse">
              <a:avLst/>
            </a:prstGeom>
            <a:solidFill>
              <a:srgbClr val="0A4C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DF1F111A-DDAF-4ED5-92FD-4E267AD6070B}"/>
                </a:ext>
              </a:extLst>
            </p:cNvPr>
            <p:cNvSpPr/>
            <p:nvPr/>
          </p:nvSpPr>
          <p:spPr>
            <a:xfrm>
              <a:off x="1925550" y="1981566"/>
              <a:ext cx="1043701" cy="1043700"/>
            </a:xfrm>
            <a:prstGeom prst="ellipse">
              <a:avLst/>
            </a:prstGeom>
            <a:solidFill>
              <a:srgbClr val="E62D78">
                <a:alpha val="4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DBBD0B92-D758-419E-A82B-215353D21102}"/>
                </a:ext>
              </a:extLst>
            </p:cNvPr>
            <p:cNvSpPr/>
            <p:nvPr/>
          </p:nvSpPr>
          <p:spPr>
            <a:xfrm>
              <a:off x="749767" y="1197874"/>
              <a:ext cx="1428386" cy="1428387"/>
            </a:xfrm>
            <a:prstGeom prst="ellipse">
              <a:avLst/>
            </a:prstGeom>
            <a:solidFill>
              <a:srgbClr val="0A4C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510F50FA-B6D5-4E92-9986-F0FD0838C0F5}"/>
                </a:ext>
              </a:extLst>
            </p:cNvPr>
            <p:cNvSpPr/>
            <p:nvPr/>
          </p:nvSpPr>
          <p:spPr>
            <a:xfrm>
              <a:off x="958253" y="874230"/>
              <a:ext cx="893427" cy="893428"/>
            </a:xfrm>
            <a:prstGeom prst="ellipse">
              <a:avLst/>
            </a:prstGeom>
            <a:solidFill>
              <a:srgbClr val="E62D78">
                <a:alpha val="4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7C3E7C3A-5806-4CB8-91A5-A4947D19D979}"/>
                </a:ext>
              </a:extLst>
            </p:cNvPr>
            <p:cNvSpPr/>
            <p:nvPr/>
          </p:nvSpPr>
          <p:spPr>
            <a:xfrm>
              <a:off x="1284396" y="799490"/>
              <a:ext cx="1956483" cy="1956482"/>
            </a:xfrm>
            <a:prstGeom prst="ellipse">
              <a:avLst/>
            </a:prstGeom>
            <a:solidFill>
              <a:srgbClr val="E62D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4" name="Image 93">
            <a:extLst>
              <a:ext uri="{FF2B5EF4-FFF2-40B4-BE49-F238E27FC236}">
                <a16:creationId xmlns:a16="http://schemas.microsoft.com/office/drawing/2014/main" id="{04DCFE58-54C6-4C2D-A916-6B5DC42A2B8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603879" y="5215010"/>
            <a:ext cx="530669" cy="643764"/>
          </a:xfrm>
          <a:prstGeom prst="rect">
            <a:avLst/>
          </a:prstGeom>
        </p:spPr>
      </p:pic>
      <p:sp>
        <p:nvSpPr>
          <p:cNvPr id="95" name="ZoneTexte 94">
            <a:extLst>
              <a:ext uri="{FF2B5EF4-FFF2-40B4-BE49-F238E27FC236}">
                <a16:creationId xmlns:a16="http://schemas.microsoft.com/office/drawing/2014/main" id="{2B721686-2BBD-4F96-9647-87BA9E612C9C}"/>
              </a:ext>
            </a:extLst>
          </p:cNvPr>
          <p:cNvSpPr txBox="1"/>
          <p:nvPr userDrawn="1"/>
        </p:nvSpPr>
        <p:spPr>
          <a:xfrm>
            <a:off x="2639616" y="6258797"/>
            <a:ext cx="2395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instagram.com/filiere_fai2r</a:t>
            </a:r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C901ED90-B9CF-422A-92C8-56E16A7430F2}"/>
              </a:ext>
            </a:extLst>
          </p:cNvPr>
          <p:cNvGrpSpPr/>
          <p:nvPr userDrawn="1"/>
        </p:nvGrpSpPr>
        <p:grpSpPr>
          <a:xfrm>
            <a:off x="5073231" y="3372058"/>
            <a:ext cx="2021288" cy="440981"/>
            <a:chOff x="3776114" y="2601054"/>
            <a:chExt cx="1515966" cy="330736"/>
          </a:xfrm>
        </p:grpSpPr>
        <p:sp>
          <p:nvSpPr>
            <p:cNvPr id="97" name="Rectangle à coins arrondis 3">
              <a:extLst>
                <a:ext uri="{FF2B5EF4-FFF2-40B4-BE49-F238E27FC236}">
                  <a16:creationId xmlns:a16="http://schemas.microsoft.com/office/drawing/2014/main" id="{A8D390A2-C117-4E04-B64E-3D74516AB3D6}"/>
                </a:ext>
              </a:extLst>
            </p:cNvPr>
            <p:cNvSpPr/>
            <p:nvPr userDrawn="1"/>
          </p:nvSpPr>
          <p:spPr>
            <a:xfrm>
              <a:off x="3776114" y="2601054"/>
              <a:ext cx="1515966" cy="330736"/>
            </a:xfrm>
            <a:prstGeom prst="roundRect">
              <a:avLst>
                <a:gd name="adj" fmla="val 4418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3769A6B8-CF04-4EAE-9DC6-C8BCB010A9DD}"/>
                </a:ext>
              </a:extLst>
            </p:cNvPr>
            <p:cNvSpPr txBox="1"/>
            <p:nvPr userDrawn="1"/>
          </p:nvSpPr>
          <p:spPr>
            <a:xfrm>
              <a:off x="3776114" y="2601054"/>
              <a:ext cx="151596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www.fai2r.org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99261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120351"/>
            <a:ext cx="9601067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392" y="1700808"/>
            <a:ext cx="10972800" cy="442995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623392" y="1297971"/>
            <a:ext cx="9601067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8E7C598-2F91-4D04-A1A2-61939B542474}"/>
              </a:ext>
            </a:extLst>
          </p:cNvPr>
          <p:cNvGrpSpPr/>
          <p:nvPr userDrawn="1"/>
        </p:nvGrpSpPr>
        <p:grpSpPr>
          <a:xfrm>
            <a:off x="10761133" y="104396"/>
            <a:ext cx="1343376" cy="1440160"/>
            <a:chOff x="7740352" y="44624"/>
            <a:chExt cx="1357079" cy="144016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63646EDC-29F0-4D9F-8578-3024BCC8591A}"/>
                </a:ext>
              </a:extLst>
            </p:cNvPr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E8DA67D-386F-4F7A-A18F-F0D5D190B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E6FFEC7-E989-4F2E-B6AA-B084174321A0}"/>
                </a:ext>
              </a:extLst>
            </p:cNvPr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D4739B9B-D353-44B8-A951-5F450D3026B6}"/>
                </a:ext>
              </a:extLst>
            </p:cNvPr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133B539-DDFB-400E-A74A-FE610B57EAA4}"/>
                </a:ext>
              </a:extLst>
            </p:cNvPr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037A6552-899A-4ACE-B51E-8477E2E54C38}"/>
                </a:ext>
              </a:extLst>
            </p:cNvPr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25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3411074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1910888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7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120351"/>
            <a:ext cx="9601067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623392" y="1297971"/>
            <a:ext cx="9601067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060E946-B33E-4CA5-9E67-B9EE82D4E7BF}"/>
              </a:ext>
            </a:extLst>
          </p:cNvPr>
          <p:cNvGrpSpPr/>
          <p:nvPr userDrawn="1"/>
        </p:nvGrpSpPr>
        <p:grpSpPr>
          <a:xfrm>
            <a:off x="10761133" y="104396"/>
            <a:ext cx="1343376" cy="1440160"/>
            <a:chOff x="7740352" y="44624"/>
            <a:chExt cx="1357079" cy="1440160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6EF03D75-55B4-43AD-AEE0-451AC2AA840A}"/>
                </a:ext>
              </a:extLst>
            </p:cNvPr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132B4111-DB18-4154-94F1-BA04576098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F4DB90-FE2C-4CDF-A374-3631F7AA2D72}"/>
                </a:ext>
              </a:extLst>
            </p:cNvPr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EC6E5CF9-A46F-49C7-ACD8-3BC99567A751}"/>
                </a:ext>
              </a:extLst>
            </p:cNvPr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E405C3C3-FBE7-4B8D-8C03-13B305FB8B9C}"/>
                </a:ext>
              </a:extLst>
            </p:cNvPr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63C2D177-FABC-41AC-89D0-67C015D61DCB}"/>
                </a:ext>
              </a:extLst>
            </p:cNvPr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90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120351"/>
            <a:ext cx="9601067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4796"/>
            <a:ext cx="5386917" cy="570079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604796"/>
            <a:ext cx="5389033" cy="570079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Connecteur droit 17"/>
          <p:cNvCxnSpPr/>
          <p:nvPr userDrawn="1"/>
        </p:nvCxnSpPr>
        <p:spPr>
          <a:xfrm>
            <a:off x="623392" y="1297971"/>
            <a:ext cx="9601067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232F749-CDDE-4DE6-9457-39D23ECB9DDC}"/>
              </a:ext>
            </a:extLst>
          </p:cNvPr>
          <p:cNvGrpSpPr/>
          <p:nvPr userDrawn="1"/>
        </p:nvGrpSpPr>
        <p:grpSpPr>
          <a:xfrm>
            <a:off x="10761133" y="104396"/>
            <a:ext cx="1343376" cy="1440160"/>
            <a:chOff x="7740352" y="44624"/>
            <a:chExt cx="1357079" cy="144016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5E9F135C-E063-4769-A85A-55346AB35FA8}"/>
                </a:ext>
              </a:extLst>
            </p:cNvPr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4C47EC02-6BA8-4B3B-BBD9-B9E8AB2F8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BE44A10B-C49B-4A8D-89D4-8958E1EAF89E}"/>
                </a:ext>
              </a:extLst>
            </p:cNvPr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007212FD-1DE4-4C0D-9297-56FEF5717D95}"/>
                </a:ext>
              </a:extLst>
            </p:cNvPr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C6D94A23-E119-43A2-B99D-E9AFAAF63FCC}"/>
                </a:ext>
              </a:extLst>
            </p:cNvPr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41D6A6C4-1748-4EB3-9E61-5A3A4E118268}"/>
                </a:ext>
              </a:extLst>
            </p:cNvPr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64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120351"/>
            <a:ext cx="9601067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623392" y="1297971"/>
            <a:ext cx="9601067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DAE3EEE1-4F45-49D5-91BE-E44AE7BBB1E1}"/>
              </a:ext>
            </a:extLst>
          </p:cNvPr>
          <p:cNvGrpSpPr/>
          <p:nvPr userDrawn="1"/>
        </p:nvGrpSpPr>
        <p:grpSpPr>
          <a:xfrm>
            <a:off x="10761133" y="104396"/>
            <a:ext cx="1343376" cy="1440160"/>
            <a:chOff x="7740352" y="44624"/>
            <a:chExt cx="1357079" cy="144016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A603B381-31F6-4608-B156-38F3E73BA1C9}"/>
                </a:ext>
              </a:extLst>
            </p:cNvPr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7BE8C86-22FD-4B12-ABE2-FA50249DE5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3F0F7616-AE72-47DB-9B79-6301BF625D11}"/>
                </a:ext>
              </a:extLst>
            </p:cNvPr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5F9B7099-84EC-4961-977D-7DA5C9971D45}"/>
                </a:ext>
              </a:extLst>
            </p:cNvPr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74A3B4D5-D804-490E-8B32-0D6F725931AF}"/>
                </a:ext>
              </a:extLst>
            </p:cNvPr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F6301E3B-9C1A-425F-8408-F01A5196DFDF}"/>
                </a:ext>
              </a:extLst>
            </p:cNvPr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86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7CEF62F-6A06-4A73-9EB4-B291B6A34434}"/>
              </a:ext>
            </a:extLst>
          </p:cNvPr>
          <p:cNvGrpSpPr/>
          <p:nvPr userDrawn="1"/>
        </p:nvGrpSpPr>
        <p:grpSpPr>
          <a:xfrm>
            <a:off x="10761133" y="104396"/>
            <a:ext cx="1343376" cy="1440160"/>
            <a:chOff x="7740352" y="44624"/>
            <a:chExt cx="1357079" cy="144016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BD5E85F-7FDF-42A8-9DB9-140FCE017593}"/>
                </a:ext>
              </a:extLst>
            </p:cNvPr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5F56E95-942B-4B1A-917D-8BFFD362CD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2203F4D5-DFAE-4B21-9BBF-F54DA857C56B}"/>
                </a:ext>
              </a:extLst>
            </p:cNvPr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D74D590-65A6-458B-B9A7-E9E3AF13DED4}"/>
                </a:ext>
              </a:extLst>
            </p:cNvPr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44DA982-0F1F-4F6B-A8D5-DA2D55B884A7}"/>
                </a:ext>
              </a:extLst>
            </p:cNvPr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99CC54A6-FFDF-4FCF-B299-DD79AFD4C73A}"/>
                </a:ext>
              </a:extLst>
            </p:cNvPr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74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" y="3283449"/>
            <a:ext cx="459412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5841768" cy="5853113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ADC5-B5C3-4B06-A340-28D4D8C6E8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62B-45CE-401B-996D-900BBA7DC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539EEE6-1758-4A49-9516-CC9A3452758B}"/>
              </a:ext>
            </a:extLst>
          </p:cNvPr>
          <p:cNvGrpSpPr/>
          <p:nvPr userDrawn="1"/>
        </p:nvGrpSpPr>
        <p:grpSpPr>
          <a:xfrm>
            <a:off x="10761133" y="104396"/>
            <a:ext cx="1343376" cy="1440160"/>
            <a:chOff x="7740352" y="44624"/>
            <a:chExt cx="1357079" cy="144016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D547957-C426-4901-B5AF-9D0D22EF3445}"/>
                </a:ext>
              </a:extLst>
            </p:cNvPr>
            <p:cNvSpPr/>
            <p:nvPr userDrawn="1"/>
          </p:nvSpPr>
          <p:spPr>
            <a:xfrm>
              <a:off x="7740352" y="332656"/>
              <a:ext cx="1176911" cy="11195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773934B-0981-448D-8B76-66E8F6AF1A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326" y="548680"/>
              <a:ext cx="741717" cy="584028"/>
            </a:xfrm>
            <a:prstGeom prst="rect">
              <a:avLst/>
            </a:prstGeom>
          </p:spPr>
        </p:pic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684AD5B5-484E-4F3A-B2B6-03CA87951420}"/>
                </a:ext>
              </a:extLst>
            </p:cNvPr>
            <p:cNvSpPr/>
            <p:nvPr userDrawn="1"/>
          </p:nvSpPr>
          <p:spPr>
            <a:xfrm>
              <a:off x="8593680" y="44624"/>
              <a:ext cx="370808" cy="3403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CDD35FAE-79B7-4A31-A0BF-C6202655CE05}"/>
                </a:ext>
              </a:extLst>
            </p:cNvPr>
            <p:cNvSpPr/>
            <p:nvPr userDrawn="1"/>
          </p:nvSpPr>
          <p:spPr>
            <a:xfrm>
              <a:off x="8239024" y="64333"/>
              <a:ext cx="185404" cy="1701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0C91415C-9EE9-4302-AF22-65E25AE8D89F}"/>
                </a:ext>
              </a:extLst>
            </p:cNvPr>
            <p:cNvSpPr/>
            <p:nvPr userDrawn="1"/>
          </p:nvSpPr>
          <p:spPr>
            <a:xfrm>
              <a:off x="8912027" y="1127805"/>
              <a:ext cx="185404" cy="1701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DA5463C8-F9F4-42F5-AFD9-FC9D8DC6D55D}"/>
                </a:ext>
              </a:extLst>
            </p:cNvPr>
            <p:cNvSpPr/>
            <p:nvPr userDrawn="1"/>
          </p:nvSpPr>
          <p:spPr>
            <a:xfrm>
              <a:off x="8799778" y="1399701"/>
              <a:ext cx="92702" cy="850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057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3392" y="12035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EADC5-B5C3-4B06-A340-28D4D8C6E8E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19/10/2023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4E62B-45CE-401B-996D-900BBA7DCDF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0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6" r:id="rId14"/>
    <p:sldLayoutId id="2147483691" r:id="rId15"/>
  </p:sldLayoutIdLst>
  <p:txStyles>
    <p:titleStyle>
      <a:lvl1pPr algn="ctr" defTabSz="609585" rtl="0" eaLnBrk="1" latinLnBrk="0" hangingPunct="1">
        <a:spcBef>
          <a:spcPct val="0"/>
        </a:spcBef>
        <a:buNone/>
        <a:defRPr sz="4267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3"/>
        </a:buClr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3392" y="12035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EADC5-B5C3-4B06-A340-28D4D8C6E8EA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4E62B-45CE-401B-996D-900BBA7DCD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27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ctr" defTabSz="609585" rtl="0" eaLnBrk="1" latinLnBrk="0" hangingPunct="1">
        <a:spcBef>
          <a:spcPct val="0"/>
        </a:spcBef>
        <a:buNone/>
        <a:defRPr sz="4267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3"/>
        </a:buClr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hyperlink" Target="mailto:contactfai2r@gmail.com" TargetMode="External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0.jpg"/><Relationship Id="rId3" Type="http://schemas.microsoft.com/office/2007/relationships/hdphoto" Target="../media/hdphoto8.wdp"/><Relationship Id="rId21" Type="http://schemas.openxmlformats.org/officeDocument/2006/relationships/image" Target="../media/image33.png"/><Relationship Id="rId7" Type="http://schemas.microsoft.com/office/2007/relationships/hdphoto" Target="../media/hdphoto10.wdp"/><Relationship Id="rId12" Type="http://schemas.openxmlformats.org/officeDocument/2006/relationships/image" Target="../media/image25.png"/><Relationship Id="rId17" Type="http://schemas.openxmlformats.org/officeDocument/2006/relationships/image" Target="../media/image29.jpg"/><Relationship Id="rId2" Type="http://schemas.openxmlformats.org/officeDocument/2006/relationships/image" Target="../media/image19.png"/><Relationship Id="rId16" Type="http://schemas.openxmlformats.org/officeDocument/2006/relationships/image" Target="../media/image28.jpe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9.wdp"/><Relationship Id="rId15" Type="http://schemas.microsoft.com/office/2007/relationships/hdphoto" Target="../media/hdphoto12.wdp"/><Relationship Id="rId10" Type="http://schemas.microsoft.com/office/2007/relationships/hdphoto" Target="../media/hdphoto11.wdp"/><Relationship Id="rId19" Type="http://schemas.openxmlformats.org/officeDocument/2006/relationships/image" Target="../media/image31.jp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openxmlformats.org/officeDocument/2006/relationships/image" Target="../media/image3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1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png"/><Relationship Id="rId7" Type="http://schemas.microsoft.com/office/2007/relationships/hdphoto" Target="../media/hdphoto1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png"/><Relationship Id="rId7" Type="http://schemas.openxmlformats.org/officeDocument/2006/relationships/image" Target="../media/image11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41.jpe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023B0C1-FD3E-4F4F-F515-9AF3D779938A}"/>
              </a:ext>
            </a:extLst>
          </p:cNvPr>
          <p:cNvSpPr txBox="1"/>
          <p:nvPr/>
        </p:nvSpPr>
        <p:spPr>
          <a:xfrm>
            <a:off x="7550331" y="104503"/>
            <a:ext cx="38143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tx2"/>
                </a:solidFill>
                <a:latin typeface="+mj-lt"/>
                <a:cs typeface="Verdana"/>
              </a:rPr>
              <a:t>Rôle des filières de santé Maladies rares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0EE9090-D58A-781B-25FD-352226B10370}"/>
              </a:ext>
            </a:extLst>
          </p:cNvPr>
          <p:cNvSpPr txBox="1"/>
          <p:nvPr/>
        </p:nvSpPr>
        <p:spPr>
          <a:xfrm>
            <a:off x="3475491" y="5261591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+mj-lt"/>
                <a:cs typeface="Verdana"/>
              </a:rPr>
              <a:t>Forum Santé transfrontalier 19 Octobre </a:t>
            </a:r>
            <a:r>
              <a:rPr lang="fr-FR" sz="1800" b="1" dirty="0">
                <a:solidFill>
                  <a:schemeClr val="tx2"/>
                </a:solidFill>
                <a:latin typeface="+mj-lt"/>
                <a:cs typeface="Verdana"/>
              </a:rPr>
              <a:t>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615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0466E7-166A-5B86-8A70-784B8446E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99" y="1917359"/>
            <a:ext cx="7137400" cy="40132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30171FC3-F7DE-56AB-64A1-3C29CA201D1E}"/>
              </a:ext>
            </a:extLst>
          </p:cNvPr>
          <p:cNvSpPr txBox="1">
            <a:spLocks/>
          </p:cNvSpPr>
          <p:nvPr/>
        </p:nvSpPr>
        <p:spPr>
          <a:xfrm>
            <a:off x="487365" y="170821"/>
            <a:ext cx="10628582" cy="7428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Informer les Professionnels de Santé et les patients</a:t>
            </a:r>
          </a:p>
        </p:txBody>
      </p:sp>
    </p:spTree>
    <p:extLst>
      <p:ext uri="{BB962C8B-B14F-4D97-AF65-F5344CB8AC3E}">
        <p14:creationId xmlns:p14="http://schemas.microsoft.com/office/powerpoint/2010/main" val="261920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6750594-04CF-490C-8B60-776654BB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003" y="780929"/>
            <a:ext cx="8163252" cy="660485"/>
          </a:xfrm>
        </p:spPr>
        <p:txBody>
          <a:bodyPr>
            <a:normAutofit/>
          </a:bodyPr>
          <a:lstStyle/>
          <a:p>
            <a:r>
              <a:rPr lang="fr-FR" sz="2000" dirty="0"/>
              <a:t>Thérapies complémentaires et Bien-être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AE60A4F-E233-D345-9883-AD301683C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2F43F-78B3-4E94-91FE-DF37E70CF262}" type="slidenum">
              <a:rPr lang="fr-FR" smtClean="0"/>
              <a:t>11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5B39D8-0595-9041-87EE-5ED7DBE1D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40" y="1648002"/>
            <a:ext cx="2571750" cy="14373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68649E-A9ED-254C-BB71-5C1AA1B64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39" y="4908131"/>
            <a:ext cx="2571751" cy="14482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CA27A0-9C1D-BC46-B6E4-B9C59400E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33" y="3244542"/>
            <a:ext cx="2602486" cy="14624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80B222B-3A54-7E45-AC5B-B1BCEBAA9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138" y="3244542"/>
            <a:ext cx="2598199" cy="14624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E1216A1-4B0E-5541-A243-9E4AA22AF6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03" y="4889913"/>
            <a:ext cx="2575816" cy="14373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3044570-ED50-0A45-9971-484488139E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137" y="4889913"/>
            <a:ext cx="2598200" cy="145727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69FCAB-E815-4843-9ADE-B0513D6E3E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90" y="3264157"/>
            <a:ext cx="2598200" cy="147058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F143642-6A81-0140-9A1A-209A5FD0C0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522" y="1624326"/>
            <a:ext cx="2575815" cy="14373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639D9B-7998-4048-910A-7F169A199B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44" y="1624326"/>
            <a:ext cx="2596775" cy="146098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BEDE387-F651-05DA-FC21-9F0DE35FBF44}"/>
              </a:ext>
            </a:extLst>
          </p:cNvPr>
          <p:cNvSpPr txBox="1">
            <a:spLocks/>
          </p:cNvSpPr>
          <p:nvPr/>
        </p:nvSpPr>
        <p:spPr>
          <a:xfrm>
            <a:off x="487365" y="170821"/>
            <a:ext cx="10628582" cy="7428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Informer les Professionnels de Santé et les patients</a:t>
            </a:r>
          </a:p>
        </p:txBody>
      </p:sp>
    </p:spTree>
    <p:extLst>
      <p:ext uri="{BB962C8B-B14F-4D97-AF65-F5344CB8AC3E}">
        <p14:creationId xmlns:p14="http://schemas.microsoft.com/office/powerpoint/2010/main" val="2424838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èche courbée vers la gauche 20"/>
          <p:cNvSpPr/>
          <p:nvPr/>
        </p:nvSpPr>
        <p:spPr>
          <a:xfrm rot="19100065" flipH="1">
            <a:off x="1932884" y="4663782"/>
            <a:ext cx="652792" cy="1305665"/>
          </a:xfrm>
          <a:prstGeom prst="curvedLeftArrow">
            <a:avLst>
              <a:gd name="adj1" fmla="val 0"/>
              <a:gd name="adj2" fmla="val 38124"/>
              <a:gd name="adj3" fmla="val 19616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2022" y="1012951"/>
            <a:ext cx="9601067" cy="591639"/>
          </a:xfrm>
        </p:spPr>
        <p:txBody>
          <a:bodyPr>
            <a:normAutofit/>
          </a:bodyPr>
          <a:lstStyle/>
          <a:p>
            <a:pPr algn="l"/>
            <a:r>
              <a:rPr lang="fr-FR" sz="2400" dirty="0"/>
              <a:t>Veille bibliographique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1298" y="3176562"/>
            <a:ext cx="8741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Depuis 6 ans, grâce à la participation de membres de la filière, </a:t>
            </a:r>
          </a:p>
          <a:p>
            <a:pPr algn="ctr"/>
            <a:r>
              <a:rPr lang="fr-FR" sz="1600" dirty="0"/>
              <a:t>nous pouvons proposer jusqu’à 10 résumés chaque mois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35915" y="6225909"/>
            <a:ext cx="97125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Suivez-nous sur les réseaux sociaux ou abonnez-vous à FAI²R : </a:t>
            </a:r>
            <a:r>
              <a:rPr lang="fr-FR" sz="1867" dirty="0">
                <a:solidFill>
                  <a:schemeClr val="accent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3"/>
              </a:rPr>
              <a:t>contactfai2r@gmail.com</a:t>
            </a:r>
            <a:r>
              <a:rPr lang="fr-FR" sz="1867" dirty="0">
                <a:solidFill>
                  <a:schemeClr val="accent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pic>
        <p:nvPicPr>
          <p:cNvPr id="20" name="Image 19" descr="X:\Hur\CRMR\Filière FAI2R\+ DOSSIERS CHARLOTTE\FAI2R\Logo FAI2R 2018\Structures graphiques\Elements graphiques\Picto site et autres\Site\Livre pomm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24" y="1569423"/>
            <a:ext cx="1191289" cy="130106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e 7"/>
          <p:cNvGrpSpPr/>
          <p:nvPr/>
        </p:nvGrpSpPr>
        <p:grpSpPr>
          <a:xfrm>
            <a:off x="1295467" y="1418783"/>
            <a:ext cx="7838019" cy="1655896"/>
            <a:chOff x="1683445" y="1491631"/>
            <a:chExt cx="5878514" cy="1241922"/>
          </a:xfrm>
        </p:grpSpPr>
        <p:sp>
          <p:nvSpPr>
            <p:cNvPr id="14" name="Rectangle 13"/>
            <p:cNvSpPr/>
            <p:nvPr/>
          </p:nvSpPr>
          <p:spPr>
            <a:xfrm>
              <a:off x="2535933" y="1726756"/>
              <a:ext cx="4876800" cy="85010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/>
            </a:p>
          </p:txBody>
        </p:sp>
        <p:sp>
          <p:nvSpPr>
            <p:cNvPr id="19" name="Ellipse 18"/>
            <p:cNvSpPr/>
            <p:nvPr/>
          </p:nvSpPr>
          <p:spPr>
            <a:xfrm>
              <a:off x="1683445" y="1545636"/>
              <a:ext cx="1218101" cy="11879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fr-FR" sz="2667">
                  <a:ea typeface="Calibri"/>
                  <a:cs typeface="Times New Roman"/>
                </a:rPr>
                <a:t> </a:t>
              </a:r>
              <a:endParaRPr lang="fr-FR" sz="1467"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17" name="Image 1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1819624"/>
              <a:ext cx="769964" cy="600075"/>
            </a:xfrm>
            <a:prstGeom prst="rect">
              <a:avLst/>
            </a:prstGeom>
          </p:spPr>
        </p:pic>
        <p:sp>
          <p:nvSpPr>
            <p:cNvPr id="18" name="Zone de texte 12"/>
            <p:cNvSpPr txBox="1"/>
            <p:nvPr/>
          </p:nvSpPr>
          <p:spPr>
            <a:xfrm>
              <a:off x="3116959" y="2155380"/>
              <a:ext cx="2886075" cy="3143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fr-FR" sz="1867" dirty="0">
                  <a:solidFill>
                    <a:srgbClr val="FFFFFF"/>
                  </a:solidFill>
                  <a:ea typeface="Calibri"/>
                  <a:cs typeface="Times New Roman"/>
                </a:rPr>
                <a:t>Mai 2022</a:t>
              </a:r>
              <a:endParaRPr lang="fr-FR" sz="14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2" name="Rectangle à coins arrondis 21"/>
            <p:cNvSpPr/>
            <p:nvPr/>
          </p:nvSpPr>
          <p:spPr>
            <a:xfrm>
              <a:off x="5185696" y="1491631"/>
              <a:ext cx="2376263" cy="3990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6" name="Zone de texte 4"/>
            <p:cNvSpPr txBox="1"/>
            <p:nvPr/>
          </p:nvSpPr>
          <p:spPr>
            <a:xfrm>
              <a:off x="3131840" y="1848199"/>
              <a:ext cx="4248150" cy="3143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fr-FR" sz="2400" dirty="0">
                  <a:solidFill>
                    <a:srgbClr val="FFFFFF"/>
                  </a:solidFill>
                  <a:latin typeface="Lato Medium"/>
                  <a:ea typeface="Calibri"/>
                  <a:cs typeface="Times New Roman"/>
                </a:rPr>
                <a:t>A LU POUR VOUS</a:t>
              </a:r>
              <a:endParaRPr lang="fr-FR" sz="1400" dirty="0">
                <a:latin typeface="Calibri"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333"/>
                </a:spcAft>
              </a:pPr>
              <a:endParaRPr lang="fr-FR" sz="14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3" name="Arrondir un rectangle avec un coin diagonal 2"/>
            <p:cNvSpPr/>
            <p:nvPr/>
          </p:nvSpPr>
          <p:spPr>
            <a:xfrm>
              <a:off x="5319607" y="1545636"/>
              <a:ext cx="2242352" cy="28549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 w="762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67" dirty="0">
                  <a:solidFill>
                    <a:schemeClr val="bg1"/>
                  </a:solidFill>
                  <a:ea typeface="Lato Medium" panose="020F0502020204030203" pitchFamily="34" charset="0"/>
                  <a:cs typeface="Lato Medium" panose="020F0502020204030203" pitchFamily="34" charset="0"/>
                </a:rPr>
                <a:t>Envoyée chaque mois</a:t>
              </a: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98" y="4450555"/>
            <a:ext cx="597173" cy="48528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559744" y="3207516"/>
            <a:ext cx="1909088" cy="190908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174005" y="3621021"/>
            <a:ext cx="2665596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33" dirty="0">
                <a:solidFill>
                  <a:schemeClr val="bg1"/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Depuis 2015</a:t>
            </a:r>
          </a:p>
          <a:p>
            <a:pPr algn="ctr"/>
            <a:r>
              <a:rPr lang="fr-FR" sz="2133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Plus de 500</a:t>
            </a:r>
          </a:p>
          <a:p>
            <a:pPr algn="ctr"/>
            <a:r>
              <a:rPr lang="fr-FR" sz="2133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résumés ! </a:t>
            </a:r>
          </a:p>
          <a:p>
            <a:endParaRPr lang="fr-FR" sz="2133" dirty="0">
              <a:solidFill>
                <a:schemeClr val="bg1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692" y="4407967"/>
            <a:ext cx="2602133" cy="130106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5" t="17859" r="19644" b="19644"/>
          <a:stretch/>
        </p:blipFill>
        <p:spPr>
          <a:xfrm>
            <a:off x="7347279" y="5127397"/>
            <a:ext cx="582611" cy="624225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3014013" y="4397031"/>
            <a:ext cx="3290380" cy="379656"/>
            <a:chOff x="3014013" y="4397031"/>
            <a:chExt cx="3290380" cy="379656"/>
          </a:xfrm>
        </p:grpSpPr>
        <p:sp>
          <p:nvSpPr>
            <p:cNvPr id="27" name="Rectangle : coins arrondis 4">
              <a:extLst>
                <a:ext uri="{FF2B5EF4-FFF2-40B4-BE49-F238E27FC236}">
                  <a16:creationId xmlns:a16="http://schemas.microsoft.com/office/drawing/2014/main" id="{B21B3713-967F-478D-9729-6A57A50A5220}"/>
                </a:ext>
              </a:extLst>
            </p:cNvPr>
            <p:cNvSpPr/>
            <p:nvPr/>
          </p:nvSpPr>
          <p:spPr>
            <a:xfrm>
              <a:off x="3313769" y="4397031"/>
              <a:ext cx="2754804" cy="372267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61C18BB-D1FE-432E-A2DB-279083BADC96}"/>
                </a:ext>
              </a:extLst>
            </p:cNvPr>
            <p:cNvSpPr txBox="1"/>
            <p:nvPr/>
          </p:nvSpPr>
          <p:spPr>
            <a:xfrm>
              <a:off x="3014013" y="4397031"/>
              <a:ext cx="3290380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Diffusée par mail</a:t>
              </a: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3028730" y="4916714"/>
            <a:ext cx="3290380" cy="379656"/>
            <a:chOff x="3014013" y="4397031"/>
            <a:chExt cx="3290380" cy="379656"/>
          </a:xfrm>
        </p:grpSpPr>
        <p:sp>
          <p:nvSpPr>
            <p:cNvPr id="31" name="Rectangle : coins arrondis 4">
              <a:extLst>
                <a:ext uri="{FF2B5EF4-FFF2-40B4-BE49-F238E27FC236}">
                  <a16:creationId xmlns:a16="http://schemas.microsoft.com/office/drawing/2014/main" id="{B21B3713-967F-478D-9729-6A57A50A5220}"/>
                </a:ext>
              </a:extLst>
            </p:cNvPr>
            <p:cNvSpPr/>
            <p:nvPr/>
          </p:nvSpPr>
          <p:spPr>
            <a:xfrm>
              <a:off x="3313769" y="4397031"/>
              <a:ext cx="2754804" cy="372267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661C18BB-D1FE-432E-A2DB-279083BADC96}"/>
                </a:ext>
              </a:extLst>
            </p:cNvPr>
            <p:cNvSpPr txBox="1"/>
            <p:nvPr/>
          </p:nvSpPr>
          <p:spPr>
            <a:xfrm>
              <a:off x="3014013" y="4397031"/>
              <a:ext cx="3290380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Et les réseaux sociaux</a:t>
              </a:r>
            </a:p>
          </p:txBody>
        </p:sp>
      </p:grpSp>
      <p:sp>
        <p:nvSpPr>
          <p:cNvPr id="11" name="Zone de texte 4">
            <a:extLst>
              <a:ext uri="{FF2B5EF4-FFF2-40B4-BE49-F238E27FC236}">
                <a16:creationId xmlns:a16="http://schemas.microsoft.com/office/drawing/2014/main" id="{8406D328-D8EE-06AA-5A19-2FA9B0AAE8FC}"/>
              </a:ext>
            </a:extLst>
          </p:cNvPr>
          <p:cNvSpPr txBox="1"/>
          <p:nvPr/>
        </p:nvSpPr>
        <p:spPr>
          <a:xfrm>
            <a:off x="3206819" y="2313715"/>
            <a:ext cx="5664200" cy="419100"/>
          </a:xfrm>
          <a:prstGeom prst="rect">
            <a:avLst/>
          </a:prstGeom>
          <a:solidFill>
            <a:schemeClr val="tx2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</a:pPr>
            <a:r>
              <a:rPr lang="fr-FR" sz="2400" dirty="0">
                <a:solidFill>
                  <a:srgbClr val="FFFFFF"/>
                </a:solidFill>
                <a:latin typeface="Lato Medium"/>
                <a:ea typeface="Calibri"/>
                <a:cs typeface="Times New Roman"/>
              </a:rPr>
              <a:t>Mai 2023</a:t>
            </a:r>
            <a:endParaRPr lang="fr-FR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333"/>
              </a:spcAft>
            </a:pPr>
            <a:endParaRPr lang="fr-FR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B4A02B4A-BFAC-E32B-9132-4E6608ECC588}"/>
              </a:ext>
            </a:extLst>
          </p:cNvPr>
          <p:cNvSpPr txBox="1">
            <a:spLocks/>
          </p:cNvSpPr>
          <p:nvPr/>
        </p:nvSpPr>
        <p:spPr>
          <a:xfrm>
            <a:off x="487365" y="170821"/>
            <a:ext cx="10628582" cy="7428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Informer les Professionnels de Santé et les patients</a:t>
            </a:r>
          </a:p>
        </p:txBody>
      </p:sp>
    </p:spTree>
    <p:extLst>
      <p:ext uri="{BB962C8B-B14F-4D97-AF65-F5344CB8AC3E}">
        <p14:creationId xmlns:p14="http://schemas.microsoft.com/office/powerpoint/2010/main" val="973117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E710AAE-95CC-4DD9-9415-F4B74624A03B}"/>
              </a:ext>
            </a:extLst>
          </p:cNvPr>
          <p:cNvGrpSpPr/>
          <p:nvPr/>
        </p:nvGrpSpPr>
        <p:grpSpPr>
          <a:xfrm>
            <a:off x="6793202" y="4794464"/>
            <a:ext cx="3029371" cy="1880816"/>
            <a:chOff x="8768396" y="4524995"/>
            <a:chExt cx="2990882" cy="185692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96694BC-5AFB-485F-A2B0-F8A898A12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749" y="4524995"/>
              <a:ext cx="1162795" cy="1641171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502CF4BF-EBF7-E94C-957B-BC81D319CE3B}"/>
                </a:ext>
              </a:extLst>
            </p:cNvPr>
            <p:cNvGrpSpPr/>
            <p:nvPr/>
          </p:nvGrpSpPr>
          <p:grpSpPr>
            <a:xfrm>
              <a:off x="8768396" y="4778482"/>
              <a:ext cx="2990882" cy="1603433"/>
              <a:chOff x="8054923" y="3065771"/>
              <a:chExt cx="5664781" cy="3140299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B8F92B77-6DDB-424C-AF32-F54B9AE9B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354918">
                <a:off x="8054923" y="3076016"/>
                <a:ext cx="2151018" cy="3030318"/>
              </a:xfrm>
              <a:prstGeom prst="rect">
                <a:avLst/>
              </a:prstGeom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BC74C72B-CF93-2740-B876-A7946AFB1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18570">
                <a:off x="11504672" y="3065771"/>
                <a:ext cx="2215032" cy="3140299"/>
              </a:xfrm>
              <a:prstGeom prst="rect">
                <a:avLst/>
              </a:prstGeom>
            </p:spPr>
          </p:pic>
        </p:grpSp>
      </p:grpSp>
      <p:grpSp>
        <p:nvGrpSpPr>
          <p:cNvPr id="2" name="Groupe 1"/>
          <p:cNvGrpSpPr/>
          <p:nvPr/>
        </p:nvGrpSpPr>
        <p:grpSpPr>
          <a:xfrm>
            <a:off x="419996" y="1633214"/>
            <a:ext cx="10867355" cy="3086535"/>
            <a:chOff x="485900" y="1855640"/>
            <a:chExt cx="10867355" cy="3086535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AF595423-6A87-40DB-84BF-F9157207FA2A}"/>
                </a:ext>
              </a:extLst>
            </p:cNvPr>
            <p:cNvSpPr/>
            <p:nvPr/>
          </p:nvSpPr>
          <p:spPr>
            <a:xfrm>
              <a:off x="862287" y="1860865"/>
              <a:ext cx="690791" cy="690791"/>
            </a:xfrm>
            <a:custGeom>
              <a:avLst/>
              <a:gdLst>
                <a:gd name="connsiteX0" fmla="*/ 0 w 690791"/>
                <a:gd name="connsiteY0" fmla="*/ 345396 h 690791"/>
                <a:gd name="connsiteX1" fmla="*/ 345396 w 690791"/>
                <a:gd name="connsiteY1" fmla="*/ 0 h 690791"/>
                <a:gd name="connsiteX2" fmla="*/ 690792 w 690791"/>
                <a:gd name="connsiteY2" fmla="*/ 345396 h 690791"/>
                <a:gd name="connsiteX3" fmla="*/ 345396 w 690791"/>
                <a:gd name="connsiteY3" fmla="*/ 690792 h 690791"/>
                <a:gd name="connsiteX4" fmla="*/ 0 w 690791"/>
                <a:gd name="connsiteY4" fmla="*/ 345396 h 69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91" h="690791">
                  <a:moveTo>
                    <a:pt x="0" y="345396"/>
                  </a:moveTo>
                  <a:cubicBezTo>
                    <a:pt x="0" y="154639"/>
                    <a:pt x="154639" y="0"/>
                    <a:pt x="345396" y="0"/>
                  </a:cubicBezTo>
                  <a:cubicBezTo>
                    <a:pt x="536153" y="0"/>
                    <a:pt x="690792" y="154639"/>
                    <a:pt x="690792" y="345396"/>
                  </a:cubicBezTo>
                  <a:cubicBezTo>
                    <a:pt x="690792" y="536153"/>
                    <a:pt x="536153" y="690792"/>
                    <a:pt x="345396" y="690792"/>
                  </a:cubicBezTo>
                  <a:cubicBezTo>
                    <a:pt x="154639" y="690792"/>
                    <a:pt x="0" y="536153"/>
                    <a:pt x="0" y="345396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164" tIns="101164" rIns="101164" bIns="10116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kern="1200" dirty="0"/>
                <a:t>2016</a:t>
              </a: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4F7CD742-CDD6-4C38-96BA-10A563B151A0}"/>
                </a:ext>
              </a:extLst>
            </p:cNvPr>
            <p:cNvSpPr/>
            <p:nvPr/>
          </p:nvSpPr>
          <p:spPr>
            <a:xfrm>
              <a:off x="2419759" y="1855640"/>
              <a:ext cx="690791" cy="690791"/>
            </a:xfrm>
            <a:custGeom>
              <a:avLst/>
              <a:gdLst>
                <a:gd name="connsiteX0" fmla="*/ 0 w 690791"/>
                <a:gd name="connsiteY0" fmla="*/ 345396 h 690791"/>
                <a:gd name="connsiteX1" fmla="*/ 345396 w 690791"/>
                <a:gd name="connsiteY1" fmla="*/ 0 h 690791"/>
                <a:gd name="connsiteX2" fmla="*/ 690792 w 690791"/>
                <a:gd name="connsiteY2" fmla="*/ 345396 h 690791"/>
                <a:gd name="connsiteX3" fmla="*/ 345396 w 690791"/>
                <a:gd name="connsiteY3" fmla="*/ 690792 h 690791"/>
                <a:gd name="connsiteX4" fmla="*/ 0 w 690791"/>
                <a:gd name="connsiteY4" fmla="*/ 345396 h 69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91" h="690791">
                  <a:moveTo>
                    <a:pt x="0" y="345396"/>
                  </a:moveTo>
                  <a:cubicBezTo>
                    <a:pt x="0" y="154639"/>
                    <a:pt x="154639" y="0"/>
                    <a:pt x="345396" y="0"/>
                  </a:cubicBezTo>
                  <a:cubicBezTo>
                    <a:pt x="536153" y="0"/>
                    <a:pt x="690792" y="154639"/>
                    <a:pt x="690792" y="345396"/>
                  </a:cubicBezTo>
                  <a:cubicBezTo>
                    <a:pt x="690792" y="536153"/>
                    <a:pt x="536153" y="690792"/>
                    <a:pt x="345396" y="690792"/>
                  </a:cubicBezTo>
                  <a:cubicBezTo>
                    <a:pt x="154639" y="690792"/>
                    <a:pt x="0" y="536153"/>
                    <a:pt x="0" y="345396"/>
                  </a:cubicBezTo>
                  <a:close/>
                </a:path>
              </a:pathLst>
            </a:custGeom>
            <a:solidFill>
              <a:schemeClr val="accent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164" tIns="101164" rIns="101164" bIns="10116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kern="1200" dirty="0"/>
                <a:t>2017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1B0D6222-42FB-4A6B-B2C8-A74B91836283}"/>
                </a:ext>
              </a:extLst>
            </p:cNvPr>
            <p:cNvSpPr/>
            <p:nvPr/>
          </p:nvSpPr>
          <p:spPr>
            <a:xfrm>
              <a:off x="3977231" y="1871447"/>
              <a:ext cx="690791" cy="690791"/>
            </a:xfrm>
            <a:custGeom>
              <a:avLst/>
              <a:gdLst>
                <a:gd name="connsiteX0" fmla="*/ 0 w 690791"/>
                <a:gd name="connsiteY0" fmla="*/ 345396 h 690791"/>
                <a:gd name="connsiteX1" fmla="*/ 345396 w 690791"/>
                <a:gd name="connsiteY1" fmla="*/ 0 h 690791"/>
                <a:gd name="connsiteX2" fmla="*/ 690792 w 690791"/>
                <a:gd name="connsiteY2" fmla="*/ 345396 h 690791"/>
                <a:gd name="connsiteX3" fmla="*/ 345396 w 690791"/>
                <a:gd name="connsiteY3" fmla="*/ 690792 h 690791"/>
                <a:gd name="connsiteX4" fmla="*/ 0 w 690791"/>
                <a:gd name="connsiteY4" fmla="*/ 345396 h 69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91" h="690791">
                  <a:moveTo>
                    <a:pt x="0" y="345396"/>
                  </a:moveTo>
                  <a:cubicBezTo>
                    <a:pt x="0" y="154639"/>
                    <a:pt x="154639" y="0"/>
                    <a:pt x="345396" y="0"/>
                  </a:cubicBezTo>
                  <a:cubicBezTo>
                    <a:pt x="536153" y="0"/>
                    <a:pt x="690792" y="154639"/>
                    <a:pt x="690792" y="345396"/>
                  </a:cubicBezTo>
                  <a:cubicBezTo>
                    <a:pt x="690792" y="536153"/>
                    <a:pt x="536153" y="690792"/>
                    <a:pt x="345396" y="690792"/>
                  </a:cubicBezTo>
                  <a:cubicBezTo>
                    <a:pt x="154639" y="690792"/>
                    <a:pt x="0" y="536153"/>
                    <a:pt x="0" y="345396"/>
                  </a:cubicBezTo>
                  <a:close/>
                </a:path>
              </a:pathLst>
            </a:custGeom>
            <a:solidFill>
              <a:schemeClr val="accent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164" tIns="101164" rIns="101164" bIns="10116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kern="1200" dirty="0"/>
                <a:t>2018</a:t>
              </a: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F7B8FB6C-E48C-4188-AA74-2D4237518647}"/>
                </a:ext>
              </a:extLst>
            </p:cNvPr>
            <p:cNvSpPr/>
            <p:nvPr/>
          </p:nvSpPr>
          <p:spPr>
            <a:xfrm>
              <a:off x="5534704" y="1871447"/>
              <a:ext cx="690791" cy="690791"/>
            </a:xfrm>
            <a:custGeom>
              <a:avLst/>
              <a:gdLst>
                <a:gd name="connsiteX0" fmla="*/ 0 w 690791"/>
                <a:gd name="connsiteY0" fmla="*/ 345396 h 690791"/>
                <a:gd name="connsiteX1" fmla="*/ 345396 w 690791"/>
                <a:gd name="connsiteY1" fmla="*/ 0 h 690791"/>
                <a:gd name="connsiteX2" fmla="*/ 690792 w 690791"/>
                <a:gd name="connsiteY2" fmla="*/ 345396 h 690791"/>
                <a:gd name="connsiteX3" fmla="*/ 345396 w 690791"/>
                <a:gd name="connsiteY3" fmla="*/ 690792 h 690791"/>
                <a:gd name="connsiteX4" fmla="*/ 0 w 690791"/>
                <a:gd name="connsiteY4" fmla="*/ 345396 h 69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91" h="690791">
                  <a:moveTo>
                    <a:pt x="0" y="345396"/>
                  </a:moveTo>
                  <a:cubicBezTo>
                    <a:pt x="0" y="154639"/>
                    <a:pt x="154639" y="0"/>
                    <a:pt x="345396" y="0"/>
                  </a:cubicBezTo>
                  <a:cubicBezTo>
                    <a:pt x="536153" y="0"/>
                    <a:pt x="690792" y="154639"/>
                    <a:pt x="690792" y="345396"/>
                  </a:cubicBezTo>
                  <a:cubicBezTo>
                    <a:pt x="690792" y="536153"/>
                    <a:pt x="536153" y="690792"/>
                    <a:pt x="345396" y="690792"/>
                  </a:cubicBezTo>
                  <a:cubicBezTo>
                    <a:pt x="154639" y="690792"/>
                    <a:pt x="0" y="536153"/>
                    <a:pt x="0" y="345396"/>
                  </a:cubicBezTo>
                  <a:close/>
                </a:path>
              </a:pathLst>
            </a:custGeom>
            <a:solidFill>
              <a:schemeClr val="accent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164" tIns="101164" rIns="101164" bIns="10116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kern="1200" dirty="0"/>
                <a:t>2019</a:t>
              </a: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D512233F-46C4-4FFA-AE4C-AFC3E4A22AAC}"/>
                </a:ext>
              </a:extLst>
            </p:cNvPr>
            <p:cNvSpPr/>
            <p:nvPr/>
          </p:nvSpPr>
          <p:spPr>
            <a:xfrm>
              <a:off x="7092175" y="1871447"/>
              <a:ext cx="690791" cy="690791"/>
            </a:xfrm>
            <a:custGeom>
              <a:avLst/>
              <a:gdLst>
                <a:gd name="connsiteX0" fmla="*/ 0 w 690791"/>
                <a:gd name="connsiteY0" fmla="*/ 345396 h 690791"/>
                <a:gd name="connsiteX1" fmla="*/ 345396 w 690791"/>
                <a:gd name="connsiteY1" fmla="*/ 0 h 690791"/>
                <a:gd name="connsiteX2" fmla="*/ 690792 w 690791"/>
                <a:gd name="connsiteY2" fmla="*/ 345396 h 690791"/>
                <a:gd name="connsiteX3" fmla="*/ 345396 w 690791"/>
                <a:gd name="connsiteY3" fmla="*/ 690792 h 690791"/>
                <a:gd name="connsiteX4" fmla="*/ 0 w 690791"/>
                <a:gd name="connsiteY4" fmla="*/ 345396 h 69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91" h="690791">
                  <a:moveTo>
                    <a:pt x="0" y="345396"/>
                  </a:moveTo>
                  <a:cubicBezTo>
                    <a:pt x="0" y="154639"/>
                    <a:pt x="154639" y="0"/>
                    <a:pt x="345396" y="0"/>
                  </a:cubicBezTo>
                  <a:cubicBezTo>
                    <a:pt x="536153" y="0"/>
                    <a:pt x="690792" y="154639"/>
                    <a:pt x="690792" y="345396"/>
                  </a:cubicBezTo>
                  <a:cubicBezTo>
                    <a:pt x="690792" y="536153"/>
                    <a:pt x="536153" y="690792"/>
                    <a:pt x="345396" y="690792"/>
                  </a:cubicBezTo>
                  <a:cubicBezTo>
                    <a:pt x="154639" y="690792"/>
                    <a:pt x="0" y="536153"/>
                    <a:pt x="0" y="345396"/>
                  </a:cubicBezTo>
                  <a:close/>
                </a:path>
              </a:pathLst>
            </a:custGeom>
            <a:solidFill>
              <a:srgbClr val="0A468C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164" tIns="101164" rIns="101164" bIns="10116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kern="1200" dirty="0"/>
                <a:t>2020</a:t>
              </a: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F6FD38B5-C7A6-41CB-AAAF-005CBDFF2B1A}"/>
                </a:ext>
              </a:extLst>
            </p:cNvPr>
            <p:cNvSpPr/>
            <p:nvPr/>
          </p:nvSpPr>
          <p:spPr>
            <a:xfrm>
              <a:off x="485900" y="2695465"/>
              <a:ext cx="1464866" cy="45833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Dermatomyosite</a:t>
              </a: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ACE96671-E942-4D8D-92BE-C27952AA4155}"/>
                </a:ext>
              </a:extLst>
            </p:cNvPr>
            <p:cNvSpPr/>
            <p:nvPr/>
          </p:nvSpPr>
          <p:spPr>
            <a:xfrm>
              <a:off x="2043916" y="2695465"/>
              <a:ext cx="1470015" cy="45833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Artérite à Cellules Géantes </a:t>
              </a: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CCBE6EDE-4B7D-4062-8D69-C0179B839EA1}"/>
                </a:ext>
              </a:extLst>
            </p:cNvPr>
            <p:cNvSpPr/>
            <p:nvPr/>
          </p:nvSpPr>
          <p:spPr>
            <a:xfrm>
              <a:off x="2043916" y="3291698"/>
              <a:ext cx="1470015" cy="45833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Lupus systémique</a:t>
              </a:r>
            </a:p>
          </p:txBody>
        </p:sp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A5CB3FF3-B299-4128-AD55-E2B62402923E}"/>
                </a:ext>
              </a:extLst>
            </p:cNvPr>
            <p:cNvSpPr/>
            <p:nvPr/>
          </p:nvSpPr>
          <p:spPr>
            <a:xfrm>
              <a:off x="2043916" y="3887770"/>
              <a:ext cx="1470015" cy="45833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AJI</a:t>
              </a:r>
            </a:p>
          </p:txBody>
        </p:sp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3762AC3D-6357-431F-9704-D1744DDBE004}"/>
                </a:ext>
              </a:extLst>
            </p:cNvPr>
            <p:cNvSpPr/>
            <p:nvPr/>
          </p:nvSpPr>
          <p:spPr>
            <a:xfrm>
              <a:off x="2043916" y="4483843"/>
              <a:ext cx="1470015" cy="45833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Sclérodermie systémique</a:t>
              </a: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33A9621-BA86-4E92-8B28-390D88E8CD09}"/>
                </a:ext>
              </a:extLst>
            </p:cNvPr>
            <p:cNvSpPr/>
            <p:nvPr/>
          </p:nvSpPr>
          <p:spPr>
            <a:xfrm>
              <a:off x="3606616" y="2695465"/>
              <a:ext cx="1464866" cy="45833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TRAPS</a:t>
              </a:r>
            </a:p>
          </p:txBody>
        </p:sp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17F3F441-DAB8-4404-95DE-2356665FBA59}"/>
                </a:ext>
              </a:extLst>
            </p:cNvPr>
            <p:cNvSpPr/>
            <p:nvPr/>
          </p:nvSpPr>
          <p:spPr>
            <a:xfrm>
              <a:off x="3606616" y="3287963"/>
              <a:ext cx="1464866" cy="45833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Maladie de </a:t>
              </a:r>
              <a:r>
                <a:rPr lang="fr-FR" sz="1200" dirty="0" err="1"/>
                <a:t>Still</a:t>
              </a:r>
              <a:endParaRPr lang="fr-FR" sz="1200" dirty="0"/>
            </a:p>
          </p:txBody>
        </p:sp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BFE7C495-9E5B-4EE0-B6B5-5CA2F972FB8D}"/>
                </a:ext>
              </a:extLst>
            </p:cNvPr>
            <p:cNvSpPr/>
            <p:nvPr/>
          </p:nvSpPr>
          <p:spPr>
            <a:xfrm>
              <a:off x="5164632" y="2695465"/>
              <a:ext cx="1464866" cy="4583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Vascularites </a:t>
              </a:r>
            </a:p>
            <a:p>
              <a:pPr algn="ctr"/>
              <a:r>
                <a:rPr lang="fr-FR" sz="1200" dirty="0"/>
                <a:t>Nécrosantes</a:t>
              </a:r>
            </a:p>
          </p:txBody>
        </p:sp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EE809132-FA1B-41C4-9EDD-8444B3069502}"/>
                </a:ext>
              </a:extLst>
            </p:cNvPr>
            <p:cNvSpPr/>
            <p:nvPr/>
          </p:nvSpPr>
          <p:spPr>
            <a:xfrm>
              <a:off x="5164632" y="3291698"/>
              <a:ext cx="1464866" cy="4583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PFAPA</a:t>
              </a:r>
            </a:p>
          </p:txBody>
        </p:sp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8D81A1AA-F14E-4BF8-9148-07AD18AB38E1}"/>
                </a:ext>
              </a:extLst>
            </p:cNvPr>
            <p:cNvSpPr/>
            <p:nvPr/>
          </p:nvSpPr>
          <p:spPr>
            <a:xfrm>
              <a:off x="5164632" y="3887770"/>
              <a:ext cx="1464866" cy="4583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Maladie de Behçet</a:t>
              </a:r>
            </a:p>
          </p:txBody>
        </p:sp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045B7B09-4F12-4AA8-B25C-55E8272B540A}"/>
                </a:ext>
              </a:extLst>
            </p:cNvPr>
            <p:cNvSpPr/>
            <p:nvPr/>
          </p:nvSpPr>
          <p:spPr>
            <a:xfrm>
              <a:off x="6722648" y="2695465"/>
              <a:ext cx="1464778" cy="457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Artérite de Takayasu</a:t>
              </a:r>
            </a:p>
          </p:txBody>
        </p:sp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04E4E5FC-D2C9-49DA-AB4A-C8D0D9B03984}"/>
                </a:ext>
              </a:extLst>
            </p:cNvPr>
            <p:cNvSpPr/>
            <p:nvPr/>
          </p:nvSpPr>
          <p:spPr>
            <a:xfrm>
              <a:off x="6722648" y="3277344"/>
              <a:ext cx="1464778" cy="457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UCNI</a:t>
              </a:r>
            </a:p>
          </p:txBody>
        </p:sp>
        <p:sp>
          <p:nvSpPr>
            <p:cNvPr id="56" name="Rectangle : coins arrondis 55">
              <a:extLst>
                <a:ext uri="{FF2B5EF4-FFF2-40B4-BE49-F238E27FC236}">
                  <a16:creationId xmlns:a16="http://schemas.microsoft.com/office/drawing/2014/main" id="{2C43F3A5-B767-4E55-BCCB-F36752135B94}"/>
                </a:ext>
              </a:extLst>
            </p:cNvPr>
            <p:cNvSpPr/>
            <p:nvPr/>
          </p:nvSpPr>
          <p:spPr>
            <a:xfrm>
              <a:off x="6722648" y="3875520"/>
              <a:ext cx="1464778" cy="457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Amylose AA</a:t>
              </a:r>
            </a:p>
          </p:txBody>
        </p:sp>
        <p:sp>
          <p:nvSpPr>
            <p:cNvPr id="26" name="Forme libre : forme 24">
              <a:extLst>
                <a:ext uri="{FF2B5EF4-FFF2-40B4-BE49-F238E27FC236}">
                  <a16:creationId xmlns:a16="http://schemas.microsoft.com/office/drawing/2014/main" id="{D512233F-46C4-4FFA-AE4C-AFC3E4A22AAC}"/>
                </a:ext>
              </a:extLst>
            </p:cNvPr>
            <p:cNvSpPr/>
            <p:nvPr/>
          </p:nvSpPr>
          <p:spPr>
            <a:xfrm>
              <a:off x="8650111" y="1871447"/>
              <a:ext cx="690791" cy="690791"/>
            </a:xfrm>
            <a:custGeom>
              <a:avLst/>
              <a:gdLst>
                <a:gd name="connsiteX0" fmla="*/ 0 w 690791"/>
                <a:gd name="connsiteY0" fmla="*/ 345396 h 690791"/>
                <a:gd name="connsiteX1" fmla="*/ 345396 w 690791"/>
                <a:gd name="connsiteY1" fmla="*/ 0 h 690791"/>
                <a:gd name="connsiteX2" fmla="*/ 690792 w 690791"/>
                <a:gd name="connsiteY2" fmla="*/ 345396 h 690791"/>
                <a:gd name="connsiteX3" fmla="*/ 345396 w 690791"/>
                <a:gd name="connsiteY3" fmla="*/ 690792 h 690791"/>
                <a:gd name="connsiteX4" fmla="*/ 0 w 690791"/>
                <a:gd name="connsiteY4" fmla="*/ 345396 h 69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91" h="690791">
                  <a:moveTo>
                    <a:pt x="0" y="345396"/>
                  </a:moveTo>
                  <a:cubicBezTo>
                    <a:pt x="0" y="154639"/>
                    <a:pt x="154639" y="0"/>
                    <a:pt x="345396" y="0"/>
                  </a:cubicBezTo>
                  <a:cubicBezTo>
                    <a:pt x="536153" y="0"/>
                    <a:pt x="690792" y="154639"/>
                    <a:pt x="690792" y="345396"/>
                  </a:cubicBezTo>
                  <a:cubicBezTo>
                    <a:pt x="690792" y="536153"/>
                    <a:pt x="536153" y="690792"/>
                    <a:pt x="345396" y="690792"/>
                  </a:cubicBezTo>
                  <a:cubicBezTo>
                    <a:pt x="154639" y="690792"/>
                    <a:pt x="0" y="536153"/>
                    <a:pt x="0" y="345396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164" tIns="101164" rIns="101164" bIns="10116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kern="1200" dirty="0"/>
                <a:t>2021</a:t>
              </a:r>
            </a:p>
          </p:txBody>
        </p:sp>
        <p:sp>
          <p:nvSpPr>
            <p:cNvPr id="27" name="Rectangle : coins arrondis 47">
              <a:extLst>
                <a:ext uri="{FF2B5EF4-FFF2-40B4-BE49-F238E27FC236}">
                  <a16:creationId xmlns:a16="http://schemas.microsoft.com/office/drawing/2014/main" id="{045B7B09-4F12-4AA8-B25C-55E8272B540A}"/>
                </a:ext>
              </a:extLst>
            </p:cNvPr>
            <p:cNvSpPr/>
            <p:nvPr/>
          </p:nvSpPr>
          <p:spPr>
            <a:xfrm>
              <a:off x="8280584" y="2695465"/>
              <a:ext cx="1464778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err="1"/>
                <a:t>Cryoglobulinémies</a:t>
              </a:r>
              <a:endParaRPr lang="fr-FR" sz="1200" dirty="0"/>
            </a:p>
          </p:txBody>
        </p:sp>
        <p:sp>
          <p:nvSpPr>
            <p:cNvPr id="29" name="Rectangle : coins arrondis 52">
              <a:extLst>
                <a:ext uri="{FF2B5EF4-FFF2-40B4-BE49-F238E27FC236}">
                  <a16:creationId xmlns:a16="http://schemas.microsoft.com/office/drawing/2014/main" id="{04E4E5FC-D2C9-49DA-AB4A-C8D0D9B03984}"/>
                </a:ext>
              </a:extLst>
            </p:cNvPr>
            <p:cNvSpPr/>
            <p:nvPr/>
          </p:nvSpPr>
          <p:spPr>
            <a:xfrm>
              <a:off x="8280584" y="3277344"/>
              <a:ext cx="1464778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PCA</a:t>
              </a:r>
            </a:p>
          </p:txBody>
        </p:sp>
        <p:sp>
          <p:nvSpPr>
            <p:cNvPr id="33" name="Forme libre : forme 24">
              <a:extLst>
                <a:ext uri="{FF2B5EF4-FFF2-40B4-BE49-F238E27FC236}">
                  <a16:creationId xmlns:a16="http://schemas.microsoft.com/office/drawing/2014/main" id="{D512233F-46C4-4FFA-AE4C-AFC3E4A22AAC}"/>
                </a:ext>
              </a:extLst>
            </p:cNvPr>
            <p:cNvSpPr/>
            <p:nvPr/>
          </p:nvSpPr>
          <p:spPr>
            <a:xfrm>
              <a:off x="10258004" y="1855640"/>
              <a:ext cx="690791" cy="690791"/>
            </a:xfrm>
            <a:custGeom>
              <a:avLst/>
              <a:gdLst>
                <a:gd name="connsiteX0" fmla="*/ 0 w 690791"/>
                <a:gd name="connsiteY0" fmla="*/ 345396 h 690791"/>
                <a:gd name="connsiteX1" fmla="*/ 345396 w 690791"/>
                <a:gd name="connsiteY1" fmla="*/ 0 h 690791"/>
                <a:gd name="connsiteX2" fmla="*/ 690792 w 690791"/>
                <a:gd name="connsiteY2" fmla="*/ 345396 h 690791"/>
                <a:gd name="connsiteX3" fmla="*/ 345396 w 690791"/>
                <a:gd name="connsiteY3" fmla="*/ 690792 h 690791"/>
                <a:gd name="connsiteX4" fmla="*/ 0 w 690791"/>
                <a:gd name="connsiteY4" fmla="*/ 345396 h 69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91" h="690791">
                  <a:moveTo>
                    <a:pt x="0" y="345396"/>
                  </a:moveTo>
                  <a:cubicBezTo>
                    <a:pt x="0" y="154639"/>
                    <a:pt x="154639" y="0"/>
                    <a:pt x="345396" y="0"/>
                  </a:cubicBezTo>
                  <a:cubicBezTo>
                    <a:pt x="536153" y="0"/>
                    <a:pt x="690792" y="154639"/>
                    <a:pt x="690792" y="345396"/>
                  </a:cubicBezTo>
                  <a:cubicBezTo>
                    <a:pt x="690792" y="536153"/>
                    <a:pt x="536153" y="690792"/>
                    <a:pt x="345396" y="690792"/>
                  </a:cubicBezTo>
                  <a:cubicBezTo>
                    <a:pt x="154639" y="690792"/>
                    <a:pt x="0" y="536153"/>
                    <a:pt x="0" y="345396"/>
                  </a:cubicBezTo>
                  <a:close/>
                </a:path>
              </a:pathLst>
            </a:custGeom>
            <a:solidFill>
              <a:schemeClr val="accent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164" tIns="101164" rIns="101164" bIns="10116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kern="1200" dirty="0"/>
                <a:t>2022</a:t>
              </a:r>
            </a:p>
          </p:txBody>
        </p:sp>
        <p:sp>
          <p:nvSpPr>
            <p:cNvPr id="35" name="Rectangle : coins arrondis 47">
              <a:extLst>
                <a:ext uri="{FF2B5EF4-FFF2-40B4-BE49-F238E27FC236}">
                  <a16:creationId xmlns:a16="http://schemas.microsoft.com/office/drawing/2014/main" id="{045B7B09-4F12-4AA8-B25C-55E8272B540A}"/>
                </a:ext>
              </a:extLst>
            </p:cNvPr>
            <p:cNvSpPr/>
            <p:nvPr/>
          </p:nvSpPr>
          <p:spPr>
            <a:xfrm>
              <a:off x="9888477" y="2679658"/>
              <a:ext cx="1464778" cy="45720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err="1"/>
                <a:t>Sjögren</a:t>
              </a:r>
              <a:endParaRPr lang="fr-FR" sz="1200" dirty="0"/>
            </a:p>
          </p:txBody>
        </p:sp>
      </p:grpSp>
      <p:sp>
        <p:nvSpPr>
          <p:cNvPr id="37" name="Rectangle : coins arrondis 35">
            <a:extLst>
              <a:ext uri="{FF2B5EF4-FFF2-40B4-BE49-F238E27FC236}">
                <a16:creationId xmlns:a16="http://schemas.microsoft.com/office/drawing/2014/main" id="{3762AC3D-6357-431F-9704-D1744DDBE004}"/>
              </a:ext>
            </a:extLst>
          </p:cNvPr>
          <p:cNvSpPr/>
          <p:nvPr/>
        </p:nvSpPr>
        <p:spPr>
          <a:xfrm>
            <a:off x="9822573" y="2960437"/>
            <a:ext cx="1470015" cy="46856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SSc</a:t>
            </a:r>
            <a:r>
              <a:rPr lang="fr-FR" sz="1200" dirty="0"/>
              <a:t> màj 2022</a:t>
            </a:r>
          </a:p>
        </p:txBody>
      </p:sp>
      <p:sp>
        <p:nvSpPr>
          <p:cNvPr id="15" name="Rectangle : coins arrondis 35">
            <a:extLst>
              <a:ext uri="{FF2B5EF4-FFF2-40B4-BE49-F238E27FC236}">
                <a16:creationId xmlns:a16="http://schemas.microsoft.com/office/drawing/2014/main" id="{C3DCFFF2-C3DB-BF30-F80D-A5E6E61EC33B}"/>
              </a:ext>
            </a:extLst>
          </p:cNvPr>
          <p:cNvSpPr/>
          <p:nvPr/>
        </p:nvSpPr>
        <p:spPr>
          <a:xfrm>
            <a:off x="9822573" y="3504972"/>
            <a:ext cx="1470015" cy="46856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SAPL</a:t>
            </a:r>
          </a:p>
        </p:txBody>
      </p:sp>
      <p:sp>
        <p:nvSpPr>
          <p:cNvPr id="16" name="Rectangle : coins arrondis 35">
            <a:extLst>
              <a:ext uri="{FF2B5EF4-FFF2-40B4-BE49-F238E27FC236}">
                <a16:creationId xmlns:a16="http://schemas.microsoft.com/office/drawing/2014/main" id="{4C788A4C-AAC6-2169-B5F3-DD9838653434}"/>
              </a:ext>
            </a:extLst>
          </p:cNvPr>
          <p:cNvSpPr/>
          <p:nvPr/>
        </p:nvSpPr>
        <p:spPr>
          <a:xfrm>
            <a:off x="9822573" y="4051795"/>
            <a:ext cx="1470015" cy="46856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Thérapies cellulaires</a:t>
            </a:r>
          </a:p>
        </p:txBody>
      </p:sp>
      <p:sp>
        <p:nvSpPr>
          <p:cNvPr id="18" name="Rectangle : coins arrondis 35">
            <a:extLst>
              <a:ext uri="{FF2B5EF4-FFF2-40B4-BE49-F238E27FC236}">
                <a16:creationId xmlns:a16="http://schemas.microsoft.com/office/drawing/2014/main" id="{C20DD8F4-4568-2222-0B5C-F036B647DF35}"/>
              </a:ext>
            </a:extLst>
          </p:cNvPr>
          <p:cNvSpPr/>
          <p:nvPr/>
        </p:nvSpPr>
        <p:spPr>
          <a:xfrm>
            <a:off x="9828694" y="4608474"/>
            <a:ext cx="1470015" cy="46856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Kawasaki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64302AE-92BD-1D49-AA16-0EC061CF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41" y="1107798"/>
            <a:ext cx="5889959" cy="458333"/>
          </a:xfrm>
        </p:spPr>
        <p:txBody>
          <a:bodyPr>
            <a:noAutofit/>
          </a:bodyPr>
          <a:lstStyle/>
          <a:p>
            <a:pPr algn="l"/>
            <a:r>
              <a:rPr lang="fr-FR" sz="1800" b="1" i="0" dirty="0">
                <a:effectLst/>
              </a:rPr>
              <a:t>Protocoles Nationaux de Diagnostic et de Soins</a:t>
            </a:r>
            <a:r>
              <a:rPr lang="fr-FR" sz="1800" b="0" i="0" dirty="0">
                <a:effectLst/>
              </a:rPr>
              <a:t> (</a:t>
            </a:r>
            <a:r>
              <a:rPr lang="fr-FR" sz="1800" b="1" i="0" dirty="0">
                <a:effectLst/>
              </a:rPr>
              <a:t>PNDS</a:t>
            </a:r>
            <a:r>
              <a:rPr lang="fr-FR" sz="1800" b="0" i="0" dirty="0">
                <a:effectLst/>
              </a:rPr>
              <a:t>)</a:t>
            </a:r>
            <a:endParaRPr lang="fr-FR" sz="1800" dirty="0"/>
          </a:p>
        </p:txBody>
      </p:sp>
      <p:pic>
        <p:nvPicPr>
          <p:cNvPr id="7" name="Image 6" descr="Une image contenant texte, capture d’écran, Site web, Page web&#10;&#10;Description générée automatiquement">
            <a:extLst>
              <a:ext uri="{FF2B5EF4-FFF2-40B4-BE49-F238E27FC236}">
                <a16:creationId xmlns:a16="http://schemas.microsoft.com/office/drawing/2014/main" id="{1C27B1A1-CB3D-B45A-3684-88DD02576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92" y="4999891"/>
            <a:ext cx="3150051" cy="160672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2E774C2-1962-34FB-26B9-24A83775CE1B}"/>
              </a:ext>
            </a:extLst>
          </p:cNvPr>
          <p:cNvSpPr txBox="1">
            <a:spLocks/>
          </p:cNvSpPr>
          <p:nvPr/>
        </p:nvSpPr>
        <p:spPr>
          <a:xfrm>
            <a:off x="487365" y="170821"/>
            <a:ext cx="10628582" cy="7428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F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ormer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les Professionnels de Santé et les patients</a:t>
            </a:r>
          </a:p>
        </p:txBody>
      </p:sp>
    </p:spTree>
    <p:extLst>
      <p:ext uri="{BB962C8B-B14F-4D97-AF65-F5344CB8AC3E}">
        <p14:creationId xmlns:p14="http://schemas.microsoft.com/office/powerpoint/2010/main" val="30463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: coins arrondis 47">
            <a:extLst>
              <a:ext uri="{FF2B5EF4-FFF2-40B4-BE49-F238E27FC236}">
                <a16:creationId xmlns:a16="http://schemas.microsoft.com/office/drawing/2014/main" id="{045B7B09-4F12-4AA8-B25C-55E8272B540A}"/>
              </a:ext>
            </a:extLst>
          </p:cNvPr>
          <p:cNvSpPr/>
          <p:nvPr/>
        </p:nvSpPr>
        <p:spPr>
          <a:xfrm>
            <a:off x="1649255" y="1754208"/>
            <a:ext cx="2887552" cy="457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2"/>
                </a:solidFill>
                <a:latin typeface="+mj-lt"/>
              </a:rPr>
              <a:t>Actuellement en cours</a:t>
            </a:r>
          </a:p>
        </p:txBody>
      </p:sp>
      <p:sp>
        <p:nvSpPr>
          <p:cNvPr id="27" name="Rectangle : coins arrondis 27">
            <a:extLst>
              <a:ext uri="{FF2B5EF4-FFF2-40B4-BE49-F238E27FC236}">
                <a16:creationId xmlns:a16="http://schemas.microsoft.com/office/drawing/2014/main" id="{F6FD38B5-C7A6-41CB-AAAF-005CBDFF2B1A}"/>
              </a:ext>
            </a:extLst>
          </p:cNvPr>
          <p:cNvSpPr/>
          <p:nvPr/>
        </p:nvSpPr>
        <p:spPr>
          <a:xfrm>
            <a:off x="1579580" y="2847098"/>
            <a:ext cx="2356761" cy="4583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Interféronopathies</a:t>
            </a:r>
            <a:endParaRPr lang="fr-FR" dirty="0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6FD38B5-C7A6-41CB-AAAF-005CBDFF2B1A}"/>
              </a:ext>
            </a:extLst>
          </p:cNvPr>
          <p:cNvSpPr/>
          <p:nvPr/>
        </p:nvSpPr>
        <p:spPr>
          <a:xfrm>
            <a:off x="1579579" y="3448591"/>
            <a:ext cx="2356761" cy="4583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FMF</a:t>
            </a:r>
          </a:p>
        </p:txBody>
      </p:sp>
      <p:sp>
        <p:nvSpPr>
          <p:cNvPr id="29" name="Rectangle : coins arrondis 27">
            <a:extLst>
              <a:ext uri="{FF2B5EF4-FFF2-40B4-BE49-F238E27FC236}">
                <a16:creationId xmlns:a16="http://schemas.microsoft.com/office/drawing/2014/main" id="{F6FD38B5-C7A6-41CB-AAAF-005CBDFF2B1A}"/>
              </a:ext>
            </a:extLst>
          </p:cNvPr>
          <p:cNvSpPr/>
          <p:nvPr/>
        </p:nvSpPr>
        <p:spPr>
          <a:xfrm>
            <a:off x="1579576" y="4071466"/>
            <a:ext cx="2356761" cy="458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ACG</a:t>
            </a:r>
          </a:p>
        </p:txBody>
      </p:sp>
      <p:sp>
        <p:nvSpPr>
          <p:cNvPr id="30" name="Rectangle : coins arrondis 27">
            <a:extLst>
              <a:ext uri="{FF2B5EF4-FFF2-40B4-BE49-F238E27FC236}">
                <a16:creationId xmlns:a16="http://schemas.microsoft.com/office/drawing/2014/main" id="{F6FD38B5-C7A6-41CB-AAAF-005CBDFF2B1A}"/>
              </a:ext>
            </a:extLst>
          </p:cNvPr>
          <p:cNvSpPr/>
          <p:nvPr/>
        </p:nvSpPr>
        <p:spPr>
          <a:xfrm>
            <a:off x="5640762" y="2855675"/>
            <a:ext cx="2356761" cy="458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MAG4</a:t>
            </a:r>
          </a:p>
        </p:txBody>
      </p:sp>
      <p:sp>
        <p:nvSpPr>
          <p:cNvPr id="31" name="Rectangle : coins arrondis 27">
            <a:extLst>
              <a:ext uri="{FF2B5EF4-FFF2-40B4-BE49-F238E27FC236}">
                <a16:creationId xmlns:a16="http://schemas.microsoft.com/office/drawing/2014/main" id="{F6FD38B5-C7A6-41CB-AAAF-005CBDFF2B1A}"/>
              </a:ext>
            </a:extLst>
          </p:cNvPr>
          <p:cNvSpPr/>
          <p:nvPr/>
        </p:nvSpPr>
        <p:spPr>
          <a:xfrm>
            <a:off x="1579576" y="4695719"/>
            <a:ext cx="2356761" cy="458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AJI</a:t>
            </a:r>
          </a:p>
        </p:txBody>
      </p:sp>
      <p:sp>
        <p:nvSpPr>
          <p:cNvPr id="32" name="Rectangle : coins arrondis 27">
            <a:extLst>
              <a:ext uri="{FF2B5EF4-FFF2-40B4-BE49-F238E27FC236}">
                <a16:creationId xmlns:a16="http://schemas.microsoft.com/office/drawing/2014/main" id="{F6FD38B5-C7A6-41CB-AAAF-005CBDFF2B1A}"/>
              </a:ext>
            </a:extLst>
          </p:cNvPr>
          <p:cNvSpPr/>
          <p:nvPr/>
        </p:nvSpPr>
        <p:spPr>
          <a:xfrm>
            <a:off x="1566512" y="5291776"/>
            <a:ext cx="2356761" cy="458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Lupus</a:t>
            </a:r>
          </a:p>
        </p:txBody>
      </p:sp>
      <p:sp>
        <p:nvSpPr>
          <p:cNvPr id="33" name="Rectangle : coins arrondis 27">
            <a:extLst>
              <a:ext uri="{FF2B5EF4-FFF2-40B4-BE49-F238E27FC236}">
                <a16:creationId xmlns:a16="http://schemas.microsoft.com/office/drawing/2014/main" id="{F6FD38B5-C7A6-41CB-AAAF-005CBDFF2B1A}"/>
              </a:ext>
            </a:extLst>
          </p:cNvPr>
          <p:cNvSpPr/>
          <p:nvPr/>
        </p:nvSpPr>
        <p:spPr>
          <a:xfrm>
            <a:off x="8140919" y="3448591"/>
            <a:ext cx="2356761" cy="458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CAPS</a:t>
            </a:r>
          </a:p>
        </p:txBody>
      </p:sp>
      <p:sp>
        <p:nvSpPr>
          <p:cNvPr id="34" name="Rectangle : coins arrondis 27">
            <a:extLst>
              <a:ext uri="{FF2B5EF4-FFF2-40B4-BE49-F238E27FC236}">
                <a16:creationId xmlns:a16="http://schemas.microsoft.com/office/drawing/2014/main" id="{F6FD38B5-C7A6-41CB-AAAF-005CBDFF2B1A}"/>
              </a:ext>
            </a:extLst>
          </p:cNvPr>
          <p:cNvSpPr/>
          <p:nvPr/>
        </p:nvSpPr>
        <p:spPr>
          <a:xfrm>
            <a:off x="5640762" y="3393057"/>
            <a:ext cx="2356761" cy="458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Cogan</a:t>
            </a:r>
            <a:endParaRPr lang="fr-FR" dirty="0"/>
          </a:p>
        </p:txBody>
      </p:sp>
      <p:sp>
        <p:nvSpPr>
          <p:cNvPr id="36" name="Rectangle : coins arrondis 27">
            <a:extLst>
              <a:ext uri="{FF2B5EF4-FFF2-40B4-BE49-F238E27FC236}">
                <a16:creationId xmlns:a16="http://schemas.microsoft.com/office/drawing/2014/main" id="{F6FD38B5-C7A6-41CB-AAAF-005CBDFF2B1A}"/>
              </a:ext>
            </a:extLst>
          </p:cNvPr>
          <p:cNvSpPr/>
          <p:nvPr/>
        </p:nvSpPr>
        <p:spPr>
          <a:xfrm>
            <a:off x="5640762" y="4575731"/>
            <a:ext cx="2356761" cy="74350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Pathologie de l’</a:t>
            </a:r>
            <a:r>
              <a:rPr lang="fr-FR" dirty="0" err="1"/>
              <a:t>ubiquitination</a:t>
            </a:r>
            <a:endParaRPr lang="fr-FR" dirty="0"/>
          </a:p>
        </p:txBody>
      </p:sp>
      <p:sp>
        <p:nvSpPr>
          <p:cNvPr id="37" name="Rectangle : coins arrondis 27">
            <a:extLst>
              <a:ext uri="{FF2B5EF4-FFF2-40B4-BE49-F238E27FC236}">
                <a16:creationId xmlns:a16="http://schemas.microsoft.com/office/drawing/2014/main" id="{F6FD38B5-C7A6-41CB-AAAF-005CBDFF2B1A}"/>
              </a:ext>
            </a:extLst>
          </p:cNvPr>
          <p:cNvSpPr/>
          <p:nvPr/>
        </p:nvSpPr>
        <p:spPr>
          <a:xfrm>
            <a:off x="8136343" y="2880968"/>
            <a:ext cx="2356761" cy="458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Dermatomyosite </a:t>
            </a:r>
          </a:p>
        </p:txBody>
      </p:sp>
      <p:sp>
        <p:nvSpPr>
          <p:cNvPr id="38" name="Rectangle : coins arrondis 27">
            <a:extLst>
              <a:ext uri="{FF2B5EF4-FFF2-40B4-BE49-F238E27FC236}">
                <a16:creationId xmlns:a16="http://schemas.microsoft.com/office/drawing/2014/main" id="{F6FD38B5-C7A6-41CB-AAAF-005CBDFF2B1A}"/>
              </a:ext>
            </a:extLst>
          </p:cNvPr>
          <p:cNvSpPr/>
          <p:nvPr/>
        </p:nvSpPr>
        <p:spPr>
          <a:xfrm>
            <a:off x="8132729" y="4031554"/>
            <a:ext cx="2356761" cy="458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MVK</a:t>
            </a:r>
          </a:p>
        </p:txBody>
      </p:sp>
      <p:sp>
        <p:nvSpPr>
          <p:cNvPr id="39" name="Rectangle : coins arrondis 27">
            <a:extLst>
              <a:ext uri="{FF2B5EF4-FFF2-40B4-BE49-F238E27FC236}">
                <a16:creationId xmlns:a16="http://schemas.microsoft.com/office/drawing/2014/main" id="{F6FD38B5-C7A6-41CB-AAAF-005CBDFF2B1A}"/>
              </a:ext>
            </a:extLst>
          </p:cNvPr>
          <p:cNvSpPr/>
          <p:nvPr/>
        </p:nvSpPr>
        <p:spPr>
          <a:xfrm>
            <a:off x="5640762" y="3963581"/>
            <a:ext cx="2356761" cy="458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Vexas</a:t>
            </a:r>
          </a:p>
        </p:txBody>
      </p:sp>
      <p:sp>
        <p:nvSpPr>
          <p:cNvPr id="12" name="ZoneTexte 11"/>
          <p:cNvSpPr txBox="1"/>
          <p:nvPr/>
        </p:nvSpPr>
        <p:spPr>
          <a:xfrm rot="5400000">
            <a:off x="9697158" y="3611635"/>
            <a:ext cx="225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Actualisation </a:t>
            </a:r>
          </a:p>
        </p:txBody>
      </p:sp>
      <p:sp>
        <p:nvSpPr>
          <p:cNvPr id="41" name="Forme libre : forme 24">
            <a:extLst>
              <a:ext uri="{FF2B5EF4-FFF2-40B4-BE49-F238E27FC236}">
                <a16:creationId xmlns:a16="http://schemas.microsoft.com/office/drawing/2014/main" id="{D512233F-46C4-4FFA-AE4C-AFC3E4A22AAC}"/>
              </a:ext>
            </a:extLst>
          </p:cNvPr>
          <p:cNvSpPr/>
          <p:nvPr/>
        </p:nvSpPr>
        <p:spPr>
          <a:xfrm>
            <a:off x="958464" y="1637412"/>
            <a:ext cx="690791" cy="690791"/>
          </a:xfrm>
          <a:custGeom>
            <a:avLst/>
            <a:gdLst>
              <a:gd name="connsiteX0" fmla="*/ 0 w 690791"/>
              <a:gd name="connsiteY0" fmla="*/ 345396 h 690791"/>
              <a:gd name="connsiteX1" fmla="*/ 345396 w 690791"/>
              <a:gd name="connsiteY1" fmla="*/ 0 h 690791"/>
              <a:gd name="connsiteX2" fmla="*/ 690792 w 690791"/>
              <a:gd name="connsiteY2" fmla="*/ 345396 h 690791"/>
              <a:gd name="connsiteX3" fmla="*/ 345396 w 690791"/>
              <a:gd name="connsiteY3" fmla="*/ 690792 h 690791"/>
              <a:gd name="connsiteX4" fmla="*/ 0 w 690791"/>
              <a:gd name="connsiteY4" fmla="*/ 345396 h 690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791" h="690791">
                <a:moveTo>
                  <a:pt x="0" y="345396"/>
                </a:moveTo>
                <a:cubicBezTo>
                  <a:pt x="0" y="154639"/>
                  <a:pt x="154639" y="0"/>
                  <a:pt x="345396" y="0"/>
                </a:cubicBezTo>
                <a:cubicBezTo>
                  <a:pt x="536153" y="0"/>
                  <a:pt x="690792" y="154639"/>
                  <a:pt x="690792" y="345396"/>
                </a:cubicBezTo>
                <a:cubicBezTo>
                  <a:pt x="690792" y="536153"/>
                  <a:pt x="536153" y="690792"/>
                  <a:pt x="345396" y="690792"/>
                </a:cubicBezTo>
                <a:cubicBezTo>
                  <a:pt x="154639" y="690792"/>
                  <a:pt x="0" y="536153"/>
                  <a:pt x="0" y="345396"/>
                </a:cubicBezTo>
                <a:close/>
              </a:path>
            </a:pathLst>
          </a:custGeom>
          <a:solidFill>
            <a:schemeClr val="accent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164" tIns="101164" rIns="101164" bIns="10116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kern="1200" dirty="0"/>
              <a:t>2023</a:t>
            </a:r>
          </a:p>
        </p:txBody>
      </p:sp>
      <p:cxnSp>
        <p:nvCxnSpPr>
          <p:cNvPr id="42" name="Connecteur droit 41"/>
          <p:cNvCxnSpPr/>
          <p:nvPr/>
        </p:nvCxnSpPr>
        <p:spPr>
          <a:xfrm>
            <a:off x="1934630" y="2211408"/>
            <a:ext cx="891112" cy="0"/>
          </a:xfrm>
          <a:prstGeom prst="line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 : coins arrondis 47">
            <a:extLst>
              <a:ext uri="{FF2B5EF4-FFF2-40B4-BE49-F238E27FC236}">
                <a16:creationId xmlns:a16="http://schemas.microsoft.com/office/drawing/2014/main" id="{045B7B09-4F12-4AA8-B25C-55E8272B540A}"/>
              </a:ext>
            </a:extLst>
          </p:cNvPr>
          <p:cNvSpPr/>
          <p:nvPr/>
        </p:nvSpPr>
        <p:spPr>
          <a:xfrm>
            <a:off x="7262430" y="1826929"/>
            <a:ext cx="2887552" cy="457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2"/>
                </a:solidFill>
                <a:latin typeface="+mj-lt"/>
              </a:rPr>
              <a:t>En projet sur 2024</a:t>
            </a:r>
          </a:p>
        </p:txBody>
      </p:sp>
      <p:sp>
        <p:nvSpPr>
          <p:cNvPr id="44" name="Forme libre : forme 24">
            <a:extLst>
              <a:ext uri="{FF2B5EF4-FFF2-40B4-BE49-F238E27FC236}">
                <a16:creationId xmlns:a16="http://schemas.microsoft.com/office/drawing/2014/main" id="{D512233F-46C4-4FFA-AE4C-AFC3E4A22AAC}"/>
              </a:ext>
            </a:extLst>
          </p:cNvPr>
          <p:cNvSpPr/>
          <p:nvPr/>
        </p:nvSpPr>
        <p:spPr>
          <a:xfrm>
            <a:off x="6472785" y="1710133"/>
            <a:ext cx="690791" cy="690791"/>
          </a:xfrm>
          <a:custGeom>
            <a:avLst/>
            <a:gdLst>
              <a:gd name="connsiteX0" fmla="*/ 0 w 690791"/>
              <a:gd name="connsiteY0" fmla="*/ 345396 h 690791"/>
              <a:gd name="connsiteX1" fmla="*/ 345396 w 690791"/>
              <a:gd name="connsiteY1" fmla="*/ 0 h 690791"/>
              <a:gd name="connsiteX2" fmla="*/ 690792 w 690791"/>
              <a:gd name="connsiteY2" fmla="*/ 345396 h 690791"/>
              <a:gd name="connsiteX3" fmla="*/ 345396 w 690791"/>
              <a:gd name="connsiteY3" fmla="*/ 690792 h 690791"/>
              <a:gd name="connsiteX4" fmla="*/ 0 w 690791"/>
              <a:gd name="connsiteY4" fmla="*/ 345396 h 690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791" h="690791">
                <a:moveTo>
                  <a:pt x="0" y="345396"/>
                </a:moveTo>
                <a:cubicBezTo>
                  <a:pt x="0" y="154639"/>
                  <a:pt x="154639" y="0"/>
                  <a:pt x="345396" y="0"/>
                </a:cubicBezTo>
                <a:cubicBezTo>
                  <a:pt x="536153" y="0"/>
                  <a:pt x="690792" y="154639"/>
                  <a:pt x="690792" y="345396"/>
                </a:cubicBezTo>
                <a:cubicBezTo>
                  <a:pt x="690792" y="536153"/>
                  <a:pt x="536153" y="690792"/>
                  <a:pt x="345396" y="690792"/>
                </a:cubicBezTo>
                <a:cubicBezTo>
                  <a:pt x="154639" y="690792"/>
                  <a:pt x="0" y="536153"/>
                  <a:pt x="0" y="345396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164" tIns="101164" rIns="101164" bIns="10116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kern="1200" dirty="0"/>
              <a:t>2024</a:t>
            </a:r>
          </a:p>
        </p:txBody>
      </p:sp>
      <p:cxnSp>
        <p:nvCxnSpPr>
          <p:cNvPr id="45" name="Connecteur droit 44"/>
          <p:cNvCxnSpPr/>
          <p:nvPr/>
        </p:nvCxnSpPr>
        <p:spPr>
          <a:xfrm>
            <a:off x="7457189" y="2284129"/>
            <a:ext cx="891112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Forme libre : forme 24">
            <a:extLst>
              <a:ext uri="{FF2B5EF4-FFF2-40B4-BE49-F238E27FC236}">
                <a16:creationId xmlns:a16="http://schemas.microsoft.com/office/drawing/2014/main" id="{D512233F-46C4-4FFA-AE4C-AFC3E4A22AAC}"/>
              </a:ext>
            </a:extLst>
          </p:cNvPr>
          <p:cNvSpPr/>
          <p:nvPr/>
        </p:nvSpPr>
        <p:spPr>
          <a:xfrm>
            <a:off x="5878207" y="1710132"/>
            <a:ext cx="690791" cy="690791"/>
          </a:xfrm>
          <a:custGeom>
            <a:avLst/>
            <a:gdLst>
              <a:gd name="connsiteX0" fmla="*/ 0 w 690791"/>
              <a:gd name="connsiteY0" fmla="*/ 345396 h 690791"/>
              <a:gd name="connsiteX1" fmla="*/ 345396 w 690791"/>
              <a:gd name="connsiteY1" fmla="*/ 0 h 690791"/>
              <a:gd name="connsiteX2" fmla="*/ 690792 w 690791"/>
              <a:gd name="connsiteY2" fmla="*/ 345396 h 690791"/>
              <a:gd name="connsiteX3" fmla="*/ 345396 w 690791"/>
              <a:gd name="connsiteY3" fmla="*/ 690792 h 690791"/>
              <a:gd name="connsiteX4" fmla="*/ 0 w 690791"/>
              <a:gd name="connsiteY4" fmla="*/ 345396 h 690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791" h="690791">
                <a:moveTo>
                  <a:pt x="0" y="345396"/>
                </a:moveTo>
                <a:cubicBezTo>
                  <a:pt x="0" y="154639"/>
                  <a:pt x="154639" y="0"/>
                  <a:pt x="345396" y="0"/>
                </a:cubicBezTo>
                <a:cubicBezTo>
                  <a:pt x="536153" y="0"/>
                  <a:pt x="690792" y="154639"/>
                  <a:pt x="690792" y="345396"/>
                </a:cubicBezTo>
                <a:cubicBezTo>
                  <a:pt x="690792" y="536153"/>
                  <a:pt x="536153" y="690792"/>
                  <a:pt x="345396" y="690792"/>
                </a:cubicBezTo>
                <a:cubicBezTo>
                  <a:pt x="154639" y="690792"/>
                  <a:pt x="0" y="536153"/>
                  <a:pt x="0" y="345396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164" tIns="101164" rIns="101164" bIns="10116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kern="1200" dirty="0"/>
              <a:t>2023</a:t>
            </a:r>
          </a:p>
        </p:txBody>
      </p:sp>
      <p:sp>
        <p:nvSpPr>
          <p:cNvPr id="2" name="Rectangle : coins arrondis 27">
            <a:extLst>
              <a:ext uri="{FF2B5EF4-FFF2-40B4-BE49-F238E27FC236}">
                <a16:creationId xmlns:a16="http://schemas.microsoft.com/office/drawing/2014/main" id="{B2A91E71-6938-4875-85D4-EC4BBB0027ED}"/>
              </a:ext>
            </a:extLst>
          </p:cNvPr>
          <p:cNvSpPr/>
          <p:nvPr/>
        </p:nvSpPr>
        <p:spPr>
          <a:xfrm>
            <a:off x="5639799" y="5484071"/>
            <a:ext cx="2356761" cy="458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Vascularites à </a:t>
            </a:r>
            <a:r>
              <a:rPr lang="fr-FR" dirty="0" err="1"/>
              <a:t>IgA</a:t>
            </a:r>
            <a:endParaRPr lang="fr-FR" dirty="0"/>
          </a:p>
        </p:txBody>
      </p:sp>
      <p:sp>
        <p:nvSpPr>
          <p:cNvPr id="3" name="Rectangle : coins arrondis 27">
            <a:extLst>
              <a:ext uri="{FF2B5EF4-FFF2-40B4-BE49-F238E27FC236}">
                <a16:creationId xmlns:a16="http://schemas.microsoft.com/office/drawing/2014/main" id="{080D16D2-2C15-A396-9D1F-CF3F11893EE3}"/>
              </a:ext>
            </a:extLst>
          </p:cNvPr>
          <p:cNvSpPr/>
          <p:nvPr/>
        </p:nvSpPr>
        <p:spPr>
          <a:xfrm>
            <a:off x="5639799" y="6107237"/>
            <a:ext cx="2356761" cy="45833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SAS </a:t>
            </a: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5F5ACEBC-E55C-ABA7-F1D3-BC6243EF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41" y="1107798"/>
            <a:ext cx="5889959" cy="458333"/>
          </a:xfrm>
        </p:spPr>
        <p:txBody>
          <a:bodyPr>
            <a:noAutofit/>
          </a:bodyPr>
          <a:lstStyle/>
          <a:p>
            <a:pPr algn="l"/>
            <a:r>
              <a:rPr lang="fr-FR" sz="1800" b="1" i="0" dirty="0">
                <a:effectLst/>
              </a:rPr>
              <a:t>Protocoles Nationaux de Diagnostic et de Soins</a:t>
            </a:r>
            <a:r>
              <a:rPr lang="fr-FR" sz="1800" b="0" i="0" dirty="0">
                <a:effectLst/>
              </a:rPr>
              <a:t> (</a:t>
            </a:r>
            <a:r>
              <a:rPr lang="fr-FR" sz="1800" b="1" i="0" dirty="0">
                <a:effectLst/>
              </a:rPr>
              <a:t>PNDS</a:t>
            </a:r>
            <a:r>
              <a:rPr lang="fr-FR" sz="1800" b="0" i="0" dirty="0">
                <a:effectLst/>
              </a:rPr>
              <a:t>)</a:t>
            </a:r>
            <a:endParaRPr lang="fr-FR" sz="1800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FDE6328E-19D1-F3BC-DCB8-01770FB19456}"/>
              </a:ext>
            </a:extLst>
          </p:cNvPr>
          <p:cNvSpPr txBox="1">
            <a:spLocks/>
          </p:cNvSpPr>
          <p:nvPr/>
        </p:nvSpPr>
        <p:spPr>
          <a:xfrm>
            <a:off x="487365" y="170821"/>
            <a:ext cx="10628582" cy="7428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F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ormer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les Professionnels de Santé et les patients</a:t>
            </a:r>
          </a:p>
        </p:txBody>
      </p:sp>
    </p:spTree>
    <p:extLst>
      <p:ext uri="{BB962C8B-B14F-4D97-AF65-F5344CB8AC3E}">
        <p14:creationId xmlns:p14="http://schemas.microsoft.com/office/powerpoint/2010/main" val="26209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FB4AB79-CEFC-4667-88E3-12C967DF49DD}"/>
              </a:ext>
            </a:extLst>
          </p:cNvPr>
          <p:cNvSpPr/>
          <p:nvPr/>
        </p:nvSpPr>
        <p:spPr>
          <a:xfrm>
            <a:off x="6406126" y="5172015"/>
            <a:ext cx="2880371" cy="111632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15412" y="1305857"/>
            <a:ext cx="9601067" cy="660483"/>
          </a:xfrm>
        </p:spPr>
        <p:txBody>
          <a:bodyPr>
            <a:normAutofit/>
          </a:bodyPr>
          <a:lstStyle/>
          <a:p>
            <a:pPr algn="l"/>
            <a:r>
              <a:rPr lang="fr-FR" sz="1600" dirty="0"/>
              <a:t>PNDS : Les versions podcasts disponibles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9804813" y="4353667"/>
            <a:ext cx="1978506" cy="1992341"/>
            <a:chOff x="9346566" y="3741194"/>
            <a:chExt cx="2436753" cy="2453792"/>
          </a:xfrm>
        </p:grpSpPr>
        <p:sp>
          <p:nvSpPr>
            <p:cNvPr id="3" name="Flèche : courbe vers la droite 2">
              <a:extLst>
                <a:ext uri="{FF2B5EF4-FFF2-40B4-BE49-F238E27FC236}">
                  <a16:creationId xmlns:a16="http://schemas.microsoft.com/office/drawing/2014/main" id="{2BC3424F-634C-426F-B130-EC09A74FCA84}"/>
                </a:ext>
              </a:extLst>
            </p:cNvPr>
            <p:cNvSpPr/>
            <p:nvPr/>
          </p:nvSpPr>
          <p:spPr>
            <a:xfrm rot="14627573" flipV="1">
              <a:off x="9594526" y="5442001"/>
              <a:ext cx="505025" cy="1000945"/>
            </a:xfrm>
            <a:prstGeom prst="curvedRightArrow">
              <a:avLst>
                <a:gd name="adj1" fmla="val 0"/>
                <a:gd name="adj2" fmla="val 24208"/>
                <a:gd name="adj3" fmla="val 25000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F5F21B9-1665-4034-B1A4-B9DA92F53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2070" y="3741194"/>
              <a:ext cx="2301249" cy="2301249"/>
            </a:xfrm>
            <a:prstGeom prst="rect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A74163F3-7D7F-47A5-B043-802F2AAE1883}"/>
              </a:ext>
            </a:extLst>
          </p:cNvPr>
          <p:cNvSpPr txBox="1"/>
          <p:nvPr/>
        </p:nvSpPr>
        <p:spPr>
          <a:xfrm>
            <a:off x="774592" y="2110408"/>
            <a:ext cx="9858103" cy="1877437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fr-FR" sz="1600" b="1" dirty="0">
                <a:solidFill>
                  <a:srgbClr val="A7C830"/>
                </a:solidFill>
                <a:effectLst/>
              </a:rPr>
              <a:t>●</a:t>
            </a:r>
            <a:r>
              <a:rPr lang="fr-FR" sz="1600" b="1" dirty="0"/>
              <a:t> PNDS Amylose AA</a:t>
            </a:r>
          </a:p>
          <a:p>
            <a:r>
              <a:rPr lang="fr-FR" b="1" dirty="0">
                <a:solidFill>
                  <a:srgbClr val="A7C830"/>
                </a:solidFill>
                <a:effectLst/>
              </a:rPr>
              <a:t>●</a:t>
            </a:r>
            <a:r>
              <a:rPr lang="fr-FR" b="1" dirty="0"/>
              <a:t> </a:t>
            </a:r>
            <a:r>
              <a:rPr lang="fr-FR" sz="1600" b="1" dirty="0"/>
              <a:t>PNDS Artérite à Cellules Géantes </a:t>
            </a:r>
          </a:p>
          <a:p>
            <a:r>
              <a:rPr lang="fr-FR" sz="1600" b="1" dirty="0">
                <a:solidFill>
                  <a:srgbClr val="A7C830"/>
                </a:solidFill>
                <a:effectLst/>
              </a:rPr>
              <a:t>● </a:t>
            </a:r>
            <a:r>
              <a:rPr lang="fr-FR" sz="1600" b="1" dirty="0"/>
              <a:t>PNDS Artérite de </a:t>
            </a:r>
            <a:r>
              <a:rPr lang="fr-FR" sz="1600" b="1" dirty="0" err="1"/>
              <a:t>Takayasu</a:t>
            </a:r>
            <a:r>
              <a:rPr lang="fr-FR" sz="1600" b="1" dirty="0"/>
              <a:t> </a:t>
            </a:r>
          </a:p>
          <a:p>
            <a:r>
              <a:rPr lang="fr-FR" sz="1600" b="1" dirty="0">
                <a:solidFill>
                  <a:srgbClr val="A7C830"/>
                </a:solidFill>
              </a:rPr>
              <a:t>● </a:t>
            </a:r>
            <a:r>
              <a:rPr lang="fr-FR" sz="1600" b="1" dirty="0"/>
              <a:t>PNDS </a:t>
            </a:r>
            <a:r>
              <a:rPr lang="fr-FR" sz="1600" b="1" dirty="0" err="1"/>
              <a:t>Cryoglobulinémies</a:t>
            </a:r>
            <a:endParaRPr lang="fr-FR" sz="1600" dirty="0"/>
          </a:p>
          <a:p>
            <a:r>
              <a:rPr lang="fr-FR" sz="1600" b="1" dirty="0">
                <a:solidFill>
                  <a:srgbClr val="A7C830"/>
                </a:solidFill>
                <a:effectLst/>
              </a:rPr>
              <a:t>● </a:t>
            </a:r>
            <a:r>
              <a:rPr lang="fr-FR" sz="1600" b="1" dirty="0"/>
              <a:t>PNDS Maladie de </a:t>
            </a:r>
            <a:r>
              <a:rPr lang="fr-FR" sz="1600" b="1" dirty="0" err="1"/>
              <a:t>Behçet</a:t>
            </a:r>
            <a:r>
              <a:rPr lang="fr-FR" sz="1600" b="1" dirty="0"/>
              <a:t> </a:t>
            </a:r>
          </a:p>
          <a:p>
            <a:r>
              <a:rPr lang="fr-FR" sz="1600" b="1" dirty="0">
                <a:solidFill>
                  <a:srgbClr val="A7C830"/>
                </a:solidFill>
              </a:rPr>
              <a:t>● </a:t>
            </a:r>
            <a:r>
              <a:rPr lang="fr-FR" sz="1600" b="1" dirty="0"/>
              <a:t>PNDS Maladie de </a:t>
            </a:r>
            <a:r>
              <a:rPr lang="fr-FR" sz="1600" b="1" dirty="0" err="1"/>
              <a:t>Still</a:t>
            </a:r>
            <a:r>
              <a:rPr lang="fr-FR" sz="1600" b="1" dirty="0"/>
              <a:t> </a:t>
            </a:r>
          </a:p>
          <a:p>
            <a:r>
              <a:rPr lang="fr-FR" sz="1600" b="1" dirty="0">
                <a:solidFill>
                  <a:srgbClr val="A7C830"/>
                </a:solidFill>
              </a:rPr>
              <a:t>● </a:t>
            </a:r>
            <a:r>
              <a:rPr lang="fr-FR" sz="1600" b="1" dirty="0"/>
              <a:t>PNDS PFAPA</a:t>
            </a:r>
          </a:p>
          <a:p>
            <a:pPr lvl="0"/>
            <a:r>
              <a:rPr lang="fr-FR" sz="1600" b="1" dirty="0">
                <a:solidFill>
                  <a:srgbClr val="A7C830"/>
                </a:solidFill>
              </a:rPr>
              <a:t>● </a:t>
            </a:r>
            <a:r>
              <a:rPr lang="fr-FR" sz="1600" b="1" dirty="0">
                <a:solidFill>
                  <a:prstClr val="black"/>
                </a:solidFill>
              </a:rPr>
              <a:t>PNDS </a:t>
            </a:r>
            <a:r>
              <a:rPr lang="fr-FR" sz="1600" b="1" dirty="0" err="1">
                <a:solidFill>
                  <a:prstClr val="black"/>
                </a:solidFill>
              </a:rPr>
              <a:t>Polychondrite</a:t>
            </a:r>
            <a:r>
              <a:rPr lang="fr-FR" sz="1600" b="1" dirty="0">
                <a:solidFill>
                  <a:prstClr val="black"/>
                </a:solidFill>
              </a:rPr>
              <a:t> Chronique Atrophiante</a:t>
            </a:r>
          </a:p>
          <a:p>
            <a:pPr lvl="0"/>
            <a:r>
              <a:rPr lang="fr-FR" sz="1600" b="1" dirty="0">
                <a:solidFill>
                  <a:srgbClr val="A7C830"/>
                </a:solidFill>
              </a:rPr>
              <a:t>● </a:t>
            </a:r>
            <a:r>
              <a:rPr lang="fr-FR" sz="1600" b="1" dirty="0">
                <a:solidFill>
                  <a:prstClr val="black"/>
                </a:solidFill>
              </a:rPr>
              <a:t>PNDS SAPL</a:t>
            </a:r>
          </a:p>
          <a:p>
            <a:pPr lvl="0"/>
            <a:r>
              <a:rPr lang="fr-FR" sz="1600" b="1" dirty="0">
                <a:solidFill>
                  <a:srgbClr val="A7C830"/>
                </a:solidFill>
              </a:rPr>
              <a:t>● </a:t>
            </a:r>
            <a:r>
              <a:rPr lang="fr-FR" sz="1600" b="1" dirty="0">
                <a:solidFill>
                  <a:prstClr val="black"/>
                </a:solidFill>
              </a:rPr>
              <a:t>PNDS Sclérodermie</a:t>
            </a:r>
          </a:p>
          <a:p>
            <a:pPr lvl="0"/>
            <a:r>
              <a:rPr lang="fr-FR" sz="1600" b="1" dirty="0">
                <a:solidFill>
                  <a:srgbClr val="A7C830"/>
                </a:solidFill>
              </a:rPr>
              <a:t>● </a:t>
            </a:r>
            <a:r>
              <a:rPr lang="fr-FR" sz="1600" b="1" dirty="0">
                <a:solidFill>
                  <a:prstClr val="black"/>
                </a:solidFill>
              </a:rPr>
              <a:t>PNDS Syndrome de </a:t>
            </a:r>
            <a:r>
              <a:rPr lang="fr-FR" sz="1600" b="1" dirty="0" err="1">
                <a:solidFill>
                  <a:prstClr val="black"/>
                </a:solidFill>
              </a:rPr>
              <a:t>Sjögren</a:t>
            </a:r>
            <a:endParaRPr lang="fr-FR" sz="1600" dirty="0">
              <a:solidFill>
                <a:prstClr val="black"/>
              </a:solidFill>
            </a:endParaRPr>
          </a:p>
          <a:p>
            <a:r>
              <a:rPr lang="fr-FR" sz="1600" b="1" dirty="0">
                <a:solidFill>
                  <a:srgbClr val="A7C830"/>
                </a:solidFill>
                <a:effectLst/>
              </a:rPr>
              <a:t>● </a:t>
            </a:r>
            <a:r>
              <a:rPr lang="fr-FR" sz="1600" b="1" dirty="0"/>
              <a:t>PNDS TRAPS </a:t>
            </a:r>
          </a:p>
          <a:p>
            <a:r>
              <a:rPr lang="fr-FR" sz="1600" b="1" dirty="0">
                <a:solidFill>
                  <a:srgbClr val="A7C830"/>
                </a:solidFill>
                <a:effectLst/>
              </a:rPr>
              <a:t>● </a:t>
            </a:r>
            <a:r>
              <a:rPr lang="fr-FR" sz="1600" b="1" dirty="0"/>
              <a:t>PNDS Vascularites Nécrosantes Systémiques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6CFB27D-D88F-4192-9A5C-7F493A712D8B}"/>
              </a:ext>
            </a:extLst>
          </p:cNvPr>
          <p:cNvSpPr txBox="1"/>
          <p:nvPr/>
        </p:nvSpPr>
        <p:spPr>
          <a:xfrm>
            <a:off x="6406126" y="5253125"/>
            <a:ext cx="28803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Les </a:t>
            </a:r>
            <a:r>
              <a:rPr lang="fr-FR" sz="1400" b="1" dirty="0">
                <a:solidFill>
                  <a:schemeClr val="bg1"/>
                </a:solidFill>
              </a:rPr>
              <a:t>podcasts sont disponibles</a:t>
            </a:r>
            <a:r>
              <a:rPr lang="fr-FR" sz="1400" dirty="0">
                <a:solidFill>
                  <a:schemeClr val="bg1"/>
                </a:solidFill>
              </a:rPr>
              <a:t> sur la </a:t>
            </a:r>
            <a:r>
              <a:rPr lang="fr-FR" sz="1400" b="1" dirty="0">
                <a:solidFill>
                  <a:schemeClr val="bg1"/>
                </a:solidFill>
              </a:rPr>
              <a:t>plupart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b="1" dirty="0">
                <a:solidFill>
                  <a:schemeClr val="bg1"/>
                </a:solidFill>
              </a:rPr>
              <a:t>des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b="1" dirty="0">
                <a:solidFill>
                  <a:schemeClr val="bg1"/>
                </a:solidFill>
              </a:rPr>
              <a:t>plateformes</a:t>
            </a:r>
            <a:r>
              <a:rPr lang="fr-FR" sz="1400" dirty="0">
                <a:solidFill>
                  <a:schemeClr val="bg1"/>
                </a:solidFill>
              </a:rPr>
              <a:t> d’écoute : Spotify, Deezer, Apple podcast, Google Podcast…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774592" y="4868262"/>
            <a:ext cx="448231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A7C830"/>
                </a:solidFill>
              </a:rPr>
              <a:t>● </a:t>
            </a:r>
            <a:r>
              <a:rPr lang="fr-FR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PNDS Sclérodermie systémique :</a:t>
            </a:r>
          </a:p>
          <a:p>
            <a:r>
              <a:rPr lang="fr-FR" sz="1400" dirty="0"/>
              <a:t>   </a:t>
            </a:r>
            <a:r>
              <a:rPr lang="fr-FR" sz="1400" dirty="0">
                <a:solidFill>
                  <a:schemeClr val="accent3"/>
                </a:solidFill>
              </a:rPr>
              <a:t>• </a:t>
            </a:r>
            <a:r>
              <a:rPr lang="fr-FR" sz="1400" dirty="0"/>
              <a:t>Grossesse </a:t>
            </a:r>
          </a:p>
          <a:p>
            <a:r>
              <a:rPr lang="fr-FR" sz="1400" dirty="0"/>
              <a:t>   </a:t>
            </a:r>
            <a:r>
              <a:rPr lang="fr-FR" sz="1400" dirty="0">
                <a:solidFill>
                  <a:schemeClr val="accent3"/>
                </a:solidFill>
              </a:rPr>
              <a:t>• </a:t>
            </a:r>
            <a:r>
              <a:rPr lang="fr-FR" sz="1400" dirty="0"/>
              <a:t>Anesthésie</a:t>
            </a:r>
          </a:p>
          <a:p>
            <a:r>
              <a:rPr lang="fr-FR" sz="1400" dirty="0"/>
              <a:t>   </a:t>
            </a:r>
            <a:r>
              <a:rPr lang="fr-FR" sz="1400" dirty="0">
                <a:solidFill>
                  <a:schemeClr val="accent3"/>
                </a:solidFill>
              </a:rPr>
              <a:t>•</a:t>
            </a:r>
            <a:r>
              <a:rPr lang="fr-FR" sz="1400" dirty="0"/>
              <a:t> Traitement de la crise rénale </a:t>
            </a:r>
            <a:r>
              <a:rPr lang="fr-FR" sz="1400" dirty="0" err="1"/>
              <a:t>sclérodermique</a:t>
            </a:r>
            <a:r>
              <a:rPr lang="fr-FR" sz="1400" dirty="0"/>
              <a:t> </a:t>
            </a:r>
          </a:p>
          <a:p>
            <a:r>
              <a:rPr lang="fr-FR" sz="1400" dirty="0">
                <a:solidFill>
                  <a:schemeClr val="accent3"/>
                </a:solidFill>
              </a:rPr>
              <a:t>   •</a:t>
            </a:r>
            <a:r>
              <a:rPr lang="fr-FR" sz="1400" dirty="0"/>
              <a:t> Traitement des atteintes digestives </a:t>
            </a:r>
          </a:p>
          <a:p>
            <a:r>
              <a:rPr lang="fr-FR" sz="1400" dirty="0"/>
              <a:t>   </a:t>
            </a:r>
            <a:r>
              <a:rPr lang="fr-FR" sz="1400" dirty="0">
                <a:solidFill>
                  <a:schemeClr val="accent3"/>
                </a:solidFill>
              </a:rPr>
              <a:t>• </a:t>
            </a:r>
            <a:r>
              <a:rPr lang="fr-FR" sz="1400" dirty="0"/>
              <a:t>Traitement de la pneumopathie interstitielle diffuse </a:t>
            </a:r>
          </a:p>
          <a:p>
            <a:r>
              <a:rPr lang="fr-FR" sz="1400" dirty="0"/>
              <a:t>   </a:t>
            </a:r>
            <a:r>
              <a:rPr lang="fr-FR" sz="1400" dirty="0">
                <a:solidFill>
                  <a:schemeClr val="accent3"/>
                </a:solidFill>
              </a:rPr>
              <a:t>•</a:t>
            </a:r>
            <a:r>
              <a:rPr lang="fr-FR" sz="1400" dirty="0"/>
              <a:t> Traitement des atteintes cutanées </a:t>
            </a:r>
          </a:p>
        </p:txBody>
      </p:sp>
      <p:sp>
        <p:nvSpPr>
          <p:cNvPr id="10" name="Rectangle : coins arrondis 47">
            <a:extLst>
              <a:ext uri="{FF2B5EF4-FFF2-40B4-BE49-F238E27FC236}">
                <a16:creationId xmlns:a16="http://schemas.microsoft.com/office/drawing/2014/main" id="{045B7B09-4F12-4AA8-B25C-55E8272B540A}"/>
              </a:ext>
            </a:extLst>
          </p:cNvPr>
          <p:cNvSpPr/>
          <p:nvPr/>
        </p:nvSpPr>
        <p:spPr>
          <a:xfrm>
            <a:off x="774591" y="4072140"/>
            <a:ext cx="8101989" cy="457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2"/>
                </a:solidFill>
                <a:latin typeface="+mj-lt"/>
              </a:rPr>
              <a:t>Avec pour plusieurs d’entre eux, des épisodes par chapitre comme par exemple : 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867576" y="4603913"/>
            <a:ext cx="891112" cy="0"/>
          </a:xfrm>
          <a:prstGeom prst="line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755BAE0-5629-4531-BE6B-BEB0097A8EA0}"/>
              </a:ext>
            </a:extLst>
          </p:cNvPr>
          <p:cNvCxnSpPr/>
          <p:nvPr/>
        </p:nvCxnSpPr>
        <p:spPr>
          <a:xfrm>
            <a:off x="902080" y="1883717"/>
            <a:ext cx="891112" cy="0"/>
          </a:xfrm>
          <a:prstGeom prst="line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re 1">
            <a:extLst>
              <a:ext uri="{FF2B5EF4-FFF2-40B4-BE49-F238E27FC236}">
                <a16:creationId xmlns:a16="http://schemas.microsoft.com/office/drawing/2014/main" id="{6FBCA19D-C3F9-1064-6501-C2BC2D140107}"/>
              </a:ext>
            </a:extLst>
          </p:cNvPr>
          <p:cNvSpPr txBox="1">
            <a:spLocks/>
          </p:cNvSpPr>
          <p:nvPr/>
        </p:nvSpPr>
        <p:spPr>
          <a:xfrm>
            <a:off x="487365" y="170821"/>
            <a:ext cx="10628582" cy="7428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F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ormer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les Professionnels de Santé et les patients</a:t>
            </a:r>
          </a:p>
        </p:txBody>
      </p:sp>
    </p:spTree>
    <p:extLst>
      <p:ext uri="{BB962C8B-B14F-4D97-AF65-F5344CB8AC3E}">
        <p14:creationId xmlns:p14="http://schemas.microsoft.com/office/powerpoint/2010/main" val="1812228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à coins arrondis 125"/>
          <p:cNvSpPr/>
          <p:nvPr/>
        </p:nvSpPr>
        <p:spPr>
          <a:xfrm>
            <a:off x="8041692" y="1390755"/>
            <a:ext cx="2925861" cy="735706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867" dirty="0">
                <a:solidFill>
                  <a:prstClr val="white"/>
                </a:solidFill>
              </a:rPr>
              <a:t>Répartition géographique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5101381" y="419253"/>
            <a:ext cx="3944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b="1" dirty="0">
              <a:solidFill>
                <a:srgbClr val="0B4591"/>
              </a:solidFill>
              <a:latin typeface="Gotham Bold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5" name="Rectangle à coins arrondis 124"/>
          <p:cNvSpPr/>
          <p:nvPr/>
        </p:nvSpPr>
        <p:spPr>
          <a:xfrm>
            <a:off x="431371" y="3571136"/>
            <a:ext cx="5272520" cy="353435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867" dirty="0">
                <a:solidFill>
                  <a:prstClr val="white"/>
                </a:solidFill>
              </a:rPr>
              <a:t>Nombre de dossiers par année et thématiques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9176677" y="5858920"/>
            <a:ext cx="3015324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33" i="1" dirty="0">
                <a:solidFill>
                  <a:srgbClr val="0A468C"/>
                </a:solidFill>
              </a:rPr>
              <a:t>Ces chiffres n’incluent pas les RCP génomiques (47 dossiers en 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33" i="1" dirty="0">
                <a:solidFill>
                  <a:srgbClr val="0A468C"/>
                </a:solidFill>
              </a:rPr>
              <a:t>Chiffres 2022 : 709 auditeurs libres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1004931" y="1410517"/>
            <a:ext cx="4125400" cy="353435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867" dirty="0">
                <a:solidFill>
                  <a:prstClr val="white"/>
                </a:solidFill>
              </a:rPr>
              <a:t>Type d’avis demandés</a:t>
            </a:r>
          </a:p>
        </p:txBody>
      </p:sp>
      <p:sp>
        <p:nvSpPr>
          <p:cNvPr id="32" name="ZoneTexte 2"/>
          <p:cNvSpPr txBox="1"/>
          <p:nvPr/>
        </p:nvSpPr>
        <p:spPr>
          <a:xfrm>
            <a:off x="2649077" y="2107655"/>
            <a:ext cx="2452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rgbClr val="5FC8EB"/>
                </a:solidFill>
                <a:latin typeface="Lato Black"/>
              </a:rPr>
              <a:t>Thérapeutique</a:t>
            </a:r>
          </a:p>
          <a:p>
            <a:r>
              <a:rPr lang="fr-FR" sz="1600" dirty="0">
                <a:solidFill>
                  <a:srgbClr val="E62D78"/>
                </a:solidFill>
                <a:latin typeface="Lato Black"/>
              </a:rPr>
              <a:t>Diagnostic</a:t>
            </a:r>
          </a:p>
          <a:p>
            <a:r>
              <a:rPr lang="fr-FR" sz="1600" dirty="0">
                <a:solidFill>
                  <a:srgbClr val="A5C832"/>
                </a:solidFill>
                <a:latin typeface="Lato Black"/>
              </a:rPr>
              <a:t>Les 2</a:t>
            </a:r>
          </a:p>
          <a:p>
            <a:r>
              <a:rPr lang="fr-FR" sz="1600" dirty="0">
                <a:solidFill>
                  <a:srgbClr val="FF9BAA"/>
                </a:solidFill>
                <a:latin typeface="Lato Black"/>
              </a:rPr>
              <a:t>Autre </a:t>
            </a:r>
            <a:r>
              <a:rPr lang="fr-FR" sz="1000" dirty="0">
                <a:solidFill>
                  <a:srgbClr val="FF9BAA"/>
                </a:solidFill>
                <a:latin typeface="Lato Black"/>
              </a:rPr>
              <a:t>(grossesse / urgence)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BB56343-B962-49DA-B3D2-16B7EA43FA0B}"/>
              </a:ext>
            </a:extLst>
          </p:cNvPr>
          <p:cNvGrpSpPr/>
          <p:nvPr/>
        </p:nvGrpSpPr>
        <p:grpSpPr>
          <a:xfrm>
            <a:off x="6025163" y="1562253"/>
            <a:ext cx="1432878" cy="5170299"/>
            <a:chOff x="6160818" y="1116674"/>
            <a:chExt cx="1432878" cy="5170299"/>
          </a:xfrm>
        </p:grpSpPr>
        <p:sp>
          <p:nvSpPr>
            <p:cNvPr id="11" name="Ellipse 10"/>
            <p:cNvSpPr/>
            <p:nvPr/>
          </p:nvSpPr>
          <p:spPr>
            <a:xfrm>
              <a:off x="6282620" y="2343553"/>
              <a:ext cx="1263656" cy="120191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4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6160818" y="2497515"/>
              <a:ext cx="913469" cy="22703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dirty="0">
                  <a:solidFill>
                    <a:prstClr val="white"/>
                  </a:solidFill>
                </a:rPr>
                <a:t>2019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310506" y="2737163"/>
              <a:ext cx="11807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prstClr val="whit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157</a:t>
              </a:r>
              <a:r>
                <a:rPr lang="fr-FR" dirty="0">
                  <a:solidFill>
                    <a:prstClr val="white"/>
                  </a:solidFill>
                </a:rPr>
                <a:t> dossiers</a:t>
              </a: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6235728" y="1116674"/>
              <a:ext cx="1291428" cy="1187622"/>
              <a:chOff x="7627081" y="2876910"/>
              <a:chExt cx="1247242" cy="1117736"/>
            </a:xfrm>
          </p:grpSpPr>
          <p:sp>
            <p:nvSpPr>
              <p:cNvPr id="122" name="Ellipse 121"/>
              <p:cNvSpPr/>
              <p:nvPr/>
            </p:nvSpPr>
            <p:spPr>
              <a:xfrm>
                <a:off x="7712237" y="2876910"/>
                <a:ext cx="1162086" cy="111773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3" name="Rectangle à coins arrondis 122"/>
              <p:cNvSpPr/>
              <p:nvPr/>
            </p:nvSpPr>
            <p:spPr>
              <a:xfrm>
                <a:off x="7627081" y="3004469"/>
                <a:ext cx="840046" cy="21113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1600" dirty="0">
                    <a:solidFill>
                      <a:prstClr val="white"/>
                    </a:solidFill>
                  </a:rPr>
                  <a:t>2018</a:t>
                </a:r>
              </a:p>
            </p:txBody>
          </p:sp>
          <p:sp>
            <p:nvSpPr>
              <p:cNvPr id="124" name="ZoneTexte 123"/>
              <p:cNvSpPr txBox="1"/>
              <p:nvPr/>
            </p:nvSpPr>
            <p:spPr>
              <a:xfrm>
                <a:off x="7724968" y="3212112"/>
                <a:ext cx="1085862" cy="674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prstClr val="whit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100</a:t>
                </a:r>
              </a:p>
              <a:p>
                <a:pPr algn="ctr"/>
                <a:r>
                  <a:rPr lang="fr-FR" dirty="0">
                    <a:solidFill>
                      <a:prstClr val="white"/>
                    </a:solidFill>
                  </a:rPr>
                  <a:t>dossiers</a:t>
                </a:r>
              </a:p>
            </p:txBody>
          </p:sp>
        </p:grpSp>
        <p:grpSp>
          <p:nvGrpSpPr>
            <p:cNvPr id="18" name="Groupe 17"/>
            <p:cNvGrpSpPr/>
            <p:nvPr/>
          </p:nvGrpSpPr>
          <p:grpSpPr>
            <a:xfrm>
              <a:off x="6215849" y="3643611"/>
              <a:ext cx="1349076" cy="1272862"/>
              <a:chOff x="7620386" y="1464514"/>
              <a:chExt cx="1268295" cy="1117736"/>
            </a:xfrm>
          </p:grpSpPr>
          <p:sp>
            <p:nvSpPr>
              <p:cNvPr id="19" name="Ellipse 18"/>
              <p:cNvSpPr/>
              <p:nvPr/>
            </p:nvSpPr>
            <p:spPr>
              <a:xfrm>
                <a:off x="7726595" y="1464514"/>
                <a:ext cx="1162086" cy="111773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à coins arrondis 21"/>
              <p:cNvSpPr/>
              <p:nvPr/>
            </p:nvSpPr>
            <p:spPr>
              <a:xfrm>
                <a:off x="7620386" y="1588752"/>
                <a:ext cx="840046" cy="21113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1600" dirty="0">
                    <a:solidFill>
                      <a:prstClr val="white"/>
                    </a:solidFill>
                  </a:rPr>
                  <a:t>2020</a:t>
                </a:r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7759766" y="1835972"/>
                <a:ext cx="1085862" cy="567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prstClr val="white"/>
                    </a:solidFill>
                    <a:latin typeface="Lato Medium" panose="020F0502020204030203" pitchFamily="34" charset="0"/>
                  </a:rPr>
                  <a:t>194</a:t>
                </a:r>
              </a:p>
              <a:p>
                <a:pPr algn="ctr"/>
                <a:r>
                  <a:rPr lang="fr-FR" dirty="0">
                    <a:solidFill>
                      <a:prstClr val="white"/>
                    </a:solidFill>
                  </a:rPr>
                  <a:t>dossiers</a:t>
                </a:r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>
              <a:off x="6218198" y="5014111"/>
              <a:ext cx="1375498" cy="1272862"/>
              <a:chOff x="7490800" y="1464514"/>
              <a:chExt cx="1400580" cy="1117736"/>
            </a:xfrm>
            <a:solidFill>
              <a:schemeClr val="accent6"/>
            </a:solidFill>
          </p:grpSpPr>
          <p:sp>
            <p:nvSpPr>
              <p:cNvPr id="29" name="Ellipse 28"/>
              <p:cNvSpPr/>
              <p:nvPr/>
            </p:nvSpPr>
            <p:spPr>
              <a:xfrm>
                <a:off x="7585088" y="1464514"/>
                <a:ext cx="1306292" cy="111773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à coins arrondis 29"/>
              <p:cNvSpPr/>
              <p:nvPr/>
            </p:nvSpPr>
            <p:spPr>
              <a:xfrm>
                <a:off x="7490800" y="1582499"/>
                <a:ext cx="840046" cy="211136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1600" dirty="0">
                    <a:solidFill>
                      <a:prstClr val="white"/>
                    </a:solidFill>
                  </a:rPr>
                  <a:t>2021</a:t>
                </a: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7741733" y="1815089"/>
                <a:ext cx="1024925" cy="53457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prstClr val="white"/>
                    </a:solidFill>
                    <a:latin typeface="Lato Medium" panose="020F0502020204030203" pitchFamily="34" charset="0"/>
                  </a:rPr>
                  <a:t>211</a:t>
                </a:r>
              </a:p>
              <a:p>
                <a:pPr algn="ctr"/>
                <a:r>
                  <a:rPr lang="fr-FR" dirty="0">
                    <a:solidFill>
                      <a:prstClr val="white"/>
                    </a:solidFill>
                  </a:rPr>
                  <a:t>dossiers</a:t>
                </a:r>
              </a:p>
            </p:txBody>
          </p:sp>
        </p:grp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75" y="2205970"/>
            <a:ext cx="4304713" cy="285325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DA763EE-9D5F-C208-DD7C-16968B7AF5D8}"/>
              </a:ext>
            </a:extLst>
          </p:cNvPr>
          <p:cNvGrpSpPr/>
          <p:nvPr/>
        </p:nvGrpSpPr>
        <p:grpSpPr>
          <a:xfrm>
            <a:off x="7696524" y="5459690"/>
            <a:ext cx="1342224" cy="1272862"/>
            <a:chOff x="7776962" y="1450287"/>
            <a:chExt cx="1366699" cy="1117736"/>
          </a:xfrm>
          <a:solidFill>
            <a:srgbClr val="FF9BAA"/>
          </a:solidFill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504ACB87-B482-895A-7FC3-D845D782436B}"/>
                </a:ext>
              </a:extLst>
            </p:cNvPr>
            <p:cNvSpPr/>
            <p:nvPr/>
          </p:nvSpPr>
          <p:spPr>
            <a:xfrm>
              <a:off x="7837369" y="1450287"/>
              <a:ext cx="1306292" cy="111773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400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à coins arrondis 29">
              <a:extLst>
                <a:ext uri="{FF2B5EF4-FFF2-40B4-BE49-F238E27FC236}">
                  <a16:creationId xmlns:a16="http://schemas.microsoft.com/office/drawing/2014/main" id="{D11563CE-FCEF-8FBB-A1EC-6DFC9202D258}"/>
                </a:ext>
              </a:extLst>
            </p:cNvPr>
            <p:cNvSpPr/>
            <p:nvPr/>
          </p:nvSpPr>
          <p:spPr>
            <a:xfrm>
              <a:off x="7776962" y="1529728"/>
              <a:ext cx="840046" cy="211136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dirty="0">
                  <a:solidFill>
                    <a:prstClr val="white"/>
                  </a:solidFill>
                </a:rPr>
                <a:t>2022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94477B5-5F4A-260D-FDC7-8E01702E89B5}"/>
                </a:ext>
              </a:extLst>
            </p:cNvPr>
            <p:cNvSpPr txBox="1"/>
            <p:nvPr/>
          </p:nvSpPr>
          <p:spPr>
            <a:xfrm>
              <a:off x="7978053" y="1807315"/>
              <a:ext cx="1024925" cy="53457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prstClr val="white"/>
                  </a:solidFill>
                  <a:latin typeface="Lato Medium" panose="020F0502020204030203" pitchFamily="34" charset="0"/>
                </a:rPr>
                <a:t>224</a:t>
              </a:r>
            </a:p>
            <a:p>
              <a:pPr algn="ctr"/>
              <a:r>
                <a:rPr lang="fr-FR" dirty="0">
                  <a:solidFill>
                    <a:prstClr val="white"/>
                  </a:solidFill>
                </a:rPr>
                <a:t>dossiers</a:t>
              </a:r>
            </a:p>
          </p:txBody>
        </p:sp>
      </p:grpSp>
      <p:sp>
        <p:nvSpPr>
          <p:cNvPr id="10" name="Titre 12">
            <a:extLst>
              <a:ext uri="{FF2B5EF4-FFF2-40B4-BE49-F238E27FC236}">
                <a16:creationId xmlns:a16="http://schemas.microsoft.com/office/drawing/2014/main" id="{FCA29E0F-00EE-B36E-4D13-E810BC287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7337"/>
            <a:ext cx="9601067" cy="922495"/>
          </a:xfrm>
        </p:spPr>
        <p:txBody>
          <a:bodyPr>
            <a:normAutofit/>
          </a:bodyPr>
          <a:lstStyle/>
          <a:p>
            <a:r>
              <a:rPr lang="fr-FR" sz="3200" dirty="0"/>
              <a:t>RCP hebdomadaires et thématiques</a:t>
            </a:r>
          </a:p>
        </p:txBody>
      </p:sp>
      <p:graphicFrame>
        <p:nvGraphicFramePr>
          <p:cNvPr id="15" name="Graphique 14"/>
          <p:cNvGraphicFramePr/>
          <p:nvPr>
            <p:extLst>
              <p:ext uri="{D42A27DB-BD31-4B8C-83A1-F6EECF244321}">
                <p14:modId xmlns:p14="http://schemas.microsoft.com/office/powerpoint/2010/main" val="890525871"/>
              </p:ext>
            </p:extLst>
          </p:nvPr>
        </p:nvGraphicFramePr>
        <p:xfrm>
          <a:off x="530742" y="1706802"/>
          <a:ext cx="2536889" cy="1966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0" y="3977338"/>
            <a:ext cx="5899633" cy="285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730225F8-3A2B-A2D5-038D-CB0B26B95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5" y="1609976"/>
            <a:ext cx="4801225" cy="3063261"/>
          </a:xfrm>
          <a:prstGeom prst="rect">
            <a:avLst/>
          </a:prstGeom>
        </p:spPr>
      </p:pic>
      <p:sp>
        <p:nvSpPr>
          <p:cNvPr id="4" name="Titre 12">
            <a:extLst>
              <a:ext uri="{FF2B5EF4-FFF2-40B4-BE49-F238E27FC236}">
                <a16:creationId xmlns:a16="http://schemas.microsoft.com/office/drawing/2014/main" id="{AA83835F-876D-6E2D-9403-F36D3A7B8E35}"/>
              </a:ext>
            </a:extLst>
          </p:cNvPr>
          <p:cNvSpPr txBox="1">
            <a:spLocks/>
          </p:cNvSpPr>
          <p:nvPr/>
        </p:nvSpPr>
        <p:spPr>
          <a:xfrm>
            <a:off x="623392" y="85715"/>
            <a:ext cx="9601067" cy="92249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4267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RCP d’urgence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D8010C2-07D8-B1FD-2953-6307D15A8D55}"/>
              </a:ext>
            </a:extLst>
          </p:cNvPr>
          <p:cNvSpPr txBox="1"/>
          <p:nvPr/>
        </p:nvSpPr>
        <p:spPr>
          <a:xfrm>
            <a:off x="738058" y="1435197"/>
            <a:ext cx="420912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endParaRPr lang="fr-FR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endParaRPr lang="fr-FR" sz="1100" b="0" i="0" u="none" strike="noStrike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endParaRPr lang="fr-FR" sz="1100" b="0" i="0" u="none" strike="noStrike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46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habits, capture d’écran, personne&#10;&#10;Description générée automatiquement">
            <a:extLst>
              <a:ext uri="{FF2B5EF4-FFF2-40B4-BE49-F238E27FC236}">
                <a16:creationId xmlns:a16="http://schemas.microsoft.com/office/drawing/2014/main" id="{852AF321-A49D-CECC-10A0-033E8FFB0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44" y="2592978"/>
            <a:ext cx="4898571" cy="3820885"/>
          </a:xfrm>
          <a:prstGeom prst="rect">
            <a:avLst/>
          </a:prstGeom>
        </p:spPr>
      </p:pic>
      <p:pic>
        <p:nvPicPr>
          <p:cNvPr id="3" name="Image 2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730225F8-3A2B-A2D5-038D-CB0B26B95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5" y="1609976"/>
            <a:ext cx="4801225" cy="3063261"/>
          </a:xfrm>
          <a:prstGeom prst="rect">
            <a:avLst/>
          </a:prstGeom>
        </p:spPr>
      </p:pic>
      <p:sp>
        <p:nvSpPr>
          <p:cNvPr id="4" name="Titre 12">
            <a:extLst>
              <a:ext uri="{FF2B5EF4-FFF2-40B4-BE49-F238E27FC236}">
                <a16:creationId xmlns:a16="http://schemas.microsoft.com/office/drawing/2014/main" id="{AA83835F-876D-6E2D-9403-F36D3A7B8E35}"/>
              </a:ext>
            </a:extLst>
          </p:cNvPr>
          <p:cNvSpPr txBox="1">
            <a:spLocks/>
          </p:cNvSpPr>
          <p:nvPr/>
        </p:nvSpPr>
        <p:spPr>
          <a:xfrm>
            <a:off x="623392" y="85715"/>
            <a:ext cx="9601067" cy="92249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4267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RCP d’urgence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D8010C2-07D8-B1FD-2953-6307D15A8D55}"/>
              </a:ext>
            </a:extLst>
          </p:cNvPr>
          <p:cNvSpPr txBox="1"/>
          <p:nvPr/>
        </p:nvSpPr>
        <p:spPr>
          <a:xfrm>
            <a:off x="738058" y="1435197"/>
            <a:ext cx="420912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endParaRPr lang="fr-FR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endParaRPr lang="fr-FR" sz="1100" b="0" i="0" u="none" strike="noStrike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endParaRPr lang="fr-FR" sz="1100" b="0" i="0" u="none" strike="noStrike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40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276" y="120351"/>
            <a:ext cx="10069184" cy="684235"/>
          </a:xfrm>
        </p:spPr>
        <p:txBody>
          <a:bodyPr>
            <a:normAutofit/>
          </a:bodyPr>
          <a:lstStyle/>
          <a:p>
            <a:r>
              <a:rPr lang="fr-FR" sz="3200" dirty="0"/>
              <a:t>Commission errance et impasse diagnostique</a:t>
            </a:r>
          </a:p>
        </p:txBody>
      </p:sp>
      <p:sp>
        <p:nvSpPr>
          <p:cNvPr id="5" name="Ellipse 4"/>
          <p:cNvSpPr/>
          <p:nvPr/>
        </p:nvSpPr>
        <p:spPr>
          <a:xfrm>
            <a:off x="278315" y="5899969"/>
            <a:ext cx="288032" cy="284539"/>
          </a:xfrm>
          <a:prstGeom prst="ellipse">
            <a:avLst/>
          </a:prstGeom>
          <a:solidFill>
            <a:srgbClr val="FF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128792" y="5861489"/>
            <a:ext cx="288032" cy="284539"/>
          </a:xfrm>
          <a:prstGeom prst="ellipse">
            <a:avLst/>
          </a:prstGeom>
          <a:solidFill>
            <a:srgbClr val="1BA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>
              <a:solidFill>
                <a:srgbClr val="0070C0"/>
              </a:solidFill>
              <a:latin typeface="Lato Ligh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77263" y="6421436"/>
            <a:ext cx="288032" cy="284539"/>
          </a:xfrm>
          <a:prstGeom prst="ellipse">
            <a:avLst/>
          </a:prstGeom>
          <a:solidFill>
            <a:srgbClr val="A5C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3568" y="5798611"/>
            <a:ext cx="257953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467" b="1" cap="small" dirty="0">
                <a:solidFill>
                  <a:prstClr val="black"/>
                </a:solidFill>
                <a:latin typeface="Lato Light"/>
              </a:rPr>
              <a:t>déployé - programmation en cours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370618" y="5807475"/>
            <a:ext cx="239495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467" b="1" cap="small" dirty="0">
                <a:solidFill>
                  <a:prstClr val="black"/>
                </a:solidFill>
                <a:latin typeface="Lato Light"/>
              </a:rPr>
              <a:t>Non déployé à </a:t>
            </a:r>
            <a:r>
              <a:rPr lang="fr-FR" sz="1467" b="1" cap="small" dirty="0" err="1">
                <a:solidFill>
                  <a:prstClr val="black"/>
                </a:solidFill>
                <a:latin typeface="Lato Light"/>
              </a:rPr>
              <a:t>BaMaRa</a:t>
            </a:r>
            <a:endParaRPr lang="fr-FR" sz="1467" b="1" cap="small" dirty="0">
              <a:solidFill>
                <a:prstClr val="black"/>
              </a:solidFill>
              <a:latin typeface="Lato Ligh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65295" y="6383387"/>
            <a:ext cx="2845844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467" b="1" cap="small" dirty="0">
                <a:solidFill>
                  <a:prstClr val="black"/>
                </a:solidFill>
                <a:latin typeface="Lato Light"/>
              </a:rPr>
              <a:t>Déployé et formé à </a:t>
            </a:r>
            <a:r>
              <a:rPr lang="fr-FR" sz="1467" b="1" cap="small" dirty="0" err="1">
                <a:solidFill>
                  <a:prstClr val="black"/>
                </a:solidFill>
                <a:latin typeface="Lato Light"/>
              </a:rPr>
              <a:t>BaMaRa</a:t>
            </a:r>
            <a:endParaRPr lang="fr-FR" sz="1467" b="1" cap="small" dirty="0">
              <a:solidFill>
                <a:prstClr val="black"/>
              </a:solidFill>
              <a:latin typeface="Lato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331" y="5790319"/>
            <a:ext cx="8244915" cy="989084"/>
          </a:xfrm>
          <a:prstGeom prst="rect">
            <a:avLst/>
          </a:prstGeom>
          <a:noFill/>
          <a:ln w="222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910127" y="5827200"/>
            <a:ext cx="288032" cy="284539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98159" y="5789151"/>
            <a:ext cx="220644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467" b="1" cap="small" dirty="0">
                <a:solidFill>
                  <a:prstClr val="black"/>
                </a:solidFill>
                <a:latin typeface="Lato Light"/>
              </a:rPr>
              <a:t>Non répondeurs</a:t>
            </a:r>
          </a:p>
        </p:txBody>
      </p:sp>
      <p:sp>
        <p:nvSpPr>
          <p:cNvPr id="14" name="Ellipse 13"/>
          <p:cNvSpPr/>
          <p:nvPr/>
        </p:nvSpPr>
        <p:spPr>
          <a:xfrm>
            <a:off x="5981175" y="6350860"/>
            <a:ext cx="108821" cy="113819"/>
          </a:xfrm>
          <a:prstGeom prst="ellipse">
            <a:avLst/>
          </a:prstGeom>
          <a:solidFill>
            <a:srgbClr val="0A468C"/>
          </a:solidFill>
          <a:ln>
            <a:solidFill>
              <a:srgbClr val="0A4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215684" y="6157684"/>
            <a:ext cx="245044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467" b="1" cap="small" dirty="0">
                <a:solidFill>
                  <a:prstClr val="black"/>
                </a:solidFill>
                <a:latin typeface="Lato Light"/>
              </a:rPr>
              <a:t>Bénéficie d’un accompagnement EID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99" y="2198935"/>
            <a:ext cx="3667503" cy="3466315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3123107" y="6343816"/>
            <a:ext cx="288032" cy="284539"/>
          </a:xfrm>
          <a:prstGeom prst="ellipse">
            <a:avLst/>
          </a:prstGeom>
          <a:solidFill>
            <a:srgbClr val="E62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411139" y="6284913"/>
            <a:ext cx="257003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467" b="1" cap="small" dirty="0">
                <a:solidFill>
                  <a:prstClr val="black"/>
                </a:solidFill>
                <a:latin typeface="Lato Light"/>
              </a:rPr>
              <a:t>Cible AAP connecteurs DPI</a:t>
            </a:r>
          </a:p>
        </p:txBody>
      </p:sp>
      <p:sp>
        <p:nvSpPr>
          <p:cNvPr id="20" name="Ellipse 19"/>
          <p:cNvSpPr/>
          <p:nvPr/>
        </p:nvSpPr>
        <p:spPr>
          <a:xfrm>
            <a:off x="455963" y="1601923"/>
            <a:ext cx="976520" cy="97788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fr-FR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73012" y="1889200"/>
            <a:ext cx="75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2020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9687397" y="4599338"/>
            <a:ext cx="2312035" cy="697397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9693476" y="4657536"/>
            <a:ext cx="2286243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46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+ 6000 dossiers saisis ou revus sur l’année 2021</a:t>
            </a:r>
          </a:p>
        </p:txBody>
      </p:sp>
      <p:sp>
        <p:nvSpPr>
          <p:cNvPr id="33" name="Rectangle à coins arrondis 32"/>
          <p:cNvSpPr/>
          <p:nvPr/>
        </p:nvSpPr>
        <p:spPr>
          <a:xfrm>
            <a:off x="9707242" y="5428178"/>
            <a:ext cx="2312035" cy="697397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9756423" y="5494303"/>
            <a:ext cx="2237063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46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Plus de 10 000 dossiers revus sur l’année 2022</a:t>
            </a:r>
          </a:p>
        </p:txBody>
      </p:sp>
      <p:sp>
        <p:nvSpPr>
          <p:cNvPr id="35" name="Rectangle à coins arrondis 34"/>
          <p:cNvSpPr/>
          <p:nvPr/>
        </p:nvSpPr>
        <p:spPr>
          <a:xfrm>
            <a:off x="9687397" y="3817273"/>
            <a:ext cx="2312035" cy="697397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9736578" y="3862123"/>
            <a:ext cx="2237063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fr-FR" sz="146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Production d’outils</a:t>
            </a:r>
          </a:p>
          <a:p>
            <a:pPr algn="ctr" defTabSz="1219170"/>
            <a:r>
              <a:rPr lang="fr-FR" sz="1467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Aide à l’organisation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652" y="2140262"/>
            <a:ext cx="3736993" cy="3507937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>
          <a:xfrm>
            <a:off x="4343807" y="1601923"/>
            <a:ext cx="976520" cy="97788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fr-FR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492457" y="1875927"/>
            <a:ext cx="73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2023</a:t>
            </a:r>
          </a:p>
        </p:txBody>
      </p:sp>
      <p:sp>
        <p:nvSpPr>
          <p:cNvPr id="37" name="Rectangle à coins arrondis 36"/>
          <p:cNvSpPr/>
          <p:nvPr/>
        </p:nvSpPr>
        <p:spPr>
          <a:xfrm>
            <a:off x="8727585" y="2813044"/>
            <a:ext cx="2802063" cy="773151"/>
          </a:xfrm>
          <a:prstGeom prst="wedgeRoundRectCallout">
            <a:avLst>
              <a:gd name="adj1" fmla="val -15899"/>
              <a:gd name="adj2" fmla="val -48527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fr-FR" sz="1600" dirty="0">
                <a:solidFill>
                  <a:prstClr val="whit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Suivi à distance</a:t>
            </a:r>
          </a:p>
          <a:p>
            <a:pPr algn="ctr" defTabSz="1219170"/>
            <a:r>
              <a:rPr lang="fr-FR" sz="1600" dirty="0">
                <a:solidFill>
                  <a:prstClr val="whit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Conseils – nettoyage EID</a:t>
            </a:r>
          </a:p>
        </p:txBody>
      </p:sp>
      <p:sp>
        <p:nvSpPr>
          <p:cNvPr id="3" name="Ellipse 2"/>
          <p:cNvSpPr/>
          <p:nvPr/>
        </p:nvSpPr>
        <p:spPr>
          <a:xfrm>
            <a:off x="5862127" y="3478251"/>
            <a:ext cx="96000" cy="96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r-FR" sz="2400">
              <a:solidFill>
                <a:prstClr val="white"/>
              </a:solidFill>
              <a:latin typeface="Lato Light"/>
            </a:endParaRP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88E71638-0BDA-490A-92B8-702269CAF250}"/>
              </a:ext>
            </a:extLst>
          </p:cNvPr>
          <p:cNvGrpSpPr/>
          <p:nvPr/>
        </p:nvGrpSpPr>
        <p:grpSpPr>
          <a:xfrm>
            <a:off x="8245199" y="1766887"/>
            <a:ext cx="2132631" cy="864096"/>
            <a:chOff x="9539874" y="2377252"/>
            <a:chExt cx="2132631" cy="864096"/>
          </a:xfrm>
        </p:grpSpPr>
        <p:sp>
          <p:nvSpPr>
            <p:cNvPr id="45" name="Rectangle : coins arrondis 37">
              <a:extLst>
                <a:ext uri="{FF2B5EF4-FFF2-40B4-BE49-F238E27FC236}">
                  <a16:creationId xmlns:a16="http://schemas.microsoft.com/office/drawing/2014/main" id="{B21C6CCE-8C70-4F7F-A628-85569F38CAE9}"/>
                </a:ext>
              </a:extLst>
            </p:cNvPr>
            <p:cNvSpPr/>
            <p:nvPr/>
          </p:nvSpPr>
          <p:spPr>
            <a:xfrm>
              <a:off x="9539874" y="2377252"/>
              <a:ext cx="2083276" cy="864096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E8103501-3A45-47D9-846E-DF18BF678226}"/>
                </a:ext>
              </a:extLst>
            </p:cNvPr>
            <p:cNvSpPr txBox="1"/>
            <p:nvPr/>
          </p:nvSpPr>
          <p:spPr>
            <a:xfrm>
              <a:off x="9539874" y="2522525"/>
              <a:ext cx="2132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  <a:latin typeface="Lato Medium" panose="020F0502020204030203" pitchFamily="34" charset="0"/>
                </a:rPr>
                <a:t>Accompagnement </a:t>
              </a:r>
            </a:p>
            <a:p>
              <a:pPr algn="ctr"/>
              <a:r>
                <a:rPr lang="fr-FR" sz="1600" dirty="0">
                  <a:solidFill>
                    <a:schemeClr val="bg1"/>
                  </a:solidFill>
                  <a:latin typeface="Lato Medium" panose="020F0502020204030203" pitchFamily="34" charset="0"/>
                </a:rPr>
                <a:t>pour la </a:t>
              </a:r>
              <a:r>
                <a:rPr lang="fr-FR" sz="1600" dirty="0" err="1">
                  <a:solidFill>
                    <a:schemeClr val="bg1"/>
                  </a:solidFill>
                  <a:latin typeface="Lato Medium" panose="020F0502020204030203" pitchFamily="34" charset="0"/>
                </a:rPr>
                <a:t>relabellisation</a:t>
              </a:r>
              <a:endParaRPr lang="fr-FR" sz="1600" dirty="0">
                <a:solidFill>
                  <a:schemeClr val="bg1"/>
                </a:solidFill>
                <a:latin typeface="Lato Medium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731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>
            <a:extLst>
              <a:ext uri="{FF2B5EF4-FFF2-40B4-BE49-F238E27FC236}">
                <a16:creationId xmlns:a16="http://schemas.microsoft.com/office/drawing/2014/main" id="{D083CFBD-5E03-497E-BA1D-5064D6F37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683" y="120351"/>
            <a:ext cx="10972800" cy="1143000"/>
          </a:xfrm>
        </p:spPr>
        <p:txBody>
          <a:bodyPr>
            <a:normAutofit/>
          </a:bodyPr>
          <a:lstStyle/>
          <a:p>
            <a:r>
              <a:rPr lang="fr-FR" sz="3600" dirty="0"/>
              <a:t>Une équipe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9A551FE-C0FC-403B-8AD3-EA29C22BBCFF}"/>
              </a:ext>
            </a:extLst>
          </p:cNvPr>
          <p:cNvGrpSpPr/>
          <p:nvPr/>
        </p:nvGrpSpPr>
        <p:grpSpPr>
          <a:xfrm>
            <a:off x="563223" y="1968192"/>
            <a:ext cx="3225903" cy="338554"/>
            <a:chOff x="1094386" y="1924340"/>
            <a:chExt cx="2419427" cy="338556"/>
          </a:xfrm>
        </p:grpSpPr>
        <p:sp>
          <p:nvSpPr>
            <p:cNvPr id="6" name="Rectangle à coins arrondis 59">
              <a:extLst>
                <a:ext uri="{FF2B5EF4-FFF2-40B4-BE49-F238E27FC236}">
                  <a16:creationId xmlns:a16="http://schemas.microsoft.com/office/drawing/2014/main" id="{D432035B-80C1-4481-8FAD-CFAF2378BDF8}"/>
                </a:ext>
              </a:extLst>
            </p:cNvPr>
            <p:cNvSpPr/>
            <p:nvPr/>
          </p:nvSpPr>
          <p:spPr>
            <a:xfrm>
              <a:off x="1096834" y="1966216"/>
              <a:ext cx="2416979" cy="284214"/>
            </a:xfrm>
            <a:prstGeom prst="roundRect">
              <a:avLst>
                <a:gd name="adj" fmla="val 4130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852EE34-9D5B-421F-BE05-75DC720883FE}"/>
                </a:ext>
              </a:extLst>
            </p:cNvPr>
            <p:cNvSpPr txBox="1"/>
            <p:nvPr/>
          </p:nvSpPr>
          <p:spPr>
            <a:xfrm>
              <a:off x="1272553" y="1924340"/>
              <a:ext cx="2198096" cy="33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Comité de pilotage</a:t>
              </a: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C2D686-B03D-46C2-8001-454590A2C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57292" y1="53704" x2="64583" y2="55370"/>
                          <a14:foregroundMark x1="70208" y1="40741" x2="67708" y2="45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86" y="1953159"/>
              <a:ext cx="432047" cy="298619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7247D84E-40AD-4E64-B780-D03CA2E3DAC0}"/>
              </a:ext>
            </a:extLst>
          </p:cNvPr>
          <p:cNvGrpSpPr/>
          <p:nvPr/>
        </p:nvGrpSpPr>
        <p:grpSpPr>
          <a:xfrm>
            <a:off x="8593762" y="1638422"/>
            <a:ext cx="1917440" cy="1690529"/>
            <a:chOff x="8593762" y="1638422"/>
            <a:chExt cx="1917440" cy="169052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DA1C07C-2D56-41E3-B35F-21B4EA34A7B0}"/>
                </a:ext>
              </a:extLst>
            </p:cNvPr>
            <p:cNvSpPr txBox="1"/>
            <p:nvPr/>
          </p:nvSpPr>
          <p:spPr>
            <a:xfrm>
              <a:off x="8593762" y="2867286"/>
              <a:ext cx="1917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 Christophe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RICHEZ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BF0DE238-0E65-4377-A4B3-6F493691D44A}"/>
                </a:ext>
              </a:extLst>
            </p:cNvPr>
            <p:cNvSpPr/>
            <p:nvPr/>
          </p:nvSpPr>
          <p:spPr>
            <a:xfrm>
              <a:off x="8977355" y="1638422"/>
              <a:ext cx="1106858" cy="1118387"/>
            </a:xfrm>
            <a:prstGeom prst="ellipse">
              <a:avLst/>
            </a:prstGeom>
            <a:noFill/>
            <a:ln w="127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9CCBBD7F-9959-485A-A370-56B48432F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8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1748" y="1649158"/>
              <a:ext cx="1154336" cy="1119419"/>
            </a:xfrm>
            <a:prstGeom prst="ellipse">
              <a:avLst/>
            </a:prstGeom>
            <a:ln w="63500" cap="rnd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DBDA1A5-C74E-4E76-9E96-873DE7D7BE0F}"/>
              </a:ext>
            </a:extLst>
          </p:cNvPr>
          <p:cNvGrpSpPr/>
          <p:nvPr/>
        </p:nvGrpSpPr>
        <p:grpSpPr>
          <a:xfrm>
            <a:off x="2784762" y="3807480"/>
            <a:ext cx="6747532" cy="584775"/>
            <a:chOff x="2784762" y="3807480"/>
            <a:chExt cx="6747532" cy="584775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CA768C42-3381-467C-9692-C402FC670CD0}"/>
                </a:ext>
              </a:extLst>
            </p:cNvPr>
            <p:cNvCxnSpPr/>
            <p:nvPr/>
          </p:nvCxnSpPr>
          <p:spPr>
            <a:xfrm flipV="1">
              <a:off x="2784762" y="3978975"/>
              <a:ext cx="1163568" cy="3141"/>
            </a:xfrm>
            <a:prstGeom prst="line">
              <a:avLst/>
            </a:prstGeom>
            <a:ln w="12700">
              <a:solidFill>
                <a:srgbClr val="B0B0B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789FC994-F51D-4BAA-A816-898D8426B2C3}"/>
                </a:ext>
              </a:extLst>
            </p:cNvPr>
            <p:cNvCxnSpPr/>
            <p:nvPr/>
          </p:nvCxnSpPr>
          <p:spPr>
            <a:xfrm flipV="1">
              <a:off x="8368726" y="3985672"/>
              <a:ext cx="1163568" cy="3141"/>
            </a:xfrm>
            <a:prstGeom prst="line">
              <a:avLst/>
            </a:prstGeom>
            <a:ln w="12700">
              <a:solidFill>
                <a:srgbClr val="B0B0B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91259192-553C-4BB2-B785-3931AA93339B}"/>
                </a:ext>
              </a:extLst>
            </p:cNvPr>
            <p:cNvGrpSpPr/>
            <p:nvPr/>
          </p:nvGrpSpPr>
          <p:grpSpPr>
            <a:xfrm>
              <a:off x="4502035" y="3807480"/>
              <a:ext cx="3526329" cy="584775"/>
              <a:chOff x="1096834" y="1931369"/>
              <a:chExt cx="2416979" cy="584778"/>
            </a:xfrm>
          </p:grpSpPr>
          <p:sp>
            <p:nvSpPr>
              <p:cNvPr id="17" name="Rectangle à coins arrondis 73">
                <a:extLst>
                  <a:ext uri="{FF2B5EF4-FFF2-40B4-BE49-F238E27FC236}">
                    <a16:creationId xmlns:a16="http://schemas.microsoft.com/office/drawing/2014/main" id="{07A3E9C8-A478-4368-B260-84094796735E}"/>
                  </a:ext>
                </a:extLst>
              </p:cNvPr>
              <p:cNvSpPr/>
              <p:nvPr/>
            </p:nvSpPr>
            <p:spPr>
              <a:xfrm>
                <a:off x="1096834" y="1966216"/>
                <a:ext cx="2416979" cy="284214"/>
              </a:xfrm>
              <a:prstGeom prst="roundRect">
                <a:avLst>
                  <a:gd name="adj" fmla="val 41305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F8A43F6-199B-4FFA-9D3C-E5B028552446}"/>
                  </a:ext>
                </a:extLst>
              </p:cNvPr>
              <p:cNvSpPr txBox="1"/>
              <p:nvPr/>
            </p:nvSpPr>
            <p:spPr>
              <a:xfrm>
                <a:off x="1192434" y="1931369"/>
                <a:ext cx="2198096" cy="58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L’équipe de chargées de mission</a:t>
                </a:r>
              </a:p>
            </p:txBody>
          </p:sp>
        </p:grp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44A4A04-8DBB-44E9-AEBD-6F3F17531918}"/>
              </a:ext>
            </a:extLst>
          </p:cNvPr>
          <p:cNvGrpSpPr/>
          <p:nvPr/>
        </p:nvGrpSpPr>
        <p:grpSpPr>
          <a:xfrm>
            <a:off x="563223" y="2775027"/>
            <a:ext cx="1168814" cy="1262836"/>
            <a:chOff x="10447686" y="2723485"/>
            <a:chExt cx="1350502" cy="1459138"/>
          </a:xfrm>
        </p:grpSpPr>
        <p:sp>
          <p:nvSpPr>
            <p:cNvPr id="20" name="Rectangle à coins arrondis 4">
              <a:extLst>
                <a:ext uri="{FF2B5EF4-FFF2-40B4-BE49-F238E27FC236}">
                  <a16:creationId xmlns:a16="http://schemas.microsoft.com/office/drawing/2014/main" id="{93DEA5FB-FB9B-49BE-88CD-F9E1A46D7D8F}"/>
                </a:ext>
              </a:extLst>
            </p:cNvPr>
            <p:cNvSpPr/>
            <p:nvPr/>
          </p:nvSpPr>
          <p:spPr>
            <a:xfrm>
              <a:off x="10447686" y="2744881"/>
              <a:ext cx="1350501" cy="284214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25DBCC4-3A7D-4534-A794-D5935CF63A01}"/>
                </a:ext>
              </a:extLst>
            </p:cNvPr>
            <p:cNvSpPr txBox="1"/>
            <p:nvPr/>
          </p:nvSpPr>
          <p:spPr>
            <a:xfrm>
              <a:off x="10699040" y="2723485"/>
              <a:ext cx="879331" cy="320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Lille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7DEC62A-0B26-4718-99B7-0971C30CB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137" y="2761526"/>
              <a:ext cx="235670" cy="260648"/>
            </a:xfrm>
            <a:prstGeom prst="rect">
              <a:avLst/>
            </a:prstGeom>
          </p:spPr>
        </p:pic>
        <p:sp>
          <p:nvSpPr>
            <p:cNvPr id="23" name="Rectangle à coins arrondis 3">
              <a:extLst>
                <a:ext uri="{FF2B5EF4-FFF2-40B4-BE49-F238E27FC236}">
                  <a16:creationId xmlns:a16="http://schemas.microsoft.com/office/drawing/2014/main" id="{48DF39DC-7B1B-4356-8A8A-7A99B2682CF5}"/>
                </a:ext>
              </a:extLst>
            </p:cNvPr>
            <p:cNvSpPr/>
            <p:nvPr/>
          </p:nvSpPr>
          <p:spPr>
            <a:xfrm>
              <a:off x="10447687" y="3129138"/>
              <a:ext cx="1350501" cy="28421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AFDA8EE-46D6-4487-9698-DF31F3AFB0BD}"/>
                </a:ext>
              </a:extLst>
            </p:cNvPr>
            <p:cNvSpPr txBox="1"/>
            <p:nvPr/>
          </p:nvSpPr>
          <p:spPr>
            <a:xfrm>
              <a:off x="10699040" y="3093360"/>
              <a:ext cx="879331" cy="320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Lyon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D1E5CCA-6A46-4941-BE8F-F55D8210F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874" y="3147842"/>
              <a:ext cx="235670" cy="260648"/>
            </a:xfrm>
            <a:prstGeom prst="rect">
              <a:avLst/>
            </a:prstGeom>
          </p:spPr>
        </p:pic>
        <p:sp>
          <p:nvSpPr>
            <p:cNvPr id="26" name="Rectangle à coins arrondis 87">
              <a:extLst>
                <a:ext uri="{FF2B5EF4-FFF2-40B4-BE49-F238E27FC236}">
                  <a16:creationId xmlns:a16="http://schemas.microsoft.com/office/drawing/2014/main" id="{A8E0A996-268B-417B-A5AC-D3B80A2B4438}"/>
                </a:ext>
              </a:extLst>
            </p:cNvPr>
            <p:cNvSpPr/>
            <p:nvPr/>
          </p:nvSpPr>
          <p:spPr>
            <a:xfrm>
              <a:off x="10447686" y="3508533"/>
              <a:ext cx="1350501" cy="284214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ED5187C8-57BF-4109-AB17-F76BE054CAD0}"/>
                </a:ext>
              </a:extLst>
            </p:cNvPr>
            <p:cNvSpPr txBox="1"/>
            <p:nvPr/>
          </p:nvSpPr>
          <p:spPr>
            <a:xfrm>
              <a:off x="10699040" y="3481825"/>
              <a:ext cx="879331" cy="320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Paris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E97AE4AA-6135-46B6-A227-882859452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873" y="3527237"/>
              <a:ext cx="235670" cy="260648"/>
            </a:xfrm>
            <a:prstGeom prst="rect">
              <a:avLst/>
            </a:prstGeom>
          </p:spPr>
        </p:pic>
        <p:sp>
          <p:nvSpPr>
            <p:cNvPr id="29" name="Rectangle à coins arrondis 109">
              <a:extLst>
                <a:ext uri="{FF2B5EF4-FFF2-40B4-BE49-F238E27FC236}">
                  <a16:creationId xmlns:a16="http://schemas.microsoft.com/office/drawing/2014/main" id="{F2CAF6C7-6C19-4BA7-9533-80916BC796BE}"/>
                </a:ext>
              </a:extLst>
            </p:cNvPr>
            <p:cNvSpPr/>
            <p:nvPr/>
          </p:nvSpPr>
          <p:spPr>
            <a:xfrm>
              <a:off x="10447686" y="3887928"/>
              <a:ext cx="1350501" cy="284214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F60E9E5-C112-4C20-BA40-D196894A2B58}"/>
                </a:ext>
              </a:extLst>
            </p:cNvPr>
            <p:cNvSpPr txBox="1"/>
            <p:nvPr/>
          </p:nvSpPr>
          <p:spPr>
            <a:xfrm>
              <a:off x="10660457" y="3862566"/>
              <a:ext cx="1137730" cy="320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Bordeaux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25983947-BCAA-4F7B-8FA0-027024778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873" y="3906632"/>
              <a:ext cx="235670" cy="260648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7207265E-BE51-458E-9E50-61C4043D34B3}"/>
              </a:ext>
            </a:extLst>
          </p:cNvPr>
          <p:cNvGrpSpPr/>
          <p:nvPr/>
        </p:nvGrpSpPr>
        <p:grpSpPr>
          <a:xfrm>
            <a:off x="7327247" y="1638422"/>
            <a:ext cx="2078197" cy="1875196"/>
            <a:chOff x="7327247" y="1638422"/>
            <a:chExt cx="2078197" cy="1875196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755C4551-9877-44F1-B00C-7D9FA5E55D52}"/>
                </a:ext>
              </a:extLst>
            </p:cNvPr>
            <p:cNvSpPr txBox="1"/>
            <p:nvPr/>
          </p:nvSpPr>
          <p:spPr>
            <a:xfrm>
              <a:off x="7327247" y="2867287"/>
              <a:ext cx="20781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 Sophie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GEORGIN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LAVIALLE</a:t>
              </a: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44BFE2CA-59A0-4F91-AEB9-DE9AF3D5C20C}"/>
                </a:ext>
              </a:extLst>
            </p:cNvPr>
            <p:cNvSpPr/>
            <p:nvPr/>
          </p:nvSpPr>
          <p:spPr>
            <a:xfrm>
              <a:off x="7836128" y="1638422"/>
              <a:ext cx="1106858" cy="1118387"/>
            </a:xfrm>
            <a:prstGeom prst="ellipse">
              <a:avLst/>
            </a:prstGeom>
            <a:noFill/>
            <a:ln w="1270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B53714E7-EFBE-42D6-BFE5-01EFEC7BE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68740" y="1669748"/>
              <a:ext cx="1049186" cy="1049186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1B7E71DC-8B9D-4B14-BA4C-A0E787B4BFCA}"/>
              </a:ext>
            </a:extLst>
          </p:cNvPr>
          <p:cNvGrpSpPr/>
          <p:nvPr/>
        </p:nvGrpSpPr>
        <p:grpSpPr>
          <a:xfrm>
            <a:off x="5041368" y="1638422"/>
            <a:ext cx="1917440" cy="1676698"/>
            <a:chOff x="5041368" y="1638422"/>
            <a:chExt cx="1917440" cy="1676698"/>
          </a:xfrm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58B61E9-21D0-40A8-A79C-74A11E19F722}"/>
                </a:ext>
              </a:extLst>
            </p:cNvPr>
            <p:cNvSpPr txBox="1"/>
            <p:nvPr/>
          </p:nvSpPr>
          <p:spPr>
            <a:xfrm>
              <a:off x="5041368" y="2853455"/>
              <a:ext cx="1917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 Alexandre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BELOT</a:t>
              </a: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8B08D2AA-0ED0-4E13-A806-33BA3806B70E}"/>
                </a:ext>
              </a:extLst>
            </p:cNvPr>
            <p:cNvSpPr/>
            <p:nvPr/>
          </p:nvSpPr>
          <p:spPr>
            <a:xfrm>
              <a:off x="5508979" y="1638422"/>
              <a:ext cx="1106858" cy="1118387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DD8855E2-CF33-46FE-9BDE-33972E299CC0}"/>
                </a:ext>
              </a:extLst>
            </p:cNvPr>
            <p:cNvGrpSpPr/>
            <p:nvPr/>
          </p:nvGrpSpPr>
          <p:grpSpPr>
            <a:xfrm>
              <a:off x="5542952" y="1670777"/>
              <a:ext cx="1038898" cy="1044190"/>
              <a:chOff x="5613388" y="1567886"/>
              <a:chExt cx="939919" cy="944707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ACB22CAF-DF2C-4E7A-BE3D-47B78559DD2F}"/>
                  </a:ext>
                </a:extLst>
              </p:cNvPr>
              <p:cNvSpPr/>
              <p:nvPr/>
            </p:nvSpPr>
            <p:spPr>
              <a:xfrm>
                <a:off x="5613388" y="1567886"/>
                <a:ext cx="939919" cy="944407"/>
              </a:xfrm>
              <a:prstGeom prst="ellipse">
                <a:avLst/>
              </a:prstGeom>
              <a:solidFill>
                <a:srgbClr val="5E697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pic>
            <p:nvPicPr>
              <p:cNvPr id="41" name="Image 40">
                <a:extLst>
                  <a:ext uri="{FF2B5EF4-FFF2-40B4-BE49-F238E27FC236}">
                    <a16:creationId xmlns:a16="http://schemas.microsoft.com/office/drawing/2014/main" id="{35C0B9E5-3CF2-4DD5-A822-337CAE202F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13690" y="1574955"/>
                <a:ext cx="937638" cy="937638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</p:grp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869D99E-C29D-453B-A63B-DBE2738E0C07}"/>
              </a:ext>
            </a:extLst>
          </p:cNvPr>
          <p:cNvGrpSpPr/>
          <p:nvPr/>
        </p:nvGrpSpPr>
        <p:grpSpPr>
          <a:xfrm>
            <a:off x="3889240" y="1638422"/>
            <a:ext cx="1917440" cy="1664594"/>
            <a:chOff x="3889240" y="1638422"/>
            <a:chExt cx="1917440" cy="1664594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F4795921-7A0D-412F-B0F0-2375CE9D9D30}"/>
                </a:ext>
              </a:extLst>
            </p:cNvPr>
            <p:cNvSpPr txBox="1"/>
            <p:nvPr/>
          </p:nvSpPr>
          <p:spPr>
            <a:xfrm>
              <a:off x="3889240" y="2841351"/>
              <a:ext cx="1917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 Eric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HACHULLA</a:t>
              </a: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E3439AC4-6284-459C-8A00-2C506CF1C8DD}"/>
                </a:ext>
              </a:extLst>
            </p:cNvPr>
            <p:cNvSpPr/>
            <p:nvPr/>
          </p:nvSpPr>
          <p:spPr>
            <a:xfrm>
              <a:off x="4342300" y="1638422"/>
              <a:ext cx="1106858" cy="1118387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6FF6E7ED-ABC2-47AA-8D47-266C75118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369" r="6002"/>
            <a:stretch/>
          </p:blipFill>
          <p:spPr>
            <a:xfrm>
              <a:off x="4406811" y="1706387"/>
              <a:ext cx="1015996" cy="101202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C34D3931-B20B-4CF3-B45B-5E8D37C28DDA}"/>
              </a:ext>
            </a:extLst>
          </p:cNvPr>
          <p:cNvGrpSpPr/>
          <p:nvPr/>
        </p:nvGrpSpPr>
        <p:grpSpPr>
          <a:xfrm>
            <a:off x="6253879" y="1638422"/>
            <a:ext cx="1917440" cy="1691865"/>
            <a:chOff x="6253879" y="1638422"/>
            <a:chExt cx="1917440" cy="1691865"/>
          </a:xfrm>
        </p:grpSpPr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03C50913-6369-4442-AB63-2A06E58E30BB}"/>
                </a:ext>
              </a:extLst>
            </p:cNvPr>
            <p:cNvSpPr txBox="1"/>
            <p:nvPr/>
          </p:nvSpPr>
          <p:spPr>
            <a:xfrm>
              <a:off x="6253879" y="2868622"/>
              <a:ext cx="1917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Dr Hélène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MAILLARD</a:t>
              </a: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00B2B56C-08B4-4032-9BAC-2A0050072A39}"/>
                </a:ext>
              </a:extLst>
            </p:cNvPr>
            <p:cNvSpPr/>
            <p:nvPr/>
          </p:nvSpPr>
          <p:spPr>
            <a:xfrm>
              <a:off x="6674880" y="1638422"/>
              <a:ext cx="1106858" cy="1118387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394AC924-7307-49F0-9822-F696A8557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06084" y="1664993"/>
              <a:ext cx="1058696" cy="1058696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78C2ACD6-F9D7-4F8D-B521-7BFE69D593C3}"/>
              </a:ext>
            </a:extLst>
          </p:cNvPr>
          <p:cNvGrpSpPr/>
          <p:nvPr/>
        </p:nvGrpSpPr>
        <p:grpSpPr>
          <a:xfrm>
            <a:off x="215426" y="4468928"/>
            <a:ext cx="1317265" cy="1868920"/>
            <a:chOff x="357333" y="4468928"/>
            <a:chExt cx="1317265" cy="1868920"/>
          </a:xfrm>
        </p:grpSpPr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498E087F-E90A-4BFC-8E95-214F9E7B1CDE}"/>
                </a:ext>
              </a:extLst>
            </p:cNvPr>
            <p:cNvCxnSpPr/>
            <p:nvPr/>
          </p:nvCxnSpPr>
          <p:spPr>
            <a:xfrm flipV="1">
              <a:off x="1037881" y="4940174"/>
              <a:ext cx="0" cy="272608"/>
            </a:xfrm>
            <a:prstGeom prst="line">
              <a:avLst/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EC6B5537-65B3-4DFE-9B97-B825E1917492}"/>
                </a:ext>
              </a:extLst>
            </p:cNvPr>
            <p:cNvSpPr txBox="1"/>
            <p:nvPr/>
          </p:nvSpPr>
          <p:spPr>
            <a:xfrm flipH="1">
              <a:off x="357333" y="4468928"/>
              <a:ext cx="1317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3E84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Christelle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3E84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DECLERCQ</a:t>
              </a:r>
            </a:p>
          </p:txBody>
        </p: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38521CEA-71D1-4CBD-9B01-E7891D53DEED}"/>
                </a:ext>
              </a:extLst>
            </p:cNvPr>
            <p:cNvGrpSpPr/>
            <p:nvPr/>
          </p:nvGrpSpPr>
          <p:grpSpPr>
            <a:xfrm>
              <a:off x="517439" y="5296963"/>
              <a:ext cx="1040885" cy="1040885"/>
              <a:chOff x="3749656" y="5101210"/>
              <a:chExt cx="1040885" cy="1040885"/>
            </a:xfrm>
          </p:grpSpPr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868B9EDE-E171-465E-8E1D-D059AA8B7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2956" y="5153880"/>
                <a:ext cx="948694" cy="948694"/>
              </a:xfrm>
              <a:prstGeom prst="rect">
                <a:avLst/>
              </a:prstGeom>
            </p:spPr>
          </p:pic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C6455674-6484-4D83-B1B8-F117081A3C6C}"/>
                  </a:ext>
                </a:extLst>
              </p:cNvPr>
              <p:cNvSpPr/>
              <p:nvPr/>
            </p:nvSpPr>
            <p:spPr>
              <a:xfrm>
                <a:off x="3749656" y="5101210"/>
                <a:ext cx="1040885" cy="1040885"/>
              </a:xfrm>
              <a:prstGeom prst="ellipse">
                <a:avLst/>
              </a:prstGeom>
              <a:noFill/>
              <a:ln w="1270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EC38B9C1-6191-487C-B912-BA83EED50E2B}"/>
              </a:ext>
            </a:extLst>
          </p:cNvPr>
          <p:cNvGrpSpPr/>
          <p:nvPr/>
        </p:nvGrpSpPr>
        <p:grpSpPr>
          <a:xfrm>
            <a:off x="4394720" y="4482354"/>
            <a:ext cx="1066252" cy="1905086"/>
            <a:chOff x="4403346" y="4482354"/>
            <a:chExt cx="1066252" cy="1905086"/>
          </a:xfrm>
        </p:grpSpPr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BF4B035B-95CE-4958-9704-49436278BCF5}"/>
                </a:ext>
              </a:extLst>
            </p:cNvPr>
            <p:cNvSpPr txBox="1"/>
            <p:nvPr/>
          </p:nvSpPr>
          <p:spPr>
            <a:xfrm>
              <a:off x="4408126" y="5925775"/>
              <a:ext cx="1061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3E84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Virginie LUCAS</a:t>
              </a: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A35E726F-EDCB-4BDB-A795-227D319E35EE}"/>
                </a:ext>
              </a:extLst>
            </p:cNvPr>
            <p:cNvSpPr/>
            <p:nvPr/>
          </p:nvSpPr>
          <p:spPr>
            <a:xfrm>
              <a:off x="4403346" y="4482354"/>
              <a:ext cx="1040885" cy="1040885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C087BFEE-C0FE-458C-8398-C900EB326911}"/>
                </a:ext>
              </a:extLst>
            </p:cNvPr>
            <p:cNvCxnSpPr/>
            <p:nvPr/>
          </p:nvCxnSpPr>
          <p:spPr>
            <a:xfrm flipV="1">
              <a:off x="4932026" y="5633901"/>
              <a:ext cx="0" cy="272608"/>
            </a:xfrm>
            <a:prstGeom prst="line">
              <a:avLst/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16D30AA7-7856-4E1F-8B9E-854543B3B527}"/>
              </a:ext>
            </a:extLst>
          </p:cNvPr>
          <p:cNvGrpSpPr/>
          <p:nvPr/>
        </p:nvGrpSpPr>
        <p:grpSpPr>
          <a:xfrm>
            <a:off x="5445776" y="4475100"/>
            <a:ext cx="1461621" cy="2076971"/>
            <a:chOff x="6172761" y="4435413"/>
            <a:chExt cx="1461621" cy="2076971"/>
          </a:xfrm>
        </p:grpSpPr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2137336E-1C66-407F-AFA3-EEF419F5D823}"/>
                </a:ext>
              </a:extLst>
            </p:cNvPr>
            <p:cNvSpPr txBox="1"/>
            <p:nvPr/>
          </p:nvSpPr>
          <p:spPr>
            <a:xfrm>
              <a:off x="6287752" y="4435413"/>
              <a:ext cx="1317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3E84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Géraldine WOJTASIK</a:t>
              </a:r>
            </a:p>
          </p:txBody>
        </p: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0ACBDFF4-0509-4EB9-A75D-8EEB95B54457}"/>
                </a:ext>
              </a:extLst>
            </p:cNvPr>
            <p:cNvGrpSpPr/>
            <p:nvPr/>
          </p:nvGrpSpPr>
          <p:grpSpPr>
            <a:xfrm>
              <a:off x="6172761" y="5167568"/>
              <a:ext cx="1461621" cy="1344816"/>
              <a:chOff x="2399073" y="5245126"/>
              <a:chExt cx="1461621" cy="1344816"/>
            </a:xfrm>
          </p:grpSpPr>
          <p:pic>
            <p:nvPicPr>
              <p:cNvPr id="66" name="Image 65">
                <a:extLst>
                  <a:ext uri="{FF2B5EF4-FFF2-40B4-BE49-F238E27FC236}">
                    <a16:creationId xmlns:a16="http://schemas.microsoft.com/office/drawing/2014/main" id="{4C48A39E-728A-48F1-8F18-FDCC79755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9073" y="5245126"/>
                <a:ext cx="1461621" cy="1344816"/>
              </a:xfrm>
              <a:prstGeom prst="rect">
                <a:avLst/>
              </a:prstGeom>
            </p:spPr>
          </p:pic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915E5D92-BA60-4B61-AE6A-5E720B427C75}"/>
                  </a:ext>
                </a:extLst>
              </p:cNvPr>
              <p:cNvSpPr/>
              <p:nvPr/>
            </p:nvSpPr>
            <p:spPr>
              <a:xfrm>
                <a:off x="2630453" y="5404301"/>
                <a:ext cx="1040885" cy="1040885"/>
              </a:xfrm>
              <a:prstGeom prst="ellipse">
                <a:avLst/>
              </a:prstGeom>
              <a:noFill/>
              <a:ln w="1270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007F02B7-554D-496F-9D0A-28CD77E44E7B}"/>
                </a:ext>
              </a:extLst>
            </p:cNvPr>
            <p:cNvCxnSpPr/>
            <p:nvPr/>
          </p:nvCxnSpPr>
          <p:spPr>
            <a:xfrm flipV="1">
              <a:off x="6946266" y="4940174"/>
              <a:ext cx="0" cy="272608"/>
            </a:xfrm>
            <a:prstGeom prst="line">
              <a:avLst/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F2BAAF24-A4DD-4894-B124-360D585C3E3C}"/>
              </a:ext>
            </a:extLst>
          </p:cNvPr>
          <p:cNvGrpSpPr/>
          <p:nvPr/>
        </p:nvGrpSpPr>
        <p:grpSpPr>
          <a:xfrm>
            <a:off x="6849368" y="4548911"/>
            <a:ext cx="1317265" cy="1833695"/>
            <a:chOff x="7594950" y="4490982"/>
            <a:chExt cx="1317265" cy="1833695"/>
          </a:xfrm>
        </p:grpSpPr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87E9B458-4244-4AB9-9F8F-2A10C3D40BD5}"/>
                </a:ext>
              </a:extLst>
            </p:cNvPr>
            <p:cNvSpPr txBox="1"/>
            <p:nvPr/>
          </p:nvSpPr>
          <p:spPr>
            <a:xfrm flipH="1">
              <a:off x="7594950" y="5863012"/>
              <a:ext cx="1317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3E84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Marion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3E84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LICOIS</a:t>
              </a:r>
            </a:p>
          </p:txBody>
        </p: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2B9EACDF-9577-43B7-B3C2-E6A7592B9A86}"/>
                </a:ext>
              </a:extLst>
            </p:cNvPr>
            <p:cNvGrpSpPr/>
            <p:nvPr/>
          </p:nvGrpSpPr>
          <p:grpSpPr>
            <a:xfrm>
              <a:off x="7733141" y="4490982"/>
              <a:ext cx="1040885" cy="1040885"/>
              <a:chOff x="4947560" y="4738601"/>
              <a:chExt cx="1040885" cy="1040885"/>
            </a:xfrm>
          </p:grpSpPr>
          <p:pic>
            <p:nvPicPr>
              <p:cNvPr id="72" name="Image 71">
                <a:extLst>
                  <a:ext uri="{FF2B5EF4-FFF2-40B4-BE49-F238E27FC236}">
                    <a16:creationId xmlns:a16="http://schemas.microsoft.com/office/drawing/2014/main" id="{1BDCB364-2103-4932-927E-3B715803E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4652" y="4764563"/>
                <a:ext cx="986703" cy="986703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62A9F43B-C511-4A27-836F-1D2CF9061738}"/>
                  </a:ext>
                </a:extLst>
              </p:cNvPr>
              <p:cNvSpPr/>
              <p:nvPr/>
            </p:nvSpPr>
            <p:spPr>
              <a:xfrm>
                <a:off x="4947560" y="4738601"/>
                <a:ext cx="1040885" cy="1040885"/>
              </a:xfrm>
              <a:prstGeom prst="ellipse">
                <a:avLst/>
              </a:prstGeom>
              <a:noFill/>
              <a:ln w="1270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0CDBB320-6874-4436-8B2D-0F9F5896C7B6}"/>
                </a:ext>
              </a:extLst>
            </p:cNvPr>
            <p:cNvCxnSpPr/>
            <p:nvPr/>
          </p:nvCxnSpPr>
          <p:spPr>
            <a:xfrm flipV="1">
              <a:off x="8255870" y="5608023"/>
              <a:ext cx="0" cy="272608"/>
            </a:xfrm>
            <a:prstGeom prst="line">
              <a:avLst/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EF50B1C5-9ED9-4B4D-AFCE-AF64AF2CAF32}"/>
              </a:ext>
            </a:extLst>
          </p:cNvPr>
          <p:cNvGrpSpPr/>
          <p:nvPr/>
        </p:nvGrpSpPr>
        <p:grpSpPr>
          <a:xfrm>
            <a:off x="8139805" y="4471221"/>
            <a:ext cx="1317265" cy="1936094"/>
            <a:chOff x="8984843" y="4469760"/>
            <a:chExt cx="1317265" cy="1936094"/>
          </a:xfrm>
        </p:grpSpPr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BA53CE87-64C6-4033-8613-FC374C18250E}"/>
                </a:ext>
              </a:extLst>
            </p:cNvPr>
            <p:cNvSpPr txBox="1"/>
            <p:nvPr/>
          </p:nvSpPr>
          <p:spPr>
            <a:xfrm flipH="1">
              <a:off x="8984843" y="4469760"/>
              <a:ext cx="1317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3E84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Claire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3E84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PRIEUR</a:t>
              </a:r>
            </a:p>
          </p:txBody>
        </p: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6665B4C7-B69D-4BC5-A400-AB68DB5BA958}"/>
                </a:ext>
              </a:extLst>
            </p:cNvPr>
            <p:cNvGrpSpPr/>
            <p:nvPr/>
          </p:nvGrpSpPr>
          <p:grpSpPr>
            <a:xfrm>
              <a:off x="9123032" y="5364969"/>
              <a:ext cx="1040885" cy="1040885"/>
              <a:chOff x="8108975" y="4030102"/>
              <a:chExt cx="1040885" cy="1040885"/>
            </a:xfrm>
          </p:grpSpPr>
          <p:pic>
            <p:nvPicPr>
              <p:cNvPr id="78" name="Image 77">
                <a:extLst>
                  <a:ext uri="{FF2B5EF4-FFF2-40B4-BE49-F238E27FC236}">
                    <a16:creationId xmlns:a16="http://schemas.microsoft.com/office/drawing/2014/main" id="{76F2E2A0-4701-4468-859B-84F0B37A76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9391" y="4069981"/>
                <a:ext cx="958305" cy="958305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2A5A90A2-FF48-438D-B66F-63D2DB1876D1}"/>
                  </a:ext>
                </a:extLst>
              </p:cNvPr>
              <p:cNvSpPr/>
              <p:nvPr/>
            </p:nvSpPr>
            <p:spPr>
              <a:xfrm>
                <a:off x="8108975" y="4030102"/>
                <a:ext cx="1040885" cy="1040885"/>
              </a:xfrm>
              <a:prstGeom prst="ellipse">
                <a:avLst/>
              </a:prstGeom>
              <a:noFill/>
              <a:ln w="12700"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81A457C8-B6D0-41C6-8C52-C8BCF4AFAE8F}"/>
                </a:ext>
              </a:extLst>
            </p:cNvPr>
            <p:cNvCxnSpPr/>
            <p:nvPr/>
          </p:nvCxnSpPr>
          <p:spPr>
            <a:xfrm flipV="1">
              <a:off x="9646136" y="4940174"/>
              <a:ext cx="0" cy="272608"/>
            </a:xfrm>
            <a:prstGeom prst="line">
              <a:avLst/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6A1E6AFB-71CB-45A2-A943-E57D88667EAC}"/>
              </a:ext>
            </a:extLst>
          </p:cNvPr>
          <p:cNvGrpSpPr/>
          <p:nvPr/>
        </p:nvGrpSpPr>
        <p:grpSpPr>
          <a:xfrm>
            <a:off x="9573041" y="4554771"/>
            <a:ext cx="1040885" cy="1827836"/>
            <a:chOff x="10398740" y="4557554"/>
            <a:chExt cx="1040885" cy="1827836"/>
          </a:xfrm>
        </p:grpSpPr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6CDFB312-924F-411B-9C5B-8F646CC73871}"/>
                </a:ext>
              </a:extLst>
            </p:cNvPr>
            <p:cNvSpPr txBox="1"/>
            <p:nvPr/>
          </p:nvSpPr>
          <p:spPr>
            <a:xfrm>
              <a:off x="10439448" y="5923725"/>
              <a:ext cx="9541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468C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Muriel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468C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HERASSE</a:t>
              </a:r>
            </a:p>
          </p:txBody>
        </p: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6A1F3B91-39D7-41D5-B83F-F8D6ED65279B}"/>
                </a:ext>
              </a:extLst>
            </p:cNvPr>
            <p:cNvGrpSpPr/>
            <p:nvPr/>
          </p:nvGrpSpPr>
          <p:grpSpPr>
            <a:xfrm>
              <a:off x="10398740" y="4557554"/>
              <a:ext cx="1040885" cy="1040885"/>
              <a:chOff x="9123827" y="4844576"/>
              <a:chExt cx="1040885" cy="1040885"/>
            </a:xfrm>
          </p:grpSpPr>
          <p:pic>
            <p:nvPicPr>
              <p:cNvPr id="84" name="Image 83">
                <a:extLst>
                  <a:ext uri="{FF2B5EF4-FFF2-40B4-BE49-F238E27FC236}">
                    <a16:creationId xmlns:a16="http://schemas.microsoft.com/office/drawing/2014/main" id="{A6F1937B-6AB5-4C52-A853-8C99DB50C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69887" y="4897914"/>
                <a:ext cx="948767" cy="948767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63DDF9F0-C814-4E9C-BF63-57777E654FA5}"/>
                  </a:ext>
                </a:extLst>
              </p:cNvPr>
              <p:cNvSpPr/>
              <p:nvPr/>
            </p:nvSpPr>
            <p:spPr>
              <a:xfrm>
                <a:off x="9123827" y="4844576"/>
                <a:ext cx="1040885" cy="1040885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AC506185-8296-4683-A39C-7185D293F44B}"/>
                </a:ext>
              </a:extLst>
            </p:cNvPr>
            <p:cNvCxnSpPr/>
            <p:nvPr/>
          </p:nvCxnSpPr>
          <p:spPr>
            <a:xfrm flipV="1">
              <a:off x="10919938" y="5633901"/>
              <a:ext cx="0" cy="272608"/>
            </a:xfrm>
            <a:prstGeom prst="line">
              <a:avLst/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2A5A6B28-5980-4120-807B-4349F7E6A980}"/>
              </a:ext>
            </a:extLst>
          </p:cNvPr>
          <p:cNvGrpSpPr/>
          <p:nvPr/>
        </p:nvGrpSpPr>
        <p:grpSpPr>
          <a:xfrm>
            <a:off x="10718843" y="4471221"/>
            <a:ext cx="1317265" cy="1929588"/>
            <a:chOff x="10139194" y="4477179"/>
            <a:chExt cx="1317265" cy="1929588"/>
          </a:xfrm>
        </p:grpSpPr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90624ACC-0437-4688-B8A6-85BE79DCA907}"/>
                </a:ext>
              </a:extLst>
            </p:cNvPr>
            <p:cNvGrpSpPr/>
            <p:nvPr/>
          </p:nvGrpSpPr>
          <p:grpSpPr>
            <a:xfrm>
              <a:off x="10270619" y="5365882"/>
              <a:ext cx="1040885" cy="1040885"/>
              <a:chOff x="9701492" y="3527306"/>
              <a:chExt cx="1040885" cy="1040885"/>
            </a:xfrm>
          </p:grpSpPr>
          <p:pic>
            <p:nvPicPr>
              <p:cNvPr id="90" name="Image 89">
                <a:extLst>
                  <a:ext uri="{FF2B5EF4-FFF2-40B4-BE49-F238E27FC236}">
                    <a16:creationId xmlns:a16="http://schemas.microsoft.com/office/drawing/2014/main" id="{A162A055-C406-4832-AFC0-1C86489ECE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752"/>
              <a:stretch/>
            </p:blipFill>
            <p:spPr>
              <a:xfrm>
                <a:off x="9777819" y="3580567"/>
                <a:ext cx="918954" cy="949313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06DC6D73-8A2B-4150-A10C-2ABB0952910B}"/>
                  </a:ext>
                </a:extLst>
              </p:cNvPr>
              <p:cNvSpPr/>
              <p:nvPr/>
            </p:nvSpPr>
            <p:spPr>
              <a:xfrm>
                <a:off x="9701492" y="3527306"/>
                <a:ext cx="1040885" cy="1040885"/>
              </a:xfrm>
              <a:prstGeom prst="ellipse">
                <a:avLst/>
              </a:prstGeom>
              <a:noFill/>
              <a:ln w="127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745DCAAB-A145-44D0-BB29-76D36F0A19A3}"/>
                </a:ext>
              </a:extLst>
            </p:cNvPr>
            <p:cNvSpPr txBox="1"/>
            <p:nvPr/>
          </p:nvSpPr>
          <p:spPr>
            <a:xfrm flipH="1">
              <a:off x="10139194" y="4477179"/>
              <a:ext cx="1317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3E84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Anna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3E84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KABALA</a:t>
              </a:r>
            </a:p>
          </p:txBody>
        </p: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5442A023-9DC8-47E8-826D-8A75B7A1569C}"/>
                </a:ext>
              </a:extLst>
            </p:cNvPr>
            <p:cNvCxnSpPr/>
            <p:nvPr/>
          </p:nvCxnSpPr>
          <p:spPr>
            <a:xfrm flipV="1">
              <a:off x="10800487" y="4940174"/>
              <a:ext cx="0" cy="272608"/>
            </a:xfrm>
            <a:prstGeom prst="line">
              <a:avLst/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5E89EAF4-F048-4607-AA71-54284F664B60}"/>
              </a:ext>
            </a:extLst>
          </p:cNvPr>
          <p:cNvGrpSpPr/>
          <p:nvPr/>
        </p:nvGrpSpPr>
        <p:grpSpPr>
          <a:xfrm>
            <a:off x="3121069" y="4472310"/>
            <a:ext cx="1145320" cy="1987926"/>
            <a:chOff x="3300851" y="4431919"/>
            <a:chExt cx="1145320" cy="1987926"/>
          </a:xfrm>
        </p:grpSpPr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7D6A8B00-9927-479C-979B-5FB67EA32D3E}"/>
                </a:ext>
              </a:extLst>
            </p:cNvPr>
            <p:cNvSpPr txBox="1"/>
            <p:nvPr/>
          </p:nvSpPr>
          <p:spPr>
            <a:xfrm>
              <a:off x="3369671" y="4431919"/>
              <a:ext cx="1067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3E84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Charlotte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3E84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LEJEUNE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A468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24552EB0-0682-46C7-815B-D14045FD7FEA}"/>
                </a:ext>
              </a:extLst>
            </p:cNvPr>
            <p:cNvSpPr/>
            <p:nvPr/>
          </p:nvSpPr>
          <p:spPr>
            <a:xfrm>
              <a:off x="3351924" y="5319533"/>
              <a:ext cx="1040885" cy="1040885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2CEB8223-711B-4DEC-9E4B-22E7AC5BA27D}"/>
                </a:ext>
              </a:extLst>
            </p:cNvPr>
            <p:cNvCxnSpPr/>
            <p:nvPr/>
          </p:nvCxnSpPr>
          <p:spPr>
            <a:xfrm flipV="1">
              <a:off x="3897887" y="4940174"/>
              <a:ext cx="0" cy="272608"/>
            </a:xfrm>
            <a:prstGeom prst="line">
              <a:avLst/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6C5DD46D-80B9-489E-AD32-C8570B138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0851" y="5274525"/>
              <a:ext cx="1145320" cy="114532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7A305C4D-7510-409E-A836-158A7A82483C}"/>
              </a:ext>
            </a:extLst>
          </p:cNvPr>
          <p:cNvGrpSpPr/>
          <p:nvPr/>
        </p:nvGrpSpPr>
        <p:grpSpPr>
          <a:xfrm>
            <a:off x="1410446" y="4416331"/>
            <a:ext cx="1660690" cy="1969059"/>
            <a:chOff x="1627610" y="4416331"/>
            <a:chExt cx="1660690" cy="1969059"/>
          </a:xfrm>
        </p:grpSpPr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3BA46A07-7D0C-478F-8138-1315BE439258}"/>
                </a:ext>
              </a:extLst>
            </p:cNvPr>
            <p:cNvSpPr txBox="1"/>
            <p:nvPr/>
          </p:nvSpPr>
          <p:spPr>
            <a:xfrm>
              <a:off x="1627610" y="5923725"/>
              <a:ext cx="1660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468C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Katia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A468C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rPr>
                <a:t>FLERICK-VENTELON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A3E84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5E95D1B3-1A85-4FAF-A167-53E53B586D69}"/>
                </a:ext>
              </a:extLst>
            </p:cNvPr>
            <p:cNvCxnSpPr/>
            <p:nvPr/>
          </p:nvCxnSpPr>
          <p:spPr>
            <a:xfrm flipV="1">
              <a:off x="2480403" y="5642527"/>
              <a:ext cx="0" cy="272608"/>
            </a:xfrm>
            <a:prstGeom prst="line">
              <a:avLst/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9A57D7D6-7474-4D79-85F6-F031DFC2B0B4}"/>
                </a:ext>
              </a:extLst>
            </p:cNvPr>
            <p:cNvSpPr/>
            <p:nvPr/>
          </p:nvSpPr>
          <p:spPr>
            <a:xfrm>
              <a:off x="1977187" y="4455230"/>
              <a:ext cx="1040885" cy="1040885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A5567952-1D48-4C8B-88FD-4AE36D6AD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38288" y="4416331"/>
              <a:ext cx="1118682" cy="1118682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1FBF06B-34CD-4647-88E7-D9371E242C4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5" t="9284" r="13118" b="24827"/>
          <a:stretch/>
        </p:blipFill>
        <p:spPr>
          <a:xfrm>
            <a:off x="4418958" y="4516593"/>
            <a:ext cx="979522" cy="97952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59483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/>
          <p:cNvSpPr txBox="1"/>
          <p:nvPr/>
        </p:nvSpPr>
        <p:spPr>
          <a:xfrm>
            <a:off x="6716705" y="2141436"/>
            <a:ext cx="32437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DA2127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C</a:t>
            </a:r>
            <a:r>
              <a:rPr lang="fr-FR" sz="1400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 pour </a:t>
            </a:r>
            <a:r>
              <a:rPr lang="fr-FR" sz="1400" b="1" dirty="0">
                <a:solidFill>
                  <a:srgbClr val="DA2127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Cibler</a:t>
            </a:r>
            <a:r>
              <a:rPr lang="fr-FR" sz="1400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 les signes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L</a:t>
            </a:r>
            <a:r>
              <a:rPr lang="fr-FR" sz="1400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 pour </a:t>
            </a:r>
            <a:r>
              <a:rPr lang="fr-FR" sz="1400" b="1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Lier</a:t>
            </a:r>
            <a:r>
              <a:rPr lang="fr-FR" sz="1400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 les éléments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F4C6C8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É</a:t>
            </a:r>
            <a:r>
              <a:rPr lang="fr-FR" sz="1400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 pour </a:t>
            </a:r>
            <a:r>
              <a:rPr lang="fr-FR" sz="1400" b="1" dirty="0">
                <a:solidFill>
                  <a:srgbClr val="F4C6C8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Éliminer</a:t>
            </a:r>
            <a:r>
              <a:rPr lang="fr-FR" sz="1400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 </a:t>
            </a:r>
            <a:r>
              <a:rPr lang="fr-FR" sz="1200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(diagnostics différentiels)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15A2AE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S</a:t>
            </a:r>
            <a:r>
              <a:rPr lang="fr-FR" sz="1400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 pour </a:t>
            </a:r>
            <a:r>
              <a:rPr lang="fr-FR" sz="1400" b="1" dirty="0">
                <a:solidFill>
                  <a:srgbClr val="15A2AE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Statuer</a:t>
            </a:r>
            <a:r>
              <a:rPr lang="fr-FR" sz="1400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 sur le diagnostic </a:t>
            </a:r>
          </a:p>
          <a:p>
            <a:pPr algn="just"/>
            <a:endParaRPr lang="fr-FR" sz="1400" dirty="0">
              <a:solidFill>
                <a:srgbClr val="004A95"/>
              </a:solidFill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665566" y="4926382"/>
            <a:ext cx="55264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Lancement FAI²R </a:t>
            </a:r>
            <a:r>
              <a:rPr lang="fr-FR" sz="1400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déploiement inter-filières 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Implication de la </a:t>
            </a:r>
            <a:r>
              <a:rPr lang="fr-FR" sz="1400" b="1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médecine générale </a:t>
            </a:r>
            <a:r>
              <a:rPr lang="fr-FR" sz="1400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via le CNGE pour la relecture et le partenariat des filières avec le CMG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Rediffusion par la </a:t>
            </a:r>
            <a:r>
              <a:rPr lang="fr-FR" sz="1400" b="1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SOFREMIP et la SFP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Création en cours d’un </a:t>
            </a:r>
            <a:r>
              <a:rPr lang="fr-FR" sz="1400" b="1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site internet </a:t>
            </a:r>
            <a:r>
              <a:rPr lang="fr-FR" sz="1400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spécifique pour faciliter le référencement et la diffusion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Partenariats nombreux </a:t>
            </a:r>
            <a:r>
              <a:rPr lang="fr-FR" sz="1400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(ARS, </a:t>
            </a:r>
            <a:r>
              <a:rPr lang="fr-FR" sz="1400" dirty="0" err="1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Orphanet</a:t>
            </a:r>
            <a:r>
              <a:rPr lang="fr-FR" sz="1400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, ERN </a:t>
            </a:r>
            <a:r>
              <a:rPr lang="fr-FR" sz="1400" dirty="0" err="1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etc</a:t>
            </a:r>
            <a:r>
              <a:rPr lang="fr-FR" sz="1400" dirty="0">
                <a:solidFill>
                  <a:schemeClr val="tx2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) en développement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7C2F3BAB-1AF5-5F44-85E9-985F4A390C80}"/>
              </a:ext>
            </a:extLst>
          </p:cNvPr>
          <p:cNvGrpSpPr/>
          <p:nvPr/>
        </p:nvGrpSpPr>
        <p:grpSpPr>
          <a:xfrm>
            <a:off x="1926892" y="209471"/>
            <a:ext cx="884643" cy="884643"/>
            <a:chOff x="298920" y="3291830"/>
            <a:chExt cx="902398" cy="902398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5022178B-1226-7343-89E3-18439032FA73}"/>
                </a:ext>
              </a:extLst>
            </p:cNvPr>
            <p:cNvSpPr/>
            <p:nvPr/>
          </p:nvSpPr>
          <p:spPr>
            <a:xfrm>
              <a:off x="298920" y="3291830"/>
              <a:ext cx="902398" cy="90239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67"/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8388B20D-E1EB-1C4C-BBA7-BE0ACD226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69" t="45001" r="12039" b="1612"/>
            <a:stretch/>
          </p:blipFill>
          <p:spPr>
            <a:xfrm>
              <a:off x="505766" y="3454997"/>
              <a:ext cx="576064" cy="576064"/>
            </a:xfrm>
            <a:prstGeom prst="rect">
              <a:avLst/>
            </a:prstGeom>
          </p:spPr>
        </p:pic>
      </p:grpSp>
      <p:sp>
        <p:nvSpPr>
          <p:cNvPr id="43" name="Text Box 4">
            <a:extLst>
              <a:ext uri="{FF2B5EF4-FFF2-40B4-BE49-F238E27FC236}">
                <a16:creationId xmlns:a16="http://schemas.microsoft.com/office/drawing/2014/main" id="{0339EF31-5308-0D44-946A-B71A11EBB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166" y="327760"/>
            <a:ext cx="3082197" cy="6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pPr algn="ctr" defTabSz="829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DIAGNOSTIC</a:t>
            </a:r>
            <a:endParaRPr lang="fr-FR" altLang="fr-FR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5">
            <a:extLst>
              <a:ext uri="{FF2B5EF4-FFF2-40B4-BE49-F238E27FC236}">
                <a16:creationId xmlns:a16="http://schemas.microsoft.com/office/drawing/2014/main" id="{12D1EC04-772A-254B-8DBE-A423943A5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2172" y="254313"/>
            <a:ext cx="737357" cy="745999"/>
          </a:xfrm>
          <a:prstGeom prst="ellipse">
            <a:avLst/>
          </a:prstGeom>
          <a:solidFill>
            <a:srgbClr val="FFFFFF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45" name="Oval 6">
            <a:extLst>
              <a:ext uri="{FF2B5EF4-FFF2-40B4-BE49-F238E27FC236}">
                <a16:creationId xmlns:a16="http://schemas.microsoft.com/office/drawing/2014/main" id="{B47EA3A4-8A70-C34F-B7C7-987070526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471" y="260073"/>
            <a:ext cx="737357" cy="745999"/>
          </a:xfrm>
          <a:prstGeom prst="ellipse">
            <a:avLst/>
          </a:prstGeom>
          <a:solidFill>
            <a:srgbClr val="FFFFFF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46" name="Oval 7">
            <a:extLst>
              <a:ext uri="{FF2B5EF4-FFF2-40B4-BE49-F238E27FC236}">
                <a16:creationId xmlns:a16="http://schemas.microsoft.com/office/drawing/2014/main" id="{2A3B775D-5513-E14E-8ED6-FC2C6C70D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2931" y="248551"/>
            <a:ext cx="737357" cy="745999"/>
          </a:xfrm>
          <a:prstGeom prst="ellipse">
            <a:avLst/>
          </a:prstGeom>
          <a:solidFill>
            <a:srgbClr val="FFFFFF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47" name="Oval 8">
            <a:extLst>
              <a:ext uri="{FF2B5EF4-FFF2-40B4-BE49-F238E27FC236}">
                <a16:creationId xmlns:a16="http://schemas.microsoft.com/office/drawing/2014/main" id="{33772E1D-6D0C-0346-BF24-5700390AA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2958" y="278794"/>
            <a:ext cx="737357" cy="745999"/>
          </a:xfrm>
          <a:prstGeom prst="ellipse">
            <a:avLst/>
          </a:prstGeom>
          <a:solidFill>
            <a:srgbClr val="FFFFFF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48" name="Oval 9">
            <a:extLst>
              <a:ext uri="{FF2B5EF4-FFF2-40B4-BE49-F238E27FC236}">
                <a16:creationId xmlns:a16="http://schemas.microsoft.com/office/drawing/2014/main" id="{F028788D-3536-884C-9A6E-9550D951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626" y="375284"/>
            <a:ext cx="433485" cy="433485"/>
          </a:xfrm>
          <a:prstGeom prst="ellipse">
            <a:avLst/>
          </a:prstGeom>
          <a:solidFill>
            <a:srgbClr val="D42228"/>
          </a:solidFill>
          <a:ln w="25400" algn="ctr">
            <a:solidFill>
              <a:srgbClr val="D422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49" name="Text Box 10">
            <a:extLst>
              <a:ext uri="{FF2B5EF4-FFF2-40B4-BE49-F238E27FC236}">
                <a16:creationId xmlns:a16="http://schemas.microsoft.com/office/drawing/2014/main" id="{A4E6FB66-3806-E045-9BAD-71CA526A2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147" y="392567"/>
            <a:ext cx="410444" cy="36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pPr algn="ctr" defTabSz="829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 dirty="0">
                <a:solidFill>
                  <a:srgbClr val="FFFFFF"/>
                </a:solidFill>
                <a:latin typeface="Lato Black" panose="020F0502020204030203" pitchFamily="34" charset="0"/>
              </a:rPr>
              <a:t>C</a:t>
            </a:r>
            <a:endParaRPr lang="fr-FR" altLang="fr-FR" sz="1867" dirty="0">
              <a:latin typeface="Arial" panose="020B0604020202020204" pitchFamily="34" charset="0"/>
            </a:endParaRPr>
          </a:p>
        </p:txBody>
      </p:sp>
      <p:sp>
        <p:nvSpPr>
          <p:cNvPr id="50" name="Oval 11">
            <a:extLst>
              <a:ext uri="{FF2B5EF4-FFF2-40B4-BE49-F238E27FC236}">
                <a16:creationId xmlns:a16="http://schemas.microsoft.com/office/drawing/2014/main" id="{36AE3439-CC1C-6F42-AB35-4611376CD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968" y="375284"/>
            <a:ext cx="433485" cy="433485"/>
          </a:xfrm>
          <a:prstGeom prst="ellipse">
            <a:avLst/>
          </a:prstGeom>
          <a:solidFill>
            <a:srgbClr val="004994"/>
          </a:solidFill>
          <a:ln w="25400" algn="ctr">
            <a:solidFill>
              <a:srgbClr val="00499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51" name="Text Box 12">
            <a:extLst>
              <a:ext uri="{FF2B5EF4-FFF2-40B4-BE49-F238E27FC236}">
                <a16:creationId xmlns:a16="http://schemas.microsoft.com/office/drawing/2014/main" id="{27154109-FE52-E042-9E06-ED34A1953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049" y="392567"/>
            <a:ext cx="410443" cy="36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pPr algn="ctr" defTabSz="829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>
                <a:solidFill>
                  <a:srgbClr val="FFFFFF"/>
                </a:solidFill>
                <a:latin typeface="Lato Black" panose="020F0502020204030203" pitchFamily="34" charset="0"/>
              </a:rPr>
              <a:t>L</a:t>
            </a:r>
            <a:endParaRPr lang="fr-FR" altLang="fr-FR" sz="1867">
              <a:latin typeface="Arial" panose="020B0604020202020204" pitchFamily="34" charset="0"/>
            </a:endParaRPr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id="{9F731F16-B793-6E42-AB59-728F5DD90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871" y="375284"/>
            <a:ext cx="433485" cy="433485"/>
          </a:xfrm>
          <a:prstGeom prst="ellipse">
            <a:avLst/>
          </a:prstGeom>
          <a:solidFill>
            <a:srgbClr val="D21C23">
              <a:alpha val="25000"/>
            </a:srgbClr>
          </a:solidFill>
          <a:ln w="25400" algn="ctr">
            <a:solidFill>
              <a:srgbClr val="F5C9C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53" name="Text Box 14">
            <a:extLst>
              <a:ext uri="{FF2B5EF4-FFF2-40B4-BE49-F238E27FC236}">
                <a16:creationId xmlns:a16="http://schemas.microsoft.com/office/drawing/2014/main" id="{3B3AEC4F-928B-1C49-9E86-FA1B5837D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951" y="392567"/>
            <a:ext cx="410444" cy="36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pPr algn="ctr" defTabSz="829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>
                <a:solidFill>
                  <a:srgbClr val="FFFFFF"/>
                </a:solidFill>
                <a:latin typeface="Lato Black" panose="020F0502020204030203" pitchFamily="34" charset="0"/>
              </a:rPr>
              <a:t>É </a:t>
            </a:r>
            <a:endParaRPr lang="fr-FR" altLang="fr-FR" sz="1867">
              <a:latin typeface="Arial" panose="020B0604020202020204" pitchFamily="34" charset="0"/>
            </a:endParaRPr>
          </a:p>
        </p:txBody>
      </p:sp>
      <p:sp>
        <p:nvSpPr>
          <p:cNvPr id="54" name="Oval 15">
            <a:extLst>
              <a:ext uri="{FF2B5EF4-FFF2-40B4-BE49-F238E27FC236}">
                <a16:creationId xmlns:a16="http://schemas.microsoft.com/office/drawing/2014/main" id="{A3D55AA0-C0C0-3143-A970-97AD2673A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452" y="375284"/>
            <a:ext cx="433485" cy="433485"/>
          </a:xfrm>
          <a:prstGeom prst="ellipse">
            <a:avLst/>
          </a:prstGeom>
          <a:solidFill>
            <a:srgbClr val="1D9EAF"/>
          </a:solidFill>
          <a:ln w="25400" algn="ctr">
            <a:solidFill>
              <a:srgbClr val="1D9EA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55" name="Text Box 16">
            <a:extLst>
              <a:ext uri="{FF2B5EF4-FFF2-40B4-BE49-F238E27FC236}">
                <a16:creationId xmlns:a16="http://schemas.microsoft.com/office/drawing/2014/main" id="{D3D83500-4F0D-4144-84E6-1B9A0A0DA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6973" y="392567"/>
            <a:ext cx="410443" cy="36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pPr algn="ctr" defTabSz="829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>
                <a:solidFill>
                  <a:srgbClr val="FFFFFF"/>
                </a:solidFill>
                <a:latin typeface="Lato Black" panose="020F0502020204030203" pitchFamily="34" charset="0"/>
              </a:rPr>
              <a:t>S</a:t>
            </a:r>
            <a:endParaRPr lang="fr-FR" altLang="fr-FR" sz="1867">
              <a:latin typeface="Arial" panose="020B0604020202020204" pitchFamily="34" charset="0"/>
            </a:endParaRPr>
          </a:p>
        </p:txBody>
      </p:sp>
      <p:sp>
        <p:nvSpPr>
          <p:cNvPr id="56" name="AutoShape 17">
            <a:extLst>
              <a:ext uri="{FF2B5EF4-FFF2-40B4-BE49-F238E27FC236}">
                <a16:creationId xmlns:a16="http://schemas.microsoft.com/office/drawing/2014/main" id="{E791E7E4-2005-F745-B946-193070515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179" y="306157"/>
            <a:ext cx="659589" cy="306752"/>
          </a:xfrm>
          <a:prstGeom prst="curvedDownArrow">
            <a:avLst>
              <a:gd name="adj1" fmla="val 1274"/>
              <a:gd name="adj2" fmla="val 43005"/>
              <a:gd name="adj3" fmla="val 14032"/>
            </a:avLst>
          </a:prstGeom>
          <a:solidFill>
            <a:srgbClr val="D42228"/>
          </a:solidFill>
          <a:ln w="12700" algn="ctr">
            <a:solidFill>
              <a:srgbClr val="D4222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57" name="AutoShape 18">
            <a:extLst>
              <a:ext uri="{FF2B5EF4-FFF2-40B4-BE49-F238E27FC236}">
                <a16:creationId xmlns:a16="http://schemas.microsoft.com/office/drawing/2014/main" id="{786C4319-E8D3-9F42-BB01-4FBC56A7711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325319" y="627311"/>
            <a:ext cx="658149" cy="252027"/>
          </a:xfrm>
          <a:prstGeom prst="curvedDownArrow">
            <a:avLst>
              <a:gd name="adj1" fmla="val 1548"/>
              <a:gd name="adj2" fmla="val 52229"/>
              <a:gd name="adj3" fmla="val 14032"/>
            </a:avLst>
          </a:prstGeom>
          <a:solidFill>
            <a:srgbClr val="004994"/>
          </a:solidFill>
          <a:ln w="12700" algn="ctr">
            <a:solidFill>
              <a:srgbClr val="00499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58" name="AutoShape 19">
            <a:extLst>
              <a:ext uri="{FF2B5EF4-FFF2-40B4-BE49-F238E27FC236}">
                <a16:creationId xmlns:a16="http://schemas.microsoft.com/office/drawing/2014/main" id="{D71260E3-0583-2D4F-927D-D875AB546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662" y="306157"/>
            <a:ext cx="658149" cy="306752"/>
          </a:xfrm>
          <a:prstGeom prst="curvedDownArrow">
            <a:avLst>
              <a:gd name="adj1" fmla="val 1271"/>
              <a:gd name="adj2" fmla="val 42911"/>
              <a:gd name="adj3" fmla="val 14032"/>
            </a:avLst>
          </a:prstGeom>
          <a:solidFill>
            <a:srgbClr val="F5C9CB"/>
          </a:solidFill>
          <a:ln w="12700" algn="ctr">
            <a:solidFill>
              <a:srgbClr val="F5C9C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59" name="AutoShape 20">
            <a:extLst>
              <a:ext uri="{FF2B5EF4-FFF2-40B4-BE49-F238E27FC236}">
                <a16:creationId xmlns:a16="http://schemas.microsoft.com/office/drawing/2014/main" id="{4CDA0226-AABE-C64F-BA97-541E3C51391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506244" y="627311"/>
            <a:ext cx="659589" cy="252027"/>
          </a:xfrm>
          <a:prstGeom prst="curvedDownArrow">
            <a:avLst>
              <a:gd name="adj1" fmla="val 1551"/>
              <a:gd name="adj2" fmla="val 52343"/>
              <a:gd name="adj3" fmla="val 14032"/>
            </a:avLst>
          </a:prstGeom>
          <a:solidFill>
            <a:srgbClr val="1D9EAF"/>
          </a:solidFill>
          <a:ln w="12700" algn="ctr">
            <a:solidFill>
              <a:srgbClr val="1D9EA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60" name="Text Box 21">
            <a:extLst>
              <a:ext uri="{FF2B5EF4-FFF2-40B4-BE49-F238E27FC236}">
                <a16:creationId xmlns:a16="http://schemas.microsoft.com/office/drawing/2014/main" id="{DDA13562-874B-7547-8999-242BAF793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910" y="327760"/>
            <a:ext cx="720076" cy="6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pPr algn="ctr" defTabSz="829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endParaRPr lang="fr-FR" altLang="fr-FR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" y="97159"/>
            <a:ext cx="1700359" cy="1242787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5FC6B180-940B-3C49-8DEE-72BD80C6AA24}"/>
              </a:ext>
            </a:extLst>
          </p:cNvPr>
          <p:cNvSpPr/>
          <p:nvPr/>
        </p:nvSpPr>
        <p:spPr>
          <a:xfrm>
            <a:off x="6776703" y="1750660"/>
            <a:ext cx="2679672" cy="297454"/>
          </a:xfrm>
          <a:prstGeom prst="rect">
            <a:avLst/>
          </a:prstGeom>
          <a:solidFill>
            <a:srgbClr val="004A95"/>
          </a:solidFill>
        </p:spPr>
        <p:txBody>
          <a:bodyPr wrap="square">
            <a:spAutoFit/>
          </a:bodyPr>
          <a:lstStyle/>
          <a:p>
            <a:endParaRPr lang="fr-FR" sz="1333" dirty="0">
              <a:solidFill>
                <a:schemeClr val="bg1"/>
              </a:solidFill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768075" y="1755322"/>
            <a:ext cx="310224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CLÉS </a:t>
            </a:r>
            <a:endParaRPr lang="fr-FR" sz="1333" dirty="0">
              <a:solidFill>
                <a:srgbClr val="004A95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FC6B180-940B-3C49-8DEE-72BD80C6AA24}"/>
              </a:ext>
            </a:extLst>
          </p:cNvPr>
          <p:cNvSpPr/>
          <p:nvPr/>
        </p:nvSpPr>
        <p:spPr>
          <a:xfrm>
            <a:off x="6808245" y="4544148"/>
            <a:ext cx="2648129" cy="297454"/>
          </a:xfrm>
          <a:prstGeom prst="rect">
            <a:avLst/>
          </a:prstGeom>
          <a:solidFill>
            <a:srgbClr val="004A95"/>
          </a:solidFill>
        </p:spPr>
        <p:txBody>
          <a:bodyPr wrap="square">
            <a:spAutoFit/>
          </a:bodyPr>
          <a:lstStyle/>
          <a:p>
            <a:endParaRPr lang="fr-FR" sz="1333" dirty="0">
              <a:solidFill>
                <a:schemeClr val="bg1"/>
              </a:solidFill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6799617" y="4548810"/>
            <a:ext cx="310224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Une diffusion importante</a:t>
            </a:r>
            <a:endParaRPr lang="fr-FR" sz="1333" dirty="0">
              <a:solidFill>
                <a:srgbClr val="004A95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3085" y="6319719"/>
            <a:ext cx="524970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1333" b="1" i="1" dirty="0">
                <a:solidFill>
                  <a:srgbClr val="55A2AE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Un projet initié par FAI²R, étendu aux 23 filières de santé maladies rares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686117" y="3710454"/>
            <a:ext cx="5034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Rédaction par un </a:t>
            </a:r>
            <a:r>
              <a:rPr lang="fr-FR" sz="1400" b="1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groupe d’experts des maladies rares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Relecture par les </a:t>
            </a:r>
            <a:r>
              <a:rPr lang="fr-FR" sz="1400" b="1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médecins de ville </a:t>
            </a:r>
            <a:r>
              <a:rPr lang="fr-FR" sz="1400" dirty="0">
                <a:solidFill>
                  <a:srgbClr val="004A95"/>
                </a:solidFill>
                <a:latin typeface="Calibri" panose="020F0502020204030204" pitchFamily="34" charset="0"/>
                <a:ea typeface="Lato Medium" panose="020F0502020204030203" pitchFamily="34" charset="0"/>
                <a:cs typeface="Calibri" panose="020F0502020204030204" pitchFamily="34" charset="0"/>
              </a:rPr>
              <a:t>: pédiatres et généralistes</a:t>
            </a:r>
          </a:p>
          <a:p>
            <a:pPr algn="just"/>
            <a:endParaRPr lang="fr-FR" sz="1400" dirty="0">
              <a:solidFill>
                <a:srgbClr val="004A95"/>
              </a:solidFill>
              <a:latin typeface="Calibri" panose="020F0502020204030204" pitchFamily="34" charset="0"/>
              <a:ea typeface="Lato Medium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C6B180-940B-3C49-8DEE-72BD80C6AA24}"/>
              </a:ext>
            </a:extLst>
          </p:cNvPr>
          <p:cNvSpPr/>
          <p:nvPr/>
        </p:nvSpPr>
        <p:spPr>
          <a:xfrm>
            <a:off x="6786882" y="3337103"/>
            <a:ext cx="2669493" cy="297454"/>
          </a:xfrm>
          <a:prstGeom prst="rect">
            <a:avLst/>
          </a:prstGeom>
          <a:solidFill>
            <a:srgbClr val="004A95"/>
          </a:solidFill>
        </p:spPr>
        <p:txBody>
          <a:bodyPr wrap="square">
            <a:spAutoFit/>
          </a:bodyPr>
          <a:lstStyle/>
          <a:p>
            <a:endParaRPr lang="fr-FR" sz="1333" dirty="0">
              <a:solidFill>
                <a:schemeClr val="bg1"/>
              </a:solidFill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778253" y="3341764"/>
            <a:ext cx="310224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33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 travail multidisciplinaire</a:t>
            </a:r>
            <a:endParaRPr lang="fr-FR" sz="1333" dirty="0">
              <a:solidFill>
                <a:srgbClr val="004A95"/>
              </a:solidFill>
            </a:endParaRPr>
          </a:p>
        </p:txBody>
      </p:sp>
      <p:grpSp>
        <p:nvGrpSpPr>
          <p:cNvPr id="39" name="Groupe 38"/>
          <p:cNvGrpSpPr/>
          <p:nvPr/>
        </p:nvGrpSpPr>
        <p:grpSpPr>
          <a:xfrm>
            <a:off x="9880497" y="2274590"/>
            <a:ext cx="1566241" cy="235151"/>
            <a:chOff x="8930268" y="5796400"/>
            <a:chExt cx="1538668" cy="231755"/>
          </a:xfrm>
        </p:grpSpPr>
        <p:grpSp>
          <p:nvGrpSpPr>
            <p:cNvPr id="65" name="Group 5">
              <a:extLst>
                <a:ext uri="{FF2B5EF4-FFF2-40B4-BE49-F238E27FC236}">
                  <a16:creationId xmlns:a16="http://schemas.microsoft.com/office/drawing/2014/main" id="{DDD8EEB1-ED1A-AF4B-99A7-8FD47BEA22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13215" y="5796400"/>
              <a:ext cx="1455721" cy="231755"/>
              <a:chOff x="113896495" y="113188848"/>
              <a:chExt cx="1455933" cy="232461"/>
            </a:xfrm>
          </p:grpSpPr>
          <p:sp>
            <p:nvSpPr>
              <p:cNvPr id="67" name="AutoShape 6">
                <a:extLst>
                  <a:ext uri="{FF2B5EF4-FFF2-40B4-BE49-F238E27FC236}">
                    <a16:creationId xmlns:a16="http://schemas.microsoft.com/office/drawing/2014/main" id="{92D36068-1438-DA4F-BCF4-C60D20FDF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896495" y="113214702"/>
                <a:ext cx="1455933" cy="206607"/>
              </a:xfrm>
              <a:prstGeom prst="roundRect">
                <a:avLst>
                  <a:gd name="adj" fmla="val 21667"/>
                </a:avLst>
              </a:prstGeom>
              <a:solidFill>
                <a:srgbClr val="FFFFCC"/>
              </a:solidFill>
              <a:ln w="25400" cap="rnd" algn="ctr">
                <a:solidFill>
                  <a:srgbClr val="FFCC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A478D"/>
                      </a:outerShdw>
                    </a:effectLst>
                  </a14:hiddenEffects>
                </a:ext>
              </a:extLst>
            </p:spPr>
            <p:txBody>
              <a:bodyPr vert="horz" wrap="square" lIns="48768" tIns="48768" rIns="48768" bIns="48768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altLang="fr-FR" sz="3200">
                  <a:latin typeface="Arial" panose="020B0604020202020204" pitchFamily="34" charset="0"/>
                </a:endParaRPr>
              </a:p>
            </p:txBody>
          </p:sp>
          <p:sp>
            <p:nvSpPr>
              <p:cNvPr id="68" name="Text Box 10">
                <a:extLst>
                  <a:ext uri="{FF2B5EF4-FFF2-40B4-BE49-F238E27FC236}">
                    <a16:creationId xmlns:a16="http://schemas.microsoft.com/office/drawing/2014/main" id="{9035CA38-E9FA-4041-8233-0CE0532EBD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075354" y="113188848"/>
                <a:ext cx="1198773" cy="232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DC5EC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A478D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A478D"/>
                      </a:outerShdw>
                    </a:effectLst>
                  </a14:hiddenEffects>
                </a:ext>
              </a:extLst>
            </p:spPr>
            <p:txBody>
              <a:bodyPr vert="horz" wrap="square" lIns="48768" tIns="48768" rIns="48768" bIns="4876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fr-FR" sz="1200" b="1" dirty="0">
                    <a:solidFill>
                      <a:srgbClr val="F4C600"/>
                    </a:solidFill>
                  </a:rPr>
                  <a:t>Avis spécialisé</a:t>
                </a:r>
                <a:r>
                  <a:rPr lang="fr-FR" altLang="fr-FR" sz="1200" b="1" baseline="30000" dirty="0">
                    <a:solidFill>
                      <a:srgbClr val="F4C600"/>
                    </a:solidFill>
                  </a:rPr>
                  <a:t>2</a:t>
                </a:r>
                <a:endParaRPr lang="fr-FR" altLang="fr-FR" sz="1200" b="1" dirty="0"/>
              </a:p>
            </p:txBody>
          </p:sp>
        </p:grpSp>
        <p:pic>
          <p:nvPicPr>
            <p:cNvPr id="66" name="Image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930268" y="5824548"/>
              <a:ext cx="202027" cy="202027"/>
            </a:xfrm>
            <a:prstGeom prst="rect">
              <a:avLst/>
            </a:prstGeom>
          </p:spPr>
        </p:pic>
      </p:grpSp>
      <p:grpSp>
        <p:nvGrpSpPr>
          <p:cNvPr id="69" name="Group 293">
            <a:extLst>
              <a:ext uri="{FF2B5EF4-FFF2-40B4-BE49-F238E27FC236}">
                <a16:creationId xmlns:a16="http://schemas.microsoft.com/office/drawing/2014/main" id="{252D1CCB-4A44-6842-94DC-47C9248F84F4}"/>
              </a:ext>
            </a:extLst>
          </p:cNvPr>
          <p:cNvGrpSpPr>
            <a:grpSpLocks/>
          </p:cNvGrpSpPr>
          <p:nvPr/>
        </p:nvGrpSpPr>
        <p:grpSpPr bwMode="auto">
          <a:xfrm>
            <a:off x="9922632" y="2643024"/>
            <a:ext cx="1524107" cy="324979"/>
            <a:chOff x="112503098" y="112644362"/>
            <a:chExt cx="2835237" cy="712352"/>
          </a:xfrm>
        </p:grpSpPr>
        <p:sp>
          <p:nvSpPr>
            <p:cNvPr id="70" name="AutoShape 294">
              <a:extLst>
                <a:ext uri="{FF2B5EF4-FFF2-40B4-BE49-F238E27FC236}">
                  <a16:creationId xmlns:a16="http://schemas.microsoft.com/office/drawing/2014/main" id="{741F57E9-A42A-8748-9818-B597B1C4A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03098" y="112647663"/>
              <a:ext cx="2810900" cy="705749"/>
            </a:xfrm>
            <a:prstGeom prst="roundRect">
              <a:avLst>
                <a:gd name="adj" fmla="val 7255"/>
              </a:avLst>
            </a:prstGeom>
            <a:solidFill>
              <a:srgbClr val="F3F3F3"/>
            </a:solidFill>
            <a:ln w="28575" cap="rnd" algn="ctr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A478D"/>
                    </a:outerShdw>
                  </a:effectLst>
                </a14:hiddenEffects>
              </a:ext>
            </a:extLst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endParaRPr lang="fr-FR" sz="2400"/>
            </a:p>
          </p:txBody>
        </p:sp>
        <p:sp>
          <p:nvSpPr>
            <p:cNvPr id="71" name="Text Box 295">
              <a:extLst>
                <a:ext uri="{FF2B5EF4-FFF2-40B4-BE49-F238E27FC236}">
                  <a16:creationId xmlns:a16="http://schemas.microsoft.com/office/drawing/2014/main" id="{C4362A4C-92BD-0640-BA4D-9B96142753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553877" y="112644362"/>
              <a:ext cx="2784458" cy="712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C5E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A478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A478D"/>
                    </a:outerShdw>
                  </a:effectLst>
                </a14:hiddenEffects>
              </a:ext>
            </a:extLst>
          </p:spPr>
          <p:txBody>
            <a:bodyPr vert="horz" wrap="square" lIns="48768" tIns="48768" rIns="48768" bIns="48768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067" baseline="30000" dirty="0">
                  <a:solidFill>
                    <a:srgbClr val="183A68"/>
                  </a:solidFill>
                </a:rPr>
                <a:t>2 </a:t>
              </a:r>
              <a:r>
                <a:rPr lang="fr-FR" altLang="fr-FR" sz="1067" dirty="0">
                  <a:solidFill>
                    <a:srgbClr val="183A68"/>
                  </a:solidFill>
                </a:rPr>
                <a:t>centres experts</a:t>
              </a: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0" y="2050021"/>
            <a:ext cx="6548028" cy="393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79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815414" y="3023367"/>
            <a:ext cx="3964761" cy="449401"/>
            <a:chOff x="1696277" y="1152121"/>
            <a:chExt cx="2973571" cy="337051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04289B1-7C42-0D69-16D0-0B992FFC5746}"/>
                </a:ext>
              </a:extLst>
            </p:cNvPr>
            <p:cNvSpPr/>
            <p:nvPr/>
          </p:nvSpPr>
          <p:spPr>
            <a:xfrm>
              <a:off x="1877801" y="1152121"/>
              <a:ext cx="2610524" cy="337051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33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B86C100-833D-D062-B7B5-F3CB9D134F8A}"/>
                </a:ext>
              </a:extLst>
            </p:cNvPr>
            <p:cNvSpPr txBox="1"/>
            <p:nvPr/>
          </p:nvSpPr>
          <p:spPr>
            <a:xfrm>
              <a:off x="1696277" y="1152121"/>
              <a:ext cx="2973571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www.clesdudiagnostic.fr</a:t>
              </a:r>
              <a:r>
                <a:rPr lang="fr-FR" sz="18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 </a:t>
              </a: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602028"/>
            <a:ext cx="8006048" cy="413255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7" y="2988592"/>
            <a:ext cx="620016" cy="584072"/>
          </a:xfrm>
          <a:prstGeom prst="rect">
            <a:avLst/>
          </a:prstGeom>
        </p:spPr>
      </p:pic>
      <p:sp>
        <p:nvSpPr>
          <p:cNvPr id="21" name="Arc 20"/>
          <p:cNvSpPr/>
          <p:nvPr/>
        </p:nvSpPr>
        <p:spPr>
          <a:xfrm rot="10315464">
            <a:off x="3050968" y="3441485"/>
            <a:ext cx="2194469" cy="2108705"/>
          </a:xfrm>
          <a:prstGeom prst="arc">
            <a:avLst/>
          </a:prstGeom>
          <a:ln w="19050">
            <a:solidFill>
              <a:srgbClr val="004994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2" name="Rectangle 21"/>
          <p:cNvSpPr/>
          <p:nvPr/>
        </p:nvSpPr>
        <p:spPr>
          <a:xfrm>
            <a:off x="1199456" y="1603667"/>
            <a:ext cx="8640960" cy="84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2133" dirty="0">
                <a:solidFill>
                  <a:schemeClr val="tx2"/>
                </a:solidFill>
                <a:latin typeface="Lato Medium" panose="020F0502020204030203" pitchFamily="34" charset="77"/>
                <a:ea typeface="Lato Medium" panose="020F0502020204030203" pitchFamily="34" charset="0"/>
                <a:cs typeface="Lato Medium" panose="020F0502020204030203" pitchFamily="34" charset="0"/>
              </a:rPr>
              <a:t>Le site internet dédié mis en ligne le 5 décembre 2022</a:t>
            </a:r>
          </a:p>
          <a:p>
            <a:pPr algn="ctr">
              <a:lnSpc>
                <a:spcPct val="150000"/>
              </a:lnSpc>
            </a:pPr>
            <a:r>
              <a:rPr lang="fr-FR" altLang="fr-FR" sz="2133" dirty="0">
                <a:solidFill>
                  <a:schemeClr val="tx2"/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Un outil interactif en ligne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66134D-2B67-48F0-BD8C-40973593CC16}"/>
              </a:ext>
            </a:extLst>
          </p:cNvPr>
          <p:cNvSpPr/>
          <p:nvPr/>
        </p:nvSpPr>
        <p:spPr>
          <a:xfrm>
            <a:off x="1344801" y="3565003"/>
            <a:ext cx="2905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solidFill>
                  <a:schemeClr val="tx2"/>
                </a:solidFill>
              </a:rPr>
              <a:t>1 378 </a:t>
            </a:r>
            <a:r>
              <a:rPr lang="en-US" sz="1200" dirty="0" err="1">
                <a:solidFill>
                  <a:schemeClr val="tx2"/>
                </a:solidFill>
              </a:rPr>
              <a:t>utilisateurs</a:t>
            </a:r>
            <a:r>
              <a:rPr lang="en-US" sz="1200" dirty="0">
                <a:solidFill>
                  <a:schemeClr val="tx2"/>
                </a:solidFill>
              </a:rPr>
              <a:t> pour 6 810 </a:t>
            </a:r>
            <a:r>
              <a:rPr lang="en-US" sz="1200" dirty="0" err="1">
                <a:solidFill>
                  <a:schemeClr val="tx2"/>
                </a:solidFill>
              </a:rPr>
              <a:t>vues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depuis</a:t>
            </a:r>
            <a:r>
              <a:rPr lang="en-US" sz="1200" dirty="0">
                <a:solidFill>
                  <a:schemeClr val="tx2"/>
                </a:solidFill>
              </a:rPr>
              <a:t> la mise </a:t>
            </a:r>
            <a:r>
              <a:rPr lang="en-US" sz="1200" dirty="0" err="1">
                <a:solidFill>
                  <a:schemeClr val="tx2"/>
                </a:solidFill>
              </a:rPr>
              <a:t>en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ligne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3D70FAD-D11C-0BD7-72C4-3B5C1A917B2C}"/>
              </a:ext>
            </a:extLst>
          </p:cNvPr>
          <p:cNvGrpSpPr/>
          <p:nvPr/>
        </p:nvGrpSpPr>
        <p:grpSpPr>
          <a:xfrm>
            <a:off x="1926892" y="209471"/>
            <a:ext cx="884643" cy="884643"/>
            <a:chOff x="298920" y="3291830"/>
            <a:chExt cx="902398" cy="902398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833CC6C4-4A47-CFEB-8EC9-D7F6C94CC319}"/>
                </a:ext>
              </a:extLst>
            </p:cNvPr>
            <p:cNvSpPr/>
            <p:nvPr/>
          </p:nvSpPr>
          <p:spPr>
            <a:xfrm>
              <a:off x="298920" y="3291830"/>
              <a:ext cx="902398" cy="90239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667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782C39E-3664-D54E-A6C6-A9164701E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69" t="45001" r="12039" b="1612"/>
            <a:stretch/>
          </p:blipFill>
          <p:spPr>
            <a:xfrm>
              <a:off x="505766" y="3454997"/>
              <a:ext cx="576064" cy="576064"/>
            </a:xfrm>
            <a:prstGeom prst="rect">
              <a:avLst/>
            </a:prstGeom>
          </p:spPr>
        </p:pic>
      </p:grpSp>
      <p:sp>
        <p:nvSpPr>
          <p:cNvPr id="6" name="Text Box 4">
            <a:extLst>
              <a:ext uri="{FF2B5EF4-FFF2-40B4-BE49-F238E27FC236}">
                <a16:creationId xmlns:a16="http://schemas.microsoft.com/office/drawing/2014/main" id="{403CBBB3-17C9-27CD-5747-4C655AF0D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166" y="327760"/>
            <a:ext cx="3082197" cy="6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pPr algn="ctr" defTabSz="829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DIAGNOSTIC</a:t>
            </a:r>
            <a:endParaRPr lang="fr-FR" altLang="fr-FR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59E37309-278C-F71A-C1F1-25B8E9977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2172" y="254313"/>
            <a:ext cx="737357" cy="745999"/>
          </a:xfrm>
          <a:prstGeom prst="ellipse">
            <a:avLst/>
          </a:prstGeom>
          <a:solidFill>
            <a:srgbClr val="FFFFFF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4144EA4E-46DB-6CB7-4460-8F1F93341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471" y="260073"/>
            <a:ext cx="737357" cy="745999"/>
          </a:xfrm>
          <a:prstGeom prst="ellipse">
            <a:avLst/>
          </a:prstGeom>
          <a:solidFill>
            <a:srgbClr val="FFFFFF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71277A3D-9F2F-8734-14C6-267CF6FA2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2931" y="248551"/>
            <a:ext cx="737357" cy="745999"/>
          </a:xfrm>
          <a:prstGeom prst="ellipse">
            <a:avLst/>
          </a:prstGeom>
          <a:solidFill>
            <a:srgbClr val="FFFFFF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id="{E0975F20-EF76-C79B-CEE5-F601F221E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2958" y="278794"/>
            <a:ext cx="737357" cy="745999"/>
          </a:xfrm>
          <a:prstGeom prst="ellipse">
            <a:avLst/>
          </a:prstGeom>
          <a:solidFill>
            <a:srgbClr val="FFFFFF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19" name="Oval 9">
            <a:extLst>
              <a:ext uri="{FF2B5EF4-FFF2-40B4-BE49-F238E27FC236}">
                <a16:creationId xmlns:a16="http://schemas.microsoft.com/office/drawing/2014/main" id="{1130C3A7-D80B-2D4A-BF85-6F01BCF8F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626" y="375284"/>
            <a:ext cx="433485" cy="433485"/>
          </a:xfrm>
          <a:prstGeom prst="ellipse">
            <a:avLst/>
          </a:prstGeom>
          <a:solidFill>
            <a:srgbClr val="D42228"/>
          </a:solidFill>
          <a:ln w="25400" algn="ctr">
            <a:solidFill>
              <a:srgbClr val="D4222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234600E5-D79F-5BF7-9D0B-70E2D0413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147" y="392567"/>
            <a:ext cx="410444" cy="36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pPr algn="ctr" defTabSz="829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 dirty="0">
                <a:solidFill>
                  <a:srgbClr val="FFFFFF"/>
                </a:solidFill>
                <a:latin typeface="Lato Black" panose="020F0502020204030203" pitchFamily="34" charset="0"/>
              </a:rPr>
              <a:t>C</a:t>
            </a:r>
            <a:endParaRPr lang="fr-FR" altLang="fr-FR" sz="1867" dirty="0">
              <a:latin typeface="Arial" panose="020B0604020202020204" pitchFamily="34" charset="0"/>
            </a:endParaRPr>
          </a:p>
        </p:txBody>
      </p:sp>
      <p:sp>
        <p:nvSpPr>
          <p:cNvPr id="23" name="Oval 11">
            <a:extLst>
              <a:ext uri="{FF2B5EF4-FFF2-40B4-BE49-F238E27FC236}">
                <a16:creationId xmlns:a16="http://schemas.microsoft.com/office/drawing/2014/main" id="{8B8A0004-BC90-3DAA-759A-EF0D687C7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968" y="375284"/>
            <a:ext cx="433485" cy="433485"/>
          </a:xfrm>
          <a:prstGeom prst="ellipse">
            <a:avLst/>
          </a:prstGeom>
          <a:solidFill>
            <a:srgbClr val="004994"/>
          </a:solidFill>
          <a:ln w="25400" algn="ctr">
            <a:solidFill>
              <a:srgbClr val="00499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0B824138-EB6C-42FA-7D86-064898861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049" y="392567"/>
            <a:ext cx="410443" cy="36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pPr algn="ctr" defTabSz="829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>
                <a:solidFill>
                  <a:srgbClr val="FFFFFF"/>
                </a:solidFill>
                <a:latin typeface="Lato Black" panose="020F0502020204030203" pitchFamily="34" charset="0"/>
              </a:rPr>
              <a:t>L</a:t>
            </a:r>
            <a:endParaRPr lang="fr-FR" altLang="fr-FR" sz="1867">
              <a:latin typeface="Arial" panose="020B0604020202020204" pitchFamily="34" charset="0"/>
            </a:endParaRPr>
          </a:p>
        </p:txBody>
      </p:sp>
      <p:sp>
        <p:nvSpPr>
          <p:cNvPr id="25" name="Oval 13">
            <a:extLst>
              <a:ext uri="{FF2B5EF4-FFF2-40B4-BE49-F238E27FC236}">
                <a16:creationId xmlns:a16="http://schemas.microsoft.com/office/drawing/2014/main" id="{1E72685C-7E85-D900-A033-406912583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871" y="375284"/>
            <a:ext cx="433485" cy="433485"/>
          </a:xfrm>
          <a:prstGeom prst="ellipse">
            <a:avLst/>
          </a:prstGeom>
          <a:solidFill>
            <a:srgbClr val="D21C23">
              <a:alpha val="25000"/>
            </a:srgbClr>
          </a:solidFill>
          <a:ln w="25400" algn="ctr">
            <a:solidFill>
              <a:srgbClr val="F5C9C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0CEC8308-2B5D-9EFE-110D-22DE11458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951" y="392567"/>
            <a:ext cx="410444" cy="36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pPr algn="ctr" defTabSz="829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>
                <a:solidFill>
                  <a:srgbClr val="FFFFFF"/>
                </a:solidFill>
                <a:latin typeface="Lato Black" panose="020F0502020204030203" pitchFamily="34" charset="0"/>
              </a:rPr>
              <a:t>É </a:t>
            </a:r>
            <a:endParaRPr lang="fr-FR" altLang="fr-FR" sz="1867">
              <a:latin typeface="Arial" panose="020B0604020202020204" pitchFamily="34" charset="0"/>
            </a:endParaRPr>
          </a:p>
        </p:txBody>
      </p:sp>
      <p:sp>
        <p:nvSpPr>
          <p:cNvPr id="27" name="Oval 15">
            <a:extLst>
              <a:ext uri="{FF2B5EF4-FFF2-40B4-BE49-F238E27FC236}">
                <a16:creationId xmlns:a16="http://schemas.microsoft.com/office/drawing/2014/main" id="{8036933F-7768-5F9F-158B-E00E92436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452" y="375284"/>
            <a:ext cx="433485" cy="433485"/>
          </a:xfrm>
          <a:prstGeom prst="ellipse">
            <a:avLst/>
          </a:prstGeom>
          <a:solidFill>
            <a:srgbClr val="1D9EAF"/>
          </a:solidFill>
          <a:ln w="25400" algn="ctr">
            <a:solidFill>
              <a:srgbClr val="1D9EA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28" name="Text Box 16">
            <a:extLst>
              <a:ext uri="{FF2B5EF4-FFF2-40B4-BE49-F238E27FC236}">
                <a16:creationId xmlns:a16="http://schemas.microsoft.com/office/drawing/2014/main" id="{1638CE97-3C7F-C5FB-AF0B-9846DA243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6973" y="392567"/>
            <a:ext cx="410443" cy="36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pPr algn="ctr" defTabSz="829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>
                <a:solidFill>
                  <a:srgbClr val="FFFFFF"/>
                </a:solidFill>
                <a:latin typeface="Lato Black" panose="020F0502020204030203" pitchFamily="34" charset="0"/>
              </a:rPr>
              <a:t>S</a:t>
            </a:r>
            <a:endParaRPr lang="fr-FR" altLang="fr-FR" sz="1867">
              <a:latin typeface="Arial" panose="020B0604020202020204" pitchFamily="34" charset="0"/>
            </a:endParaRPr>
          </a:p>
        </p:txBody>
      </p:sp>
      <p:sp>
        <p:nvSpPr>
          <p:cNvPr id="29" name="AutoShape 17">
            <a:extLst>
              <a:ext uri="{FF2B5EF4-FFF2-40B4-BE49-F238E27FC236}">
                <a16:creationId xmlns:a16="http://schemas.microsoft.com/office/drawing/2014/main" id="{36B20299-BBF3-F28F-6BE8-2A642B484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179" y="306157"/>
            <a:ext cx="659589" cy="306752"/>
          </a:xfrm>
          <a:prstGeom prst="curvedDownArrow">
            <a:avLst>
              <a:gd name="adj1" fmla="val 1274"/>
              <a:gd name="adj2" fmla="val 43005"/>
              <a:gd name="adj3" fmla="val 14032"/>
            </a:avLst>
          </a:prstGeom>
          <a:solidFill>
            <a:srgbClr val="D42228"/>
          </a:solidFill>
          <a:ln w="12700" algn="ctr">
            <a:solidFill>
              <a:srgbClr val="D4222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30" name="AutoShape 18">
            <a:extLst>
              <a:ext uri="{FF2B5EF4-FFF2-40B4-BE49-F238E27FC236}">
                <a16:creationId xmlns:a16="http://schemas.microsoft.com/office/drawing/2014/main" id="{FB1ED596-E77F-582F-CCF4-22F27C8762D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325319" y="627311"/>
            <a:ext cx="658149" cy="252027"/>
          </a:xfrm>
          <a:prstGeom prst="curvedDownArrow">
            <a:avLst>
              <a:gd name="adj1" fmla="val 1548"/>
              <a:gd name="adj2" fmla="val 52229"/>
              <a:gd name="adj3" fmla="val 14032"/>
            </a:avLst>
          </a:prstGeom>
          <a:solidFill>
            <a:srgbClr val="004994"/>
          </a:solidFill>
          <a:ln w="12700" algn="ctr">
            <a:solidFill>
              <a:srgbClr val="00499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31" name="AutoShape 19">
            <a:extLst>
              <a:ext uri="{FF2B5EF4-FFF2-40B4-BE49-F238E27FC236}">
                <a16:creationId xmlns:a16="http://schemas.microsoft.com/office/drawing/2014/main" id="{EE77DE0A-9F84-0B48-3039-A9E596BB7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662" y="306157"/>
            <a:ext cx="658149" cy="306752"/>
          </a:xfrm>
          <a:prstGeom prst="curvedDownArrow">
            <a:avLst>
              <a:gd name="adj1" fmla="val 1271"/>
              <a:gd name="adj2" fmla="val 42911"/>
              <a:gd name="adj3" fmla="val 14032"/>
            </a:avLst>
          </a:prstGeom>
          <a:solidFill>
            <a:srgbClr val="F5C9CB"/>
          </a:solidFill>
          <a:ln w="12700" algn="ctr">
            <a:solidFill>
              <a:srgbClr val="F5C9C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32" name="AutoShape 20">
            <a:extLst>
              <a:ext uri="{FF2B5EF4-FFF2-40B4-BE49-F238E27FC236}">
                <a16:creationId xmlns:a16="http://schemas.microsoft.com/office/drawing/2014/main" id="{7948AAC8-6F9D-8741-F25B-4A52359215C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506244" y="627311"/>
            <a:ext cx="659589" cy="252027"/>
          </a:xfrm>
          <a:prstGeom prst="curvedDownArrow">
            <a:avLst>
              <a:gd name="adj1" fmla="val 1551"/>
              <a:gd name="adj2" fmla="val 52343"/>
              <a:gd name="adj3" fmla="val 14032"/>
            </a:avLst>
          </a:prstGeom>
          <a:solidFill>
            <a:srgbClr val="1D9EAF"/>
          </a:solidFill>
          <a:ln w="12700" algn="ctr">
            <a:solidFill>
              <a:srgbClr val="1D9EA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endParaRPr lang="fr-FR" sz="1867"/>
          </a:p>
        </p:txBody>
      </p:sp>
      <p:sp>
        <p:nvSpPr>
          <p:cNvPr id="33" name="Text Box 21">
            <a:extLst>
              <a:ext uri="{FF2B5EF4-FFF2-40B4-BE49-F238E27FC236}">
                <a16:creationId xmlns:a16="http://schemas.microsoft.com/office/drawing/2014/main" id="{DAC1B041-E394-E719-E443-1250BE852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910" y="327760"/>
            <a:ext cx="720076" cy="6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DC5E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A478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A478D"/>
                  </a:outerShdw>
                </a:effectLst>
              </a14:hiddenEffects>
            </a:ext>
          </a:extLst>
        </p:spPr>
        <p:txBody>
          <a:bodyPr vert="horz" wrap="square" lIns="33181" tIns="33181" rIns="33181" bIns="33181" numCol="1" anchor="t" anchorCtr="0" compatLnSpc="1">
            <a:prstTxWarp prst="textNoShape">
              <a:avLst/>
            </a:prstTxWarp>
          </a:bodyPr>
          <a:lstStyle/>
          <a:p>
            <a:pPr algn="ctr" defTabSz="829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endParaRPr lang="fr-FR" altLang="fr-FR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79722FC-843D-7E68-BB82-ADAD69B6A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" y="97159"/>
            <a:ext cx="1700359" cy="12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4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73879" y="129245"/>
            <a:ext cx="5084604" cy="713247"/>
          </a:xfrm>
        </p:spPr>
        <p:txBody>
          <a:bodyPr>
            <a:normAutofit/>
          </a:bodyPr>
          <a:lstStyle/>
          <a:p>
            <a:pPr algn="l"/>
            <a:r>
              <a:rPr lang="fr-FR" sz="3200" dirty="0"/>
              <a:t>Commission médicaments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24562" y="1796819"/>
            <a:ext cx="4693925" cy="3490399"/>
            <a:chOff x="-174408" y="2500488"/>
            <a:chExt cx="3520444" cy="2617799"/>
          </a:xfrm>
        </p:grpSpPr>
        <p:grpSp>
          <p:nvGrpSpPr>
            <p:cNvPr id="37" name="Groupe 36"/>
            <p:cNvGrpSpPr/>
            <p:nvPr/>
          </p:nvGrpSpPr>
          <p:grpSpPr>
            <a:xfrm>
              <a:off x="2640864" y="2500488"/>
              <a:ext cx="705172" cy="1432444"/>
              <a:chOff x="2640864" y="2500488"/>
              <a:chExt cx="705172" cy="1432444"/>
            </a:xfrm>
          </p:grpSpPr>
          <p:sp>
            <p:nvSpPr>
              <p:cNvPr id="36" name="Flèche courbée vers la droite 35"/>
              <p:cNvSpPr/>
              <p:nvPr/>
            </p:nvSpPr>
            <p:spPr>
              <a:xfrm rot="20021332">
                <a:off x="2785113" y="3004538"/>
                <a:ext cx="338494" cy="928394"/>
              </a:xfrm>
              <a:prstGeom prst="curvedRightArrow">
                <a:avLst>
                  <a:gd name="adj1" fmla="val 0"/>
                  <a:gd name="adj2" fmla="val 50000"/>
                  <a:gd name="adj3" fmla="val 25000"/>
                </a:avLst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upe 34"/>
              <p:cNvGrpSpPr/>
              <p:nvPr/>
            </p:nvGrpSpPr>
            <p:grpSpPr>
              <a:xfrm>
                <a:off x="2640864" y="2500488"/>
                <a:ext cx="705172" cy="736956"/>
                <a:chOff x="2690423" y="2358699"/>
                <a:chExt cx="705172" cy="736956"/>
              </a:xfrm>
            </p:grpSpPr>
            <p:sp>
              <p:nvSpPr>
                <p:cNvPr id="23" name="Ellipse 22"/>
                <p:cNvSpPr/>
                <p:nvPr/>
              </p:nvSpPr>
              <p:spPr>
                <a:xfrm>
                  <a:off x="2690423" y="2358699"/>
                  <a:ext cx="705172" cy="70291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 sz="1733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24" name="ZoneTexte 23"/>
                <p:cNvSpPr txBox="1"/>
                <p:nvPr/>
              </p:nvSpPr>
              <p:spPr>
                <a:xfrm>
                  <a:off x="2738125" y="2533914"/>
                  <a:ext cx="611560" cy="5617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fr-FR" sz="1867" dirty="0">
                      <a:solidFill>
                        <a:prstClr val="white"/>
                      </a:solidFill>
                      <a:latin typeface="Lato Black"/>
                    </a:rPr>
                    <a:t>Qui ? </a:t>
                  </a:r>
                </a:p>
                <a:p>
                  <a:endParaRPr lang="fr-FR" sz="2400" dirty="0"/>
                </a:p>
              </p:txBody>
            </p:sp>
          </p:grpSp>
        </p:grpSp>
        <p:sp>
          <p:nvSpPr>
            <p:cNvPr id="4" name="ZoneTexte 3"/>
            <p:cNvSpPr txBox="1"/>
            <p:nvPr/>
          </p:nvSpPr>
          <p:spPr>
            <a:xfrm>
              <a:off x="604231" y="2599795"/>
              <a:ext cx="194421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67" dirty="0">
                  <a:solidFill>
                    <a:schemeClr val="tx2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Créée en 2019</a:t>
              </a:r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-174408" y="2885221"/>
              <a:ext cx="2955596" cy="2233066"/>
              <a:chOff x="-174408" y="2885221"/>
              <a:chExt cx="2955596" cy="2233066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74408" y="2885221"/>
                <a:ext cx="1236440" cy="1227001"/>
              </a:xfrm>
              <a:prstGeom prst="rect">
                <a:avLst/>
              </a:prstGeom>
            </p:spPr>
          </p:pic>
          <p:pic>
            <p:nvPicPr>
              <p:cNvPr id="21" name="Imag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9441" y="2972637"/>
                <a:ext cx="1349236" cy="920248"/>
              </a:xfrm>
              <a:prstGeom prst="rect">
                <a:avLst/>
              </a:prstGeom>
            </p:spPr>
          </p:pic>
          <p:pic>
            <p:nvPicPr>
              <p:cNvPr id="39" name="Image 3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245" y="3892885"/>
                <a:ext cx="2206943" cy="1225402"/>
              </a:xfrm>
              <a:prstGeom prst="rect">
                <a:avLst/>
              </a:prstGeom>
            </p:spPr>
          </p:pic>
        </p:grpSp>
      </p:grpSp>
      <p:grpSp>
        <p:nvGrpSpPr>
          <p:cNvPr id="9" name="Groupe 8"/>
          <p:cNvGrpSpPr/>
          <p:nvPr/>
        </p:nvGrpSpPr>
        <p:grpSpPr>
          <a:xfrm>
            <a:off x="4660325" y="2413680"/>
            <a:ext cx="7229567" cy="3517914"/>
            <a:chOff x="3817753" y="2120080"/>
            <a:chExt cx="4735184" cy="2851481"/>
          </a:xfrm>
        </p:grpSpPr>
        <p:sp>
          <p:nvSpPr>
            <p:cNvPr id="33" name="Rectangle 32"/>
            <p:cNvSpPr/>
            <p:nvPr/>
          </p:nvSpPr>
          <p:spPr>
            <a:xfrm>
              <a:off x="3924782" y="2688872"/>
              <a:ext cx="865350" cy="3077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tx2"/>
                </a:buClr>
              </a:pPr>
              <a:r>
                <a:rPr lang="fr-FR" sz="1867" dirty="0">
                  <a:solidFill>
                    <a:schemeClr val="tx2"/>
                  </a:solidFill>
                  <a:latin typeface="+mj-lt"/>
                </a:rPr>
                <a:t>Membres :</a:t>
              </a:r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3817753" y="2120080"/>
              <a:ext cx="4735184" cy="2851481"/>
              <a:chOff x="3817753" y="2120080"/>
              <a:chExt cx="4735184" cy="2851481"/>
            </a:xfrm>
          </p:grpSpPr>
          <p:sp>
            <p:nvSpPr>
              <p:cNvPr id="22" name="Rectangle à coins arrondis 21"/>
              <p:cNvSpPr/>
              <p:nvPr/>
            </p:nvSpPr>
            <p:spPr>
              <a:xfrm>
                <a:off x="3817753" y="2379293"/>
                <a:ext cx="4713406" cy="2592268"/>
              </a:xfrm>
              <a:prstGeom prst="roundRect">
                <a:avLst>
                  <a:gd name="adj" fmla="val 9041"/>
                </a:avLst>
              </a:prstGeom>
              <a:noFill/>
              <a:ln w="1270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/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3892267" y="2982304"/>
                <a:ext cx="4660670" cy="1804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0990" indent="-38099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fr-FR" sz="1733" dirty="0">
                    <a:solidFill>
                      <a:schemeClr val="tx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 Bruno FAUTREL, rhumatologue, APHP</a:t>
                </a:r>
              </a:p>
              <a:p>
                <a:pPr marL="380990" indent="-38099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fr-FR" sz="1733" dirty="0">
                    <a:solidFill>
                      <a:schemeClr val="tx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 Eric HACHULLA, interniste, CHU de Lille</a:t>
                </a:r>
                <a:endParaRPr lang="fr-FR" sz="1733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marL="380990" indent="-38099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fr-FR" sz="1733" dirty="0">
                    <a:solidFill>
                      <a:schemeClr val="tx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 Nathalie COASTEDOAT-CHALUMEAU, interniste, APHP</a:t>
                </a:r>
              </a:p>
              <a:p>
                <a:pPr marL="380990" indent="-38099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fr-FR" sz="1733" dirty="0">
                    <a:solidFill>
                      <a:schemeClr val="tx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Dr Marie-Louise FREMOND, service de pédiatrie, APHP </a:t>
                </a:r>
              </a:p>
              <a:p>
                <a:pPr marL="380990" indent="-38099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fr-FR" sz="1733" dirty="0">
                    <a:solidFill>
                      <a:schemeClr val="tx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Dr Héloïse REUMAUX, pédiatre, CHU de Lille</a:t>
                </a:r>
              </a:p>
              <a:p>
                <a:pPr marL="380990" indent="-38099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fr-FR" sz="1733" dirty="0">
                    <a:solidFill>
                      <a:schemeClr val="tx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Mme Agnès FARRUGIA, association de patients : AFCA</a:t>
                </a:r>
              </a:p>
              <a:p>
                <a:pPr marL="380990" indent="-38099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fr-FR" sz="1733" dirty="0">
                    <a:solidFill>
                      <a:schemeClr val="tx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Mme Angélique COTTEAU-LEROY, pharmacienne au CHU de Lille</a:t>
                </a:r>
              </a:p>
              <a:p>
                <a:pPr marL="380990" indent="-380990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fr-FR" sz="1733" dirty="0">
                    <a:solidFill>
                      <a:schemeClr val="tx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Mme Samira PLASSART, cheffe de projet CRMR RAISE, Lyon</a:t>
                </a:r>
              </a:p>
            </p:txBody>
          </p:sp>
          <p:grpSp>
            <p:nvGrpSpPr>
              <p:cNvPr id="34" name="Groupe 33"/>
              <p:cNvGrpSpPr/>
              <p:nvPr/>
            </p:nvGrpSpPr>
            <p:grpSpPr>
              <a:xfrm>
                <a:off x="4073360" y="2120080"/>
                <a:ext cx="4316820" cy="532620"/>
                <a:chOff x="4269705" y="2080284"/>
                <a:chExt cx="4316820" cy="420049"/>
              </a:xfrm>
            </p:grpSpPr>
            <p:sp>
              <p:nvSpPr>
                <p:cNvPr id="31" name="Rectangle à coins arrondis 30"/>
                <p:cNvSpPr/>
                <p:nvPr/>
              </p:nvSpPr>
              <p:spPr>
                <a:xfrm>
                  <a:off x="4291484" y="2088379"/>
                  <a:ext cx="4295041" cy="41195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FC8EB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/>
                </a:p>
              </p:txBody>
            </p:sp>
            <p:sp>
              <p:nvSpPr>
                <p:cNvPr id="32" name="ZoneTexte 31"/>
                <p:cNvSpPr txBox="1"/>
                <p:nvPr/>
              </p:nvSpPr>
              <p:spPr>
                <a:xfrm>
                  <a:off x="4269705" y="2080284"/>
                  <a:ext cx="4308830" cy="413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867" dirty="0">
                      <a:solidFill>
                        <a:schemeClr val="bg1"/>
                      </a:solidFill>
                      <a:latin typeface="+mj-lt"/>
                    </a:rPr>
                    <a:t>Co-animation : </a:t>
                  </a:r>
                  <a:r>
                    <a:rPr lang="fr-FR" sz="1733" dirty="0">
                      <a:solidFill>
                        <a:schemeClr val="bg1"/>
                      </a:solidFill>
                      <a:latin typeface="+mj-lt"/>
                    </a:rPr>
                    <a:t>Pr Christophe RICHEZ, rhumatologue, CHU de Bordeaux &amp; Virginie LUCAS, chargée de missions FAI²R</a:t>
                  </a:r>
                </a:p>
              </p:txBody>
            </p:sp>
          </p:grpSp>
        </p:grpSp>
      </p:grpSp>
      <p:sp>
        <p:nvSpPr>
          <p:cNvPr id="10" name="ZoneTexte 9"/>
          <p:cNvSpPr txBox="1"/>
          <p:nvPr/>
        </p:nvSpPr>
        <p:spPr>
          <a:xfrm>
            <a:off x="482722" y="5502775"/>
            <a:ext cx="4022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Se réunit tous les 3 à 6 mois</a:t>
            </a:r>
          </a:p>
        </p:txBody>
      </p:sp>
    </p:spTree>
    <p:extLst>
      <p:ext uri="{BB962C8B-B14F-4D97-AF65-F5344CB8AC3E}">
        <p14:creationId xmlns:p14="http://schemas.microsoft.com/office/powerpoint/2010/main" val="2484674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971607" y="2652219"/>
            <a:ext cx="247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71607" y="2652219"/>
            <a:ext cx="247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71607" y="2652219"/>
            <a:ext cx="247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71607" y="2652219"/>
            <a:ext cx="247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05309" y="3171547"/>
            <a:ext cx="10753195" cy="2687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spcBef>
                <a:spcPts val="1600"/>
              </a:spcBef>
              <a:buClr>
                <a:srgbClr val="2683C6"/>
              </a:buClr>
              <a:defRPr/>
            </a:pPr>
            <a:r>
              <a:rPr lang="fr-FR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- </a:t>
            </a:r>
            <a:r>
              <a:rPr lang="fr-FR" b="1" dirty="0" err="1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JAKi</a:t>
            </a:r>
            <a:r>
              <a:rPr lang="fr-FR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fr-FR" b="1" dirty="0" err="1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Baricitinib</a:t>
            </a:r>
            <a:r>
              <a:rPr lang="fr-FR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</a:t>
            </a:r>
            <a:r>
              <a:rPr lang="fr-FR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fr-FR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Interféronopathies</a:t>
            </a:r>
            <a:r>
              <a:rPr lang="fr-FR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Type I monogéniques (dont JAK1 </a:t>
            </a:r>
            <a:r>
              <a:rPr lang="fr-FR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gof</a:t>
            </a:r>
            <a:r>
              <a:rPr lang="fr-FR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), </a:t>
            </a:r>
            <a:r>
              <a:rPr lang="fr-FR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suivi dans TATA</a:t>
            </a:r>
          </a:p>
          <a:p>
            <a:pPr lvl="1" algn="just" defTabSz="914377">
              <a:spcBef>
                <a:spcPts val="1600"/>
              </a:spcBef>
              <a:buClr>
                <a:srgbClr val="2683C6"/>
              </a:buClr>
              <a:defRPr/>
            </a:pPr>
            <a:r>
              <a:rPr lang="fr-FR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</a:t>
            </a:r>
            <a:r>
              <a:rPr lang="fr-FR" b="1" dirty="0" err="1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Anakinra</a:t>
            </a:r>
            <a:r>
              <a:rPr lang="fr-FR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fr-FR" b="1" dirty="0" err="1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canakinumab</a:t>
            </a:r>
            <a:r>
              <a:rPr lang="fr-FR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:    Amylose AA </a:t>
            </a:r>
            <a:r>
              <a:rPr lang="fr-FR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suivi dans la JIR-Cohorte </a:t>
            </a:r>
          </a:p>
          <a:p>
            <a:pPr lvl="1" algn="just" defTabSz="914377">
              <a:spcBef>
                <a:spcPts val="1600"/>
              </a:spcBef>
              <a:buClr>
                <a:srgbClr val="2683C6"/>
              </a:buClr>
              <a:defRPr/>
            </a:pPr>
            <a:r>
              <a:rPr lang="fr-FR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Anti TNF (</a:t>
            </a:r>
            <a:r>
              <a:rPr lang="fr-FR" b="1" dirty="0" err="1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etanercept</a:t>
            </a:r>
            <a:r>
              <a:rPr lang="fr-FR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fr-FR" b="1" dirty="0" err="1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adalimumab</a:t>
            </a:r>
            <a:r>
              <a:rPr lang="fr-FR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</a:t>
            </a:r>
            <a:r>
              <a:rPr lang="fr-FR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ADA2</a:t>
            </a:r>
            <a:endParaRPr lang="fr-FR" dirty="0">
              <a:solidFill>
                <a:schemeClr val="accen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 defTabSz="914377">
              <a:spcBef>
                <a:spcPts val="1600"/>
              </a:spcBef>
              <a:buClr>
                <a:srgbClr val="2683C6"/>
              </a:buClr>
              <a:defRPr/>
            </a:pPr>
            <a:r>
              <a:rPr lang="fr-FR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- Tocilizumab </a:t>
            </a:r>
            <a:r>
              <a:rPr lang="fr-FR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Fibrose pulmonaire liée à la sclérodermie systémique, </a:t>
            </a:r>
            <a:r>
              <a:rPr lang="fr-FR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suivi dans TATA</a:t>
            </a:r>
          </a:p>
          <a:p>
            <a:pPr algn="just" defTabSz="914377">
              <a:spcBef>
                <a:spcPts val="1600"/>
              </a:spcBef>
              <a:buClr>
                <a:srgbClr val="2683C6"/>
              </a:buClr>
              <a:defRPr/>
            </a:pPr>
            <a:r>
              <a:rPr lang="fr-FR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- </a:t>
            </a:r>
            <a:r>
              <a:rPr lang="fr-FR" b="1" dirty="0" err="1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Siltuximab</a:t>
            </a:r>
            <a:r>
              <a:rPr lang="fr-FR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Maladie de </a:t>
            </a:r>
            <a:r>
              <a:rPr lang="fr-FR" dirty="0" err="1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Still</a:t>
            </a:r>
            <a:r>
              <a:rPr lang="fr-FR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l’adulte</a:t>
            </a:r>
          </a:p>
          <a:p>
            <a:pPr marL="342891" indent="-342891" algn="just" defTabSz="914377">
              <a:spcBef>
                <a:spcPts val="800"/>
              </a:spcBef>
              <a:buClr>
                <a:srgbClr val="2683C6"/>
              </a:buClr>
              <a:buFont typeface="Arial" panose="020B0604020202020204" pitchFamily="34" charset="0"/>
              <a:buChar char="•"/>
              <a:defRPr/>
            </a:pPr>
            <a:endParaRPr lang="fr-FR" sz="1867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r="71303"/>
          <a:stretch/>
        </p:blipFill>
        <p:spPr>
          <a:xfrm>
            <a:off x="3724117" y="1220755"/>
            <a:ext cx="1795820" cy="1173800"/>
          </a:xfrm>
          <a:prstGeom prst="rect">
            <a:avLst/>
          </a:prstGeom>
        </p:spPr>
      </p:pic>
      <p:sp>
        <p:nvSpPr>
          <p:cNvPr id="27" name="Rectangle à coins arrondis 26"/>
          <p:cNvSpPr/>
          <p:nvPr/>
        </p:nvSpPr>
        <p:spPr>
          <a:xfrm>
            <a:off x="719403" y="2798156"/>
            <a:ext cx="10753195" cy="3061371"/>
          </a:xfrm>
          <a:prstGeom prst="roundRect">
            <a:avLst>
              <a:gd name="adj" fmla="val 6285"/>
            </a:avLst>
          </a:prstGeom>
          <a:noFill/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pSp>
        <p:nvGrpSpPr>
          <p:cNvPr id="28" name="Groupe 27"/>
          <p:cNvGrpSpPr/>
          <p:nvPr/>
        </p:nvGrpSpPr>
        <p:grpSpPr>
          <a:xfrm>
            <a:off x="815414" y="2391356"/>
            <a:ext cx="3639129" cy="676912"/>
            <a:chOff x="4644006" y="2080929"/>
            <a:chExt cx="6388922" cy="411954"/>
          </a:xfrm>
        </p:grpSpPr>
        <p:sp>
          <p:nvSpPr>
            <p:cNvPr id="29" name="Rectangle à coins arrondis 28"/>
            <p:cNvSpPr/>
            <p:nvPr/>
          </p:nvSpPr>
          <p:spPr>
            <a:xfrm>
              <a:off x="4644006" y="2080929"/>
              <a:ext cx="6388922" cy="411954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756473" y="2146936"/>
              <a:ext cx="6182846" cy="23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Molécules identifiées par FAI²R</a:t>
              </a: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45758" r="-955"/>
          <a:stretch/>
        </p:blipFill>
        <p:spPr>
          <a:xfrm>
            <a:off x="5519937" y="1303139"/>
            <a:ext cx="3168351" cy="107669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16523" y="219419"/>
            <a:ext cx="10393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tx2"/>
                </a:solidFill>
                <a:latin typeface="+mj-lt"/>
              </a:rPr>
              <a:t>Action 4.3 : Générer des connaissances en vie réelle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B06136-A0BC-CA94-18B1-B5F510EA1F95}"/>
              </a:ext>
            </a:extLst>
          </p:cNvPr>
          <p:cNvSpPr txBox="1"/>
          <p:nvPr/>
        </p:nvSpPr>
        <p:spPr>
          <a:xfrm>
            <a:off x="2634978" y="898633"/>
            <a:ext cx="6221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tx2"/>
                </a:solidFill>
                <a:latin typeface="+mj-lt"/>
              </a:rPr>
              <a:t>4 filières pilotes</a:t>
            </a:r>
          </a:p>
        </p:txBody>
      </p:sp>
    </p:spTree>
    <p:extLst>
      <p:ext uri="{BB962C8B-B14F-4D97-AF65-F5344CB8AC3E}">
        <p14:creationId xmlns:p14="http://schemas.microsoft.com/office/powerpoint/2010/main" val="956337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8F2AB64-C79B-3546-9727-63B5D9FD6CD8}"/>
              </a:ext>
            </a:extLst>
          </p:cNvPr>
          <p:cNvSpPr txBox="1">
            <a:spLocks/>
          </p:cNvSpPr>
          <p:nvPr/>
        </p:nvSpPr>
        <p:spPr>
          <a:xfrm>
            <a:off x="708193" y="1730491"/>
            <a:ext cx="9516266" cy="4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42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6095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609585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60958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dirty="0">
                <a:solidFill>
                  <a:schemeClr val="tx2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rPr>
              <a:t>Juillet 2021</a:t>
            </a:r>
            <a:endParaRPr lang="fr-FR" sz="2000" dirty="0">
              <a:solidFill>
                <a:schemeClr val="tx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807185" y="2241023"/>
            <a:ext cx="891112" cy="0"/>
          </a:xfrm>
          <a:prstGeom prst="line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D323849A-E227-7DA4-998A-97A2DEEE61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94" y="1485685"/>
            <a:ext cx="3829023" cy="3312024"/>
          </a:xfrm>
          <a:prstGeom prst="rect">
            <a:avLst/>
          </a:prstGeom>
        </p:spPr>
      </p:pic>
      <p:pic>
        <p:nvPicPr>
          <p:cNvPr id="9" name="Image 8" descr="Une image contenant texte, Site web&#10;&#10;Description générée automatiquement">
            <a:extLst>
              <a:ext uri="{FF2B5EF4-FFF2-40B4-BE49-F238E27FC236}">
                <a16:creationId xmlns:a16="http://schemas.microsoft.com/office/drawing/2014/main" id="{9BFA715C-553F-5D59-E22A-8C1587731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315" y="4164680"/>
            <a:ext cx="4142055" cy="2570232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6F7B259-7A45-B49D-E5C9-ECCE0EFCD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79" y="4112852"/>
            <a:ext cx="2786321" cy="275036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355925-BB9D-8890-22F0-243488D879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0" y="1485685"/>
            <a:ext cx="4102756" cy="3009177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5CAF72E0-8472-4958-BE17-67D85B244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85" y="123088"/>
            <a:ext cx="9801316" cy="713247"/>
          </a:xfrm>
        </p:spPr>
        <p:txBody>
          <a:bodyPr>
            <a:normAutofit/>
          </a:bodyPr>
          <a:lstStyle/>
          <a:p>
            <a:r>
              <a:rPr lang="fr-FR" sz="3200" dirty="0"/>
              <a:t>Commission transition</a:t>
            </a:r>
          </a:p>
        </p:txBody>
      </p:sp>
    </p:spTree>
    <p:extLst>
      <p:ext uri="{BB962C8B-B14F-4D97-AF65-F5344CB8AC3E}">
        <p14:creationId xmlns:p14="http://schemas.microsoft.com/office/powerpoint/2010/main" val="2016288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053" y="1988841"/>
            <a:ext cx="4992555" cy="3585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AB7AB055-833E-43CE-AC51-2CC44FB220C1}"/>
              </a:ext>
            </a:extLst>
          </p:cNvPr>
          <p:cNvGrpSpPr/>
          <p:nvPr/>
        </p:nvGrpSpPr>
        <p:grpSpPr>
          <a:xfrm>
            <a:off x="3325184" y="3435698"/>
            <a:ext cx="2905985" cy="2681601"/>
            <a:chOff x="-302896" y="1916832"/>
            <a:chExt cx="4469292" cy="4124199"/>
          </a:xfrm>
        </p:grpSpPr>
        <p:sp>
          <p:nvSpPr>
            <p:cNvPr id="7" name="Rectangle : coins arrondis 25">
              <a:extLst>
                <a:ext uri="{FF2B5EF4-FFF2-40B4-BE49-F238E27FC236}">
                  <a16:creationId xmlns:a16="http://schemas.microsoft.com/office/drawing/2014/main" id="{679BBC42-6446-43CD-8493-CC0262551A34}"/>
                </a:ext>
              </a:extLst>
            </p:cNvPr>
            <p:cNvSpPr/>
            <p:nvPr/>
          </p:nvSpPr>
          <p:spPr>
            <a:xfrm>
              <a:off x="119336" y="4625840"/>
              <a:ext cx="3661383" cy="1415191"/>
            </a:xfrm>
            <a:prstGeom prst="roundRect">
              <a:avLst/>
            </a:prstGeom>
            <a:solidFill>
              <a:schemeClr val="accent3"/>
            </a:solidFill>
            <a:ln w="19050">
              <a:noFill/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7A811909-4B75-481B-91C5-07F0B53EA40C}"/>
                </a:ext>
              </a:extLst>
            </p:cNvPr>
            <p:cNvCxnSpPr/>
            <p:nvPr/>
          </p:nvCxnSpPr>
          <p:spPr>
            <a:xfrm>
              <a:off x="1847528" y="2996952"/>
              <a:ext cx="0" cy="1440160"/>
            </a:xfrm>
            <a:prstGeom prst="line">
              <a:avLst/>
            </a:prstGeom>
            <a:ln w="25400">
              <a:solidFill>
                <a:schemeClr val="accent3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64BAAA22-E26C-49B3-B59C-0D070D7E1D7A}"/>
                </a:ext>
              </a:extLst>
            </p:cNvPr>
            <p:cNvSpPr/>
            <p:nvPr/>
          </p:nvSpPr>
          <p:spPr>
            <a:xfrm>
              <a:off x="1271464" y="1916832"/>
              <a:ext cx="1224136" cy="1215008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0" name="Rectangle 9" descr="Group">
              <a:extLst>
                <a:ext uri="{FF2B5EF4-FFF2-40B4-BE49-F238E27FC236}">
                  <a16:creationId xmlns:a16="http://schemas.microsoft.com/office/drawing/2014/main" id="{2887CD22-C35D-4500-856C-1C0AD9B302F0}"/>
                </a:ext>
              </a:extLst>
            </p:cNvPr>
            <p:cNvSpPr/>
            <p:nvPr/>
          </p:nvSpPr>
          <p:spPr>
            <a:xfrm>
              <a:off x="1528007" y="2168811"/>
              <a:ext cx="711049" cy="711049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7C5E41F-860A-4C3A-94E9-2721972D95D3}"/>
                </a:ext>
              </a:extLst>
            </p:cNvPr>
            <p:cNvSpPr/>
            <p:nvPr/>
          </p:nvSpPr>
          <p:spPr>
            <a:xfrm>
              <a:off x="1763305" y="4287453"/>
              <a:ext cx="168445" cy="152467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accent3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C61229-6638-4622-AF2D-084A0F27070E}"/>
                </a:ext>
              </a:extLst>
            </p:cNvPr>
            <p:cNvSpPr/>
            <p:nvPr/>
          </p:nvSpPr>
          <p:spPr>
            <a:xfrm>
              <a:off x="-302896" y="4796974"/>
              <a:ext cx="4469292" cy="10257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867" dirty="0">
                  <a:solidFill>
                    <a:prstClr val="white"/>
                  </a:solidFill>
                </a:rPr>
                <a:t>Plus de </a:t>
              </a:r>
              <a:r>
                <a:rPr lang="en-US" sz="1867" dirty="0">
                  <a:solidFill>
                    <a:prstClr val="whit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85 000 </a:t>
              </a:r>
            </a:p>
            <a:p>
              <a:pPr lvl="0" algn="ctr"/>
              <a:r>
                <a:rPr lang="en-US" sz="1867" dirty="0" err="1">
                  <a:solidFill>
                    <a:prstClr val="whit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vues</a:t>
              </a:r>
              <a:r>
                <a:rPr lang="en-US" sz="1867" dirty="0">
                  <a:solidFill>
                    <a:prstClr val="whit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 </a:t>
              </a:r>
              <a:r>
                <a:rPr lang="en-US" sz="1867" dirty="0" err="1">
                  <a:solidFill>
                    <a:prstClr val="white"/>
                  </a:solidFill>
                </a:rPr>
                <a:t>en</a:t>
              </a:r>
              <a:r>
                <a:rPr lang="en-US" sz="1867" dirty="0">
                  <a:solidFill>
                    <a:prstClr val="white"/>
                  </a:solidFill>
                </a:rPr>
                <a:t> </a:t>
              </a:r>
              <a:r>
                <a:rPr lang="en-US" sz="1867" dirty="0">
                  <a:solidFill>
                    <a:prstClr val="whit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5 </a:t>
              </a:r>
              <a:r>
                <a:rPr lang="en-US" sz="1867" dirty="0" err="1">
                  <a:solidFill>
                    <a:prstClr val="whit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ans</a:t>
              </a:r>
              <a:r>
                <a:rPr lang="en-US" sz="1867" dirty="0">
                  <a:solidFill>
                    <a:prstClr val="whit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 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10DE89F-8B6B-4653-B677-44FE6BB0FD62}"/>
              </a:ext>
            </a:extLst>
          </p:cNvPr>
          <p:cNvGrpSpPr/>
          <p:nvPr/>
        </p:nvGrpSpPr>
        <p:grpSpPr>
          <a:xfrm>
            <a:off x="714518" y="3435698"/>
            <a:ext cx="2380673" cy="2681601"/>
            <a:chOff x="7979233" y="1916832"/>
            <a:chExt cx="3661383" cy="4124199"/>
          </a:xfrm>
        </p:grpSpPr>
        <p:sp>
          <p:nvSpPr>
            <p:cNvPr id="14" name="Rectangle : coins arrondis 28">
              <a:extLst>
                <a:ext uri="{FF2B5EF4-FFF2-40B4-BE49-F238E27FC236}">
                  <a16:creationId xmlns:a16="http://schemas.microsoft.com/office/drawing/2014/main" id="{F734D555-F015-4734-B87B-766C497F5E00}"/>
                </a:ext>
              </a:extLst>
            </p:cNvPr>
            <p:cNvSpPr/>
            <p:nvPr/>
          </p:nvSpPr>
          <p:spPr>
            <a:xfrm>
              <a:off x="7979233" y="4625840"/>
              <a:ext cx="3661383" cy="1415191"/>
            </a:xfrm>
            <a:prstGeom prst="roundRect">
              <a:avLst/>
            </a:prstGeom>
            <a:solidFill>
              <a:schemeClr val="accent2"/>
            </a:solidFill>
            <a:ln w="19050">
              <a:noFill/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4EDE7DAA-68C4-4C38-A3C5-30D2840889BE}"/>
                </a:ext>
              </a:extLst>
            </p:cNvPr>
            <p:cNvSpPr/>
            <p:nvPr/>
          </p:nvSpPr>
          <p:spPr>
            <a:xfrm>
              <a:off x="9156890" y="1916832"/>
              <a:ext cx="1224136" cy="121500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6" name="Rectangle 15" descr="Laptop">
              <a:extLst>
                <a:ext uri="{FF2B5EF4-FFF2-40B4-BE49-F238E27FC236}">
                  <a16:creationId xmlns:a16="http://schemas.microsoft.com/office/drawing/2014/main" id="{2907793E-2AC5-4CA8-A614-D946B6EDBF84}"/>
                </a:ext>
              </a:extLst>
            </p:cNvPr>
            <p:cNvSpPr/>
            <p:nvPr/>
          </p:nvSpPr>
          <p:spPr>
            <a:xfrm>
              <a:off x="9413433" y="2168811"/>
              <a:ext cx="711049" cy="711049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570541F-4674-4676-AA3D-C911DE60C137}"/>
                </a:ext>
              </a:extLst>
            </p:cNvPr>
            <p:cNvCxnSpPr/>
            <p:nvPr/>
          </p:nvCxnSpPr>
          <p:spPr>
            <a:xfrm>
              <a:off x="9819584" y="2996952"/>
              <a:ext cx="0" cy="1440160"/>
            </a:xfrm>
            <a:prstGeom prst="line">
              <a:avLst/>
            </a:prstGeom>
            <a:ln w="25400">
              <a:solidFill>
                <a:schemeClr val="accent2"/>
              </a:solidFill>
              <a:prstDash val="sysDot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5F3D32B-F2D4-44EF-8C7A-7FA66F827E84}"/>
                </a:ext>
              </a:extLst>
            </p:cNvPr>
            <p:cNvSpPr/>
            <p:nvPr/>
          </p:nvSpPr>
          <p:spPr>
            <a:xfrm>
              <a:off x="9735361" y="4287453"/>
              <a:ext cx="168445" cy="152467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5239C5E-76F1-43AA-BDA0-6CECF8C8CD06}"/>
                </a:ext>
              </a:extLst>
            </p:cNvPr>
            <p:cNvSpPr/>
            <p:nvPr/>
          </p:nvSpPr>
          <p:spPr>
            <a:xfrm>
              <a:off x="8255628" y="4796974"/>
              <a:ext cx="3216783" cy="10257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867" dirty="0" err="1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Mise</a:t>
              </a:r>
              <a:r>
                <a:rPr lang="en-US" sz="18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 à jour</a:t>
              </a:r>
            </a:p>
            <a:p>
              <a:pPr lvl="0" algn="ctr"/>
              <a:r>
                <a:rPr lang="en-US" sz="1867" dirty="0">
                  <a:solidFill>
                    <a:schemeClr val="bg1"/>
                  </a:solidFill>
                </a:rPr>
                <a:t>au fil de </a:t>
              </a:r>
              <a:r>
                <a:rPr lang="en-US" sz="1867" dirty="0" err="1">
                  <a:solidFill>
                    <a:schemeClr val="bg1"/>
                  </a:solidFill>
                </a:rPr>
                <a:t>l’eau</a:t>
              </a:r>
              <a:endParaRPr lang="en-US" sz="1867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Rectangle à coins arrondis 19"/>
          <p:cNvSpPr/>
          <p:nvPr/>
        </p:nvSpPr>
        <p:spPr>
          <a:xfrm>
            <a:off x="1627564" y="2014744"/>
            <a:ext cx="3650049" cy="864096"/>
          </a:xfrm>
          <a:prstGeom prst="wedgeRoundRectCallou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dirty="0"/>
              <a:t>Site Annuaire ETP </a:t>
            </a:r>
            <a:r>
              <a:rPr lang="fr-FR" sz="1867" dirty="0" err="1"/>
              <a:t>interfilières</a:t>
            </a:r>
            <a:r>
              <a:rPr lang="fr-FR" sz="1867" dirty="0"/>
              <a:t> : </a:t>
            </a:r>
          </a:p>
          <a:p>
            <a:pPr algn="ctr"/>
            <a:r>
              <a:rPr lang="fr-FR" sz="1867" dirty="0"/>
              <a:t>www.etpmaladiesrares.com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5DAC15B-A4D8-4F4F-92AB-E1C27C1CF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20351"/>
            <a:ext cx="9793088" cy="762273"/>
          </a:xfrm>
        </p:spPr>
        <p:txBody>
          <a:bodyPr>
            <a:noAutofit/>
          </a:bodyPr>
          <a:lstStyle/>
          <a:p>
            <a:r>
              <a:rPr lang="fr-FR" sz="3600" dirty="0"/>
              <a:t>ETP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C7E35F-39B5-48FD-8E4F-1A39C271AB91}"/>
              </a:ext>
            </a:extLst>
          </p:cNvPr>
          <p:cNvSpPr/>
          <p:nvPr/>
        </p:nvSpPr>
        <p:spPr>
          <a:xfrm>
            <a:off x="3337067" y="6109515"/>
            <a:ext cx="290598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050" dirty="0" err="1">
                <a:solidFill>
                  <a:schemeClr val="tx2"/>
                </a:solidFill>
              </a:rPr>
              <a:t>En</a:t>
            </a:r>
            <a:r>
              <a:rPr lang="en-US" sz="1050" dirty="0">
                <a:solidFill>
                  <a:schemeClr val="tx2"/>
                </a:solidFill>
              </a:rPr>
              <a:t> </a:t>
            </a:r>
            <a:r>
              <a:rPr lang="en-US" sz="1050" dirty="0" err="1">
                <a:solidFill>
                  <a:schemeClr val="tx2"/>
                </a:solidFill>
              </a:rPr>
              <a:t>moyenne</a:t>
            </a:r>
            <a:r>
              <a:rPr lang="en-US" sz="1050" dirty="0">
                <a:solidFill>
                  <a:schemeClr val="tx2"/>
                </a:solidFill>
              </a:rPr>
              <a:t> plus de 15 000 </a:t>
            </a:r>
            <a:r>
              <a:rPr lang="en-US" sz="1050" dirty="0" err="1">
                <a:solidFill>
                  <a:schemeClr val="tx2"/>
                </a:solidFill>
              </a:rPr>
              <a:t>vues</a:t>
            </a:r>
            <a:r>
              <a:rPr lang="en-US" sz="1050" dirty="0">
                <a:solidFill>
                  <a:schemeClr val="tx2"/>
                </a:solidFill>
              </a:rPr>
              <a:t> / an</a:t>
            </a:r>
            <a:endParaRPr lang="en-US" sz="1050" dirty="0">
              <a:solidFill>
                <a:schemeClr val="tx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47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E835CCE-398B-B671-87BD-4D33F7F1B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5" y="18502"/>
            <a:ext cx="11898045" cy="682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59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E4B727C7-E655-4BAA-B847-E4573C6373BE}"/>
              </a:ext>
            </a:extLst>
          </p:cNvPr>
          <p:cNvCxnSpPr>
            <a:cxnSpLocks/>
          </p:cNvCxnSpPr>
          <p:nvPr/>
        </p:nvCxnSpPr>
        <p:spPr>
          <a:xfrm>
            <a:off x="779690" y="1767919"/>
            <a:ext cx="0" cy="262800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54DFC768-B263-4F1F-8DC4-81B25C1BA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536" y="1551717"/>
            <a:ext cx="7895564" cy="16673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1800" b="1" dirty="0">
                <a:solidFill>
                  <a:schemeClr val="tx2"/>
                </a:solidFill>
              </a:rPr>
              <a:t>Inventaire des projets de recherche/essais thérapeutiques académiques et industriels</a:t>
            </a:r>
            <a:endParaRPr lang="fr-FR" sz="1800" dirty="0">
              <a:solidFill>
                <a:schemeClr val="tx2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A5A51FF-C088-4102-ACB1-47F1397E6B0E}"/>
              </a:ext>
            </a:extLst>
          </p:cNvPr>
          <p:cNvSpPr/>
          <p:nvPr/>
        </p:nvSpPr>
        <p:spPr>
          <a:xfrm>
            <a:off x="623392" y="3062567"/>
            <a:ext cx="296202" cy="29620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BEB9FBD-DEFE-48E1-AE98-19E7DBF25CCE}"/>
              </a:ext>
            </a:extLst>
          </p:cNvPr>
          <p:cNvSpPr/>
          <p:nvPr/>
        </p:nvSpPr>
        <p:spPr>
          <a:xfrm>
            <a:off x="623392" y="4045118"/>
            <a:ext cx="296202" cy="32582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1BBAFC4-2582-4C13-B302-497638377DA5}"/>
              </a:ext>
            </a:extLst>
          </p:cNvPr>
          <p:cNvSpPr/>
          <p:nvPr/>
        </p:nvSpPr>
        <p:spPr>
          <a:xfrm>
            <a:off x="623392" y="1580698"/>
            <a:ext cx="296202" cy="29620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F909FCB0-1FF9-4EA0-A1A4-8C6EB9C5BCE8}"/>
              </a:ext>
            </a:extLst>
          </p:cNvPr>
          <p:cNvSpPr txBox="1">
            <a:spLocks/>
          </p:cNvSpPr>
          <p:nvPr/>
        </p:nvSpPr>
        <p:spPr>
          <a:xfrm>
            <a:off x="1164536" y="3012598"/>
            <a:ext cx="7895570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solidFill>
                  <a:schemeClr val="tx2"/>
                </a:solidFill>
              </a:rPr>
              <a:t>AAP recherche annuel</a:t>
            </a:r>
            <a:endParaRPr lang="fr-FR" sz="1600" dirty="0"/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C25BD7BC-C2C8-4D3A-91A6-D84B21A80239}"/>
              </a:ext>
            </a:extLst>
          </p:cNvPr>
          <p:cNvSpPr txBox="1">
            <a:spLocks/>
          </p:cNvSpPr>
          <p:nvPr/>
        </p:nvSpPr>
        <p:spPr>
          <a:xfrm>
            <a:off x="1164536" y="3981368"/>
            <a:ext cx="7895562" cy="558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solidFill>
                  <a:schemeClr val="tx2"/>
                </a:solidFill>
              </a:rPr>
              <a:t>Flash science info: veille bibliographique</a:t>
            </a:r>
            <a:endParaRPr lang="fr-FR" sz="1600" dirty="0"/>
          </a:p>
          <a:p>
            <a:pPr marL="0" indent="0">
              <a:buNone/>
            </a:pPr>
            <a:endParaRPr lang="fr-FR" sz="16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111" y="2023429"/>
            <a:ext cx="2840764" cy="2864266"/>
          </a:xfrm>
          <a:prstGeom prst="rect">
            <a:avLst/>
          </a:prstGeom>
        </p:spPr>
      </p:pic>
      <p:sp>
        <p:nvSpPr>
          <p:cNvPr id="24" name="Titre 1">
            <a:extLst>
              <a:ext uri="{FF2B5EF4-FFF2-40B4-BE49-F238E27FC236}">
                <a16:creationId xmlns:a16="http://schemas.microsoft.com/office/drawing/2014/main" id="{7F6653F4-3664-4949-AD98-F18B2A5AF5B5}"/>
              </a:ext>
            </a:extLst>
          </p:cNvPr>
          <p:cNvSpPr txBox="1">
            <a:spLocks/>
          </p:cNvSpPr>
          <p:nvPr/>
        </p:nvSpPr>
        <p:spPr>
          <a:xfrm>
            <a:off x="571500" y="198456"/>
            <a:ext cx="9601067" cy="85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4267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Commission recherche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52A5EAC-AF35-4DE0-BBAD-BAE632864662}"/>
              </a:ext>
            </a:extLst>
          </p:cNvPr>
          <p:cNvSpPr/>
          <p:nvPr/>
        </p:nvSpPr>
        <p:spPr>
          <a:xfrm>
            <a:off x="623392" y="5050006"/>
            <a:ext cx="296202" cy="29620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3A9AC4B8-B70B-4689-9DD2-9646F5E04A6B}"/>
              </a:ext>
            </a:extLst>
          </p:cNvPr>
          <p:cNvSpPr txBox="1">
            <a:spLocks/>
          </p:cNvSpPr>
          <p:nvPr/>
        </p:nvSpPr>
        <p:spPr>
          <a:xfrm>
            <a:off x="1164536" y="5000037"/>
            <a:ext cx="7895570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solidFill>
                  <a:schemeClr val="tx2"/>
                </a:solidFill>
              </a:rPr>
              <a:t>Crash test PHRC</a:t>
            </a:r>
            <a:endParaRPr lang="fr-FR" sz="1600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7BF83B7-4F07-42D2-830B-7A6DC8E99CD3}"/>
              </a:ext>
            </a:extLst>
          </p:cNvPr>
          <p:cNvCxnSpPr>
            <a:cxnSpLocks/>
          </p:cNvCxnSpPr>
          <p:nvPr/>
        </p:nvCxnSpPr>
        <p:spPr>
          <a:xfrm>
            <a:off x="779690" y="2529919"/>
            <a:ext cx="0" cy="2628000"/>
          </a:xfrm>
          <a:prstGeom prst="line">
            <a:avLst/>
          </a:prstGeom>
          <a:ln w="19050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95AD36D2-56CF-4A3A-87B5-0BDECBEC7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691" y="2529919"/>
            <a:ext cx="3806407" cy="276887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14400C5-9186-42F6-9F80-03332F5F5D02}"/>
              </a:ext>
            </a:extLst>
          </p:cNvPr>
          <p:cNvSpPr txBox="1"/>
          <p:nvPr/>
        </p:nvSpPr>
        <p:spPr>
          <a:xfrm>
            <a:off x="571499" y="5882936"/>
            <a:ext cx="723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 dirty="0">
                <a:solidFill>
                  <a:srgbClr val="FF0000"/>
                </a:solidFill>
              </a:rPr>
              <a:t>Co-animation : </a:t>
            </a:r>
            <a:r>
              <a:rPr lang="fr-FR" sz="1733" dirty="0">
                <a:solidFill>
                  <a:srgbClr val="FF0000"/>
                </a:solidFill>
              </a:rPr>
              <a:t>Christophe Richez, Alexandre Belot, Bruno </a:t>
            </a:r>
            <a:r>
              <a:rPr lang="fr-FR" sz="1733" dirty="0" err="1">
                <a:solidFill>
                  <a:srgbClr val="FF0000"/>
                </a:solidFill>
              </a:rPr>
              <a:t>Fautrel</a:t>
            </a:r>
            <a:r>
              <a:rPr lang="fr-FR" sz="1733" dirty="0">
                <a:solidFill>
                  <a:srgbClr val="FF0000"/>
                </a:solidFill>
              </a:rPr>
              <a:t>, Eric Hachulla et Wiebke Lautre, chargée de missions FAI²R</a:t>
            </a:r>
          </a:p>
        </p:txBody>
      </p:sp>
    </p:spTree>
    <p:extLst>
      <p:ext uri="{BB962C8B-B14F-4D97-AF65-F5344CB8AC3E}">
        <p14:creationId xmlns:p14="http://schemas.microsoft.com/office/powerpoint/2010/main" val="738101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2284" y="158062"/>
            <a:ext cx="9601067" cy="593120"/>
          </a:xfrm>
        </p:spPr>
        <p:txBody>
          <a:bodyPr>
            <a:normAutofit/>
          </a:bodyPr>
          <a:lstStyle/>
          <a:p>
            <a:r>
              <a:rPr lang="fr-FR" sz="3200" dirty="0"/>
              <a:t>Application smartphone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16404" y="1613085"/>
            <a:ext cx="1044586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67" dirty="0">
                <a:solidFill>
                  <a:schemeClr val="accent2"/>
                </a:solidFill>
                <a:latin typeface="+mj-lt"/>
              </a:rPr>
              <a:t>En 2023 </a:t>
            </a:r>
            <a:r>
              <a:rPr lang="fr-FR" sz="2133" dirty="0"/>
              <a:t>:</a:t>
            </a:r>
            <a:r>
              <a:rPr lang="fr-FR" sz="2133" dirty="0">
                <a:latin typeface="+mj-lt"/>
              </a:rPr>
              <a:t> </a:t>
            </a:r>
            <a:r>
              <a:rPr lang="fr-FR" sz="2133" dirty="0"/>
              <a:t>Mise à jour et mise à disposition de notre application sur </a:t>
            </a:r>
            <a:r>
              <a:rPr lang="fr-FR" sz="2133" dirty="0" err="1"/>
              <a:t>iOs</a:t>
            </a:r>
            <a:r>
              <a:rPr lang="fr-FR" sz="2133" dirty="0"/>
              <a:t> et Android  !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2512393"/>
            <a:ext cx="3481355" cy="4345608"/>
          </a:xfrm>
          <a:prstGeom prst="rect">
            <a:avLst/>
          </a:prstGeom>
        </p:spPr>
      </p:pic>
      <p:sp>
        <p:nvSpPr>
          <p:cNvPr id="7" name="Rectangle : coins arrondis 37">
            <a:extLst>
              <a:ext uri="{FF2B5EF4-FFF2-40B4-BE49-F238E27FC236}">
                <a16:creationId xmlns:a16="http://schemas.microsoft.com/office/drawing/2014/main" id="{A1345943-8C1C-4CB7-B50A-A2DB674A4CD6}"/>
              </a:ext>
            </a:extLst>
          </p:cNvPr>
          <p:cNvSpPr/>
          <p:nvPr/>
        </p:nvSpPr>
        <p:spPr>
          <a:xfrm>
            <a:off x="1075307" y="2564905"/>
            <a:ext cx="5963803" cy="864096"/>
          </a:xfrm>
          <a:prstGeom prst="roundRect">
            <a:avLst/>
          </a:prstGeom>
          <a:solidFill>
            <a:schemeClr val="accent3"/>
          </a:solidFill>
          <a:ln w="19050">
            <a:noFill/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2E828C-46BC-41A5-A302-9A5936F66FF2}"/>
              </a:ext>
            </a:extLst>
          </p:cNvPr>
          <p:cNvSpPr txBox="1"/>
          <p:nvPr/>
        </p:nvSpPr>
        <p:spPr>
          <a:xfrm>
            <a:off x="1469241" y="2756925"/>
            <a:ext cx="53957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Destinée aux soignants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4784EA7-39F2-4B81-A2B9-C1710A138F82}"/>
              </a:ext>
            </a:extLst>
          </p:cNvPr>
          <p:cNvSpPr/>
          <p:nvPr/>
        </p:nvSpPr>
        <p:spPr>
          <a:xfrm>
            <a:off x="561086" y="2586761"/>
            <a:ext cx="792135" cy="792135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 : coins arrondis 37">
            <a:extLst>
              <a:ext uri="{FF2B5EF4-FFF2-40B4-BE49-F238E27FC236}">
                <a16:creationId xmlns:a16="http://schemas.microsoft.com/office/drawing/2014/main" id="{A1345943-8C1C-4CB7-B50A-A2DB674A4CD6}"/>
              </a:ext>
            </a:extLst>
          </p:cNvPr>
          <p:cNvSpPr/>
          <p:nvPr/>
        </p:nvSpPr>
        <p:spPr>
          <a:xfrm>
            <a:off x="1069469" y="5445225"/>
            <a:ext cx="5963801" cy="864096"/>
          </a:xfrm>
          <a:prstGeom prst="roundRect">
            <a:avLst/>
          </a:prstGeom>
          <a:solidFill>
            <a:schemeClr val="accent1"/>
          </a:solidFill>
          <a:ln w="19050">
            <a:noFill/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9D3E911-ED7D-4999-B378-51EB62D6C374}"/>
              </a:ext>
            </a:extLst>
          </p:cNvPr>
          <p:cNvSpPr txBox="1"/>
          <p:nvPr/>
        </p:nvSpPr>
        <p:spPr>
          <a:xfrm>
            <a:off x="1457478" y="5548139"/>
            <a:ext cx="547352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Navigation</a:t>
            </a:r>
            <a:r>
              <a:rPr lang="fr-FR" sz="1867" dirty="0">
                <a:solidFill>
                  <a:schemeClr val="bg1"/>
                </a:solidFill>
              </a:rPr>
              <a:t> </a:t>
            </a:r>
            <a:r>
              <a:rPr lang="fr-FR" sz="1867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simplifiée</a:t>
            </a:r>
            <a:r>
              <a:rPr lang="fr-FR" sz="1867" dirty="0">
                <a:solidFill>
                  <a:schemeClr val="bg1"/>
                </a:solidFill>
              </a:rPr>
              <a:t> grâce aux icônes d’action rapide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9DC2DB-0086-486C-A4AC-0D660CD2B0CE}"/>
              </a:ext>
            </a:extLst>
          </p:cNvPr>
          <p:cNvSpPr/>
          <p:nvPr/>
        </p:nvSpPr>
        <p:spPr>
          <a:xfrm>
            <a:off x="551015" y="5483277"/>
            <a:ext cx="792135" cy="792135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ectangle : coins arrondis 37">
            <a:extLst>
              <a:ext uri="{FF2B5EF4-FFF2-40B4-BE49-F238E27FC236}">
                <a16:creationId xmlns:a16="http://schemas.microsoft.com/office/drawing/2014/main" id="{A1345943-8C1C-4CB7-B50A-A2DB674A4CD6}"/>
              </a:ext>
            </a:extLst>
          </p:cNvPr>
          <p:cNvSpPr/>
          <p:nvPr/>
        </p:nvSpPr>
        <p:spPr>
          <a:xfrm>
            <a:off x="1099104" y="3530569"/>
            <a:ext cx="5963805" cy="864096"/>
          </a:xfrm>
          <a:prstGeom prst="roundRect">
            <a:avLst/>
          </a:prstGeom>
          <a:solidFill>
            <a:schemeClr val="tx2"/>
          </a:solidFill>
          <a:ln w="19050">
            <a:noFill/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0362169-06EF-4BFF-BF30-F21FBE817A91}"/>
              </a:ext>
            </a:extLst>
          </p:cNvPr>
          <p:cNvSpPr txBox="1"/>
          <p:nvPr/>
        </p:nvSpPr>
        <p:spPr>
          <a:xfrm>
            <a:off x="1469241" y="3608040"/>
            <a:ext cx="539575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Son point fort  </a:t>
            </a:r>
            <a:r>
              <a:rPr lang="fr-FR" sz="1867" dirty="0">
                <a:solidFill>
                  <a:schemeClr val="bg1"/>
                </a:solidFill>
              </a:rPr>
              <a:t>: compatible en </a:t>
            </a:r>
            <a:r>
              <a:rPr lang="fr-FR" sz="1867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connexion hors ligne</a:t>
            </a:r>
            <a:r>
              <a:rPr lang="fr-FR" sz="1867" dirty="0">
                <a:solidFill>
                  <a:schemeClr val="bg1"/>
                </a:solidFill>
              </a:rPr>
              <a:t> pour être utilisée dans les hôpitaux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793AF1D-425E-49FD-8362-DDF673DB5FFA}"/>
              </a:ext>
            </a:extLst>
          </p:cNvPr>
          <p:cNvSpPr/>
          <p:nvPr/>
        </p:nvSpPr>
        <p:spPr>
          <a:xfrm>
            <a:off x="558235" y="3530455"/>
            <a:ext cx="792136" cy="792136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bg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 : coins arrondis 37">
            <a:extLst>
              <a:ext uri="{FF2B5EF4-FFF2-40B4-BE49-F238E27FC236}">
                <a16:creationId xmlns:a16="http://schemas.microsoft.com/office/drawing/2014/main" id="{A1345943-8C1C-4CB7-B50A-A2DB674A4CD6}"/>
              </a:ext>
            </a:extLst>
          </p:cNvPr>
          <p:cNvSpPr/>
          <p:nvPr/>
        </p:nvSpPr>
        <p:spPr>
          <a:xfrm>
            <a:off x="1092283" y="4485119"/>
            <a:ext cx="5963803" cy="864096"/>
          </a:xfrm>
          <a:prstGeom prst="roundRect">
            <a:avLst/>
          </a:prstGeom>
          <a:solidFill>
            <a:schemeClr val="accent2"/>
          </a:solidFill>
          <a:ln w="19050">
            <a:noFill/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C7FE94F-45DC-40E5-947B-19DD420CD101}"/>
              </a:ext>
            </a:extLst>
          </p:cNvPr>
          <p:cNvSpPr/>
          <p:nvPr/>
        </p:nvSpPr>
        <p:spPr>
          <a:xfrm>
            <a:off x="527381" y="4509583"/>
            <a:ext cx="792136" cy="792135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ACABBB5-E4ED-4927-BEBE-2F4BAF915F0E}"/>
              </a:ext>
            </a:extLst>
          </p:cNvPr>
          <p:cNvSpPr txBox="1"/>
          <p:nvPr/>
        </p:nvSpPr>
        <p:spPr>
          <a:xfrm>
            <a:off x="1437219" y="4526928"/>
            <a:ext cx="566316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>
                <a:solidFill>
                  <a:schemeClr val="bg1"/>
                </a:solidFill>
              </a:rPr>
              <a:t>Possibilité de mémoriser « </a:t>
            </a:r>
            <a:r>
              <a:rPr lang="fr-FR" sz="1867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ses favoris </a:t>
            </a:r>
            <a:r>
              <a:rPr lang="fr-FR" sz="1867" dirty="0">
                <a:solidFill>
                  <a:schemeClr val="bg1"/>
                </a:solidFill>
              </a:rPr>
              <a:t>» pour un accès direct au contenu qui vous intéresse</a:t>
            </a:r>
          </a:p>
        </p:txBody>
      </p:sp>
      <p:sp>
        <p:nvSpPr>
          <p:cNvPr id="30" name="Rectangle 29" descr="Doctor">
            <a:extLst>
              <a:ext uri="{FF2B5EF4-FFF2-40B4-BE49-F238E27FC236}">
                <a16:creationId xmlns:a16="http://schemas.microsoft.com/office/drawing/2014/main" id="{52F23284-0F77-4F05-917D-079D1FE8A750}"/>
              </a:ext>
            </a:extLst>
          </p:cNvPr>
          <p:cNvSpPr/>
          <p:nvPr/>
        </p:nvSpPr>
        <p:spPr>
          <a:xfrm>
            <a:off x="669120" y="2640404"/>
            <a:ext cx="576064" cy="576064"/>
          </a:xfrm>
          <a:prstGeom prst="rect">
            <a:avLst/>
          </a:prstGeom>
          <a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0F741B0-B392-405C-A3A0-88863FF772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345" y1="47923" x2="34345" y2="47923"/>
                        <a14:foregroundMark x1="34185" y1="59904" x2="34185" y2="59904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160" y="3561959"/>
            <a:ext cx="652576" cy="652576"/>
          </a:xfrm>
          <a:prstGeom prst="rect">
            <a:avLst/>
          </a:prstGeom>
        </p:spPr>
      </p:pic>
      <p:sp>
        <p:nvSpPr>
          <p:cNvPr id="32" name="Étoile : 5 branches 2">
            <a:extLst>
              <a:ext uri="{FF2B5EF4-FFF2-40B4-BE49-F238E27FC236}">
                <a16:creationId xmlns:a16="http://schemas.microsoft.com/office/drawing/2014/main" id="{DABC1D03-BCD5-497F-9A95-25E934663605}"/>
              </a:ext>
            </a:extLst>
          </p:cNvPr>
          <p:cNvSpPr/>
          <p:nvPr/>
        </p:nvSpPr>
        <p:spPr>
          <a:xfrm>
            <a:off x="743970" y="4713096"/>
            <a:ext cx="356629" cy="356629"/>
          </a:xfrm>
          <a:prstGeom prst="star5">
            <a:avLst>
              <a:gd name="adj" fmla="val 26618"/>
              <a:gd name="hf" fmla="val 105146"/>
              <a:gd name="vf" fmla="val 110557"/>
            </a:avLst>
          </a:prstGeom>
          <a:solidFill>
            <a:schemeClr val="bg1"/>
          </a:solidFill>
          <a:ln w="19050">
            <a:solidFill>
              <a:schemeClr val="bg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0" y="5563437"/>
            <a:ext cx="557677" cy="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89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175F65B-98B4-7E10-F426-2A3BC621A4F3}"/>
              </a:ext>
            </a:extLst>
          </p:cNvPr>
          <p:cNvGrpSpPr/>
          <p:nvPr/>
        </p:nvGrpSpPr>
        <p:grpSpPr>
          <a:xfrm>
            <a:off x="3936118" y="1423448"/>
            <a:ext cx="3385815" cy="4235002"/>
            <a:chOff x="4105935" y="714266"/>
            <a:chExt cx="3385815" cy="423500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964B281-3563-3979-8B1B-488C328F6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770" y="714266"/>
              <a:ext cx="2651023" cy="583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 17" descr="Une image contenant motif, carré, pixel&#10;&#10;Description générée automatiquement">
              <a:extLst>
                <a:ext uri="{FF2B5EF4-FFF2-40B4-BE49-F238E27FC236}">
                  <a16:creationId xmlns:a16="http://schemas.microsoft.com/office/drawing/2014/main" id="{DCAB4086-889F-3536-BC91-412DAB1AA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935" y="1563453"/>
              <a:ext cx="3385815" cy="3385815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03833A-AC1D-550A-3A93-CD890665A42F}"/>
              </a:ext>
            </a:extLst>
          </p:cNvPr>
          <p:cNvGrpSpPr/>
          <p:nvPr/>
        </p:nvGrpSpPr>
        <p:grpSpPr>
          <a:xfrm>
            <a:off x="376914" y="1418034"/>
            <a:ext cx="3308649" cy="4187020"/>
            <a:chOff x="546731" y="621300"/>
            <a:chExt cx="3308649" cy="4187020"/>
          </a:xfrm>
        </p:grpSpPr>
        <p:pic>
          <p:nvPicPr>
            <p:cNvPr id="15" name="Image 14" descr="Une image contenant motif, carré, pixel, mots croisés&#10;&#10;Description générée automatiquement">
              <a:extLst>
                <a:ext uri="{FF2B5EF4-FFF2-40B4-BE49-F238E27FC236}">
                  <a16:creationId xmlns:a16="http://schemas.microsoft.com/office/drawing/2014/main" id="{2CA338BE-2432-4DF8-F204-AB924593A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31" y="1499671"/>
              <a:ext cx="3308649" cy="3308649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0B37FEA9-0DC2-0FCB-0BB0-F37A7553D3AC}"/>
                </a:ext>
              </a:extLst>
            </p:cNvPr>
            <p:cNvGrpSpPr/>
            <p:nvPr/>
          </p:nvGrpSpPr>
          <p:grpSpPr>
            <a:xfrm>
              <a:off x="704047" y="621300"/>
              <a:ext cx="3058092" cy="583225"/>
              <a:chOff x="930189" y="1805009"/>
              <a:chExt cx="3058092" cy="583225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B63EF7C5-B90E-717B-44D2-D2C7E4E477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7700" y="1868791"/>
                <a:ext cx="2310581" cy="4567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CC389B83-2AB5-C213-DB62-A9AB4CBD1F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189" y="1805009"/>
                <a:ext cx="496956" cy="583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550ECDCD-A94C-1919-F9CA-C2796DEAE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192" y="2512393"/>
            <a:ext cx="3481355" cy="434560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480C130-4176-FB73-666F-0B5EF574D5F1}"/>
              </a:ext>
            </a:extLst>
          </p:cNvPr>
          <p:cNvSpPr txBox="1"/>
          <p:nvPr/>
        </p:nvSpPr>
        <p:spPr>
          <a:xfrm>
            <a:off x="744151" y="5906615"/>
            <a:ext cx="2574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https://vu.fr/WGVKM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F930D4E-0247-9474-A0B2-AAE82D8541D0}"/>
              </a:ext>
            </a:extLst>
          </p:cNvPr>
          <p:cNvSpPr txBox="1"/>
          <p:nvPr/>
        </p:nvSpPr>
        <p:spPr>
          <a:xfrm>
            <a:off x="4245377" y="5906615"/>
            <a:ext cx="2574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https://vu.fr/vmUW</a:t>
            </a:r>
          </a:p>
        </p:txBody>
      </p:sp>
      <p:pic>
        <p:nvPicPr>
          <p:cNvPr id="16" name="Image 15" descr="Une image contenant Graphique, graphisme, Police, Caractère coloré&#10;&#10;Description générée automatiquement">
            <a:extLst>
              <a:ext uri="{FF2B5EF4-FFF2-40B4-BE49-F238E27FC236}">
                <a16:creationId xmlns:a16="http://schemas.microsoft.com/office/drawing/2014/main" id="{C69353A4-75E3-D755-9EB4-B4FB5EFD10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095" y="1379126"/>
            <a:ext cx="1134756" cy="893509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79787C0-D6BF-3A2C-2804-AA581BA8F91B}"/>
              </a:ext>
            </a:extLst>
          </p:cNvPr>
          <p:cNvSpPr txBox="1">
            <a:spLocks/>
          </p:cNvSpPr>
          <p:nvPr/>
        </p:nvSpPr>
        <p:spPr>
          <a:xfrm>
            <a:off x="922284" y="158062"/>
            <a:ext cx="9601067" cy="5931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4267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/>
              <a:t>Application smartphone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353298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A4AAE21-9374-E44C-BD39-F3B1D5BB8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20809"/>
            <a:ext cx="9985109" cy="1143000"/>
          </a:xfrm>
        </p:spPr>
        <p:txBody>
          <a:bodyPr>
            <a:normAutofit/>
          </a:bodyPr>
          <a:lstStyle/>
          <a:p>
            <a:r>
              <a:rPr lang="fr-FR" sz="3600" dirty="0"/>
              <a:t>Des missions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9C9E774-3B4C-6A44-BE79-190036FA13D1}"/>
              </a:ext>
            </a:extLst>
          </p:cNvPr>
          <p:cNvSpPr txBox="1">
            <a:spLocks/>
          </p:cNvSpPr>
          <p:nvPr/>
        </p:nvSpPr>
        <p:spPr>
          <a:xfrm>
            <a:off x="1740459" y="1494876"/>
            <a:ext cx="9516266" cy="426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42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6095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609585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60958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dirty="0">
                <a:solidFill>
                  <a:schemeClr val="tx2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rPr>
              <a:t>Harmoniser</a:t>
            </a:r>
            <a:r>
              <a:rPr lang="fr-FR" sz="16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les prises en charge diagnostique, thérapeutique et médico-sociale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51D6689-37ED-B44F-8BA3-0EF19F61F308}"/>
              </a:ext>
            </a:extLst>
          </p:cNvPr>
          <p:cNvSpPr txBox="1">
            <a:spLocks/>
          </p:cNvSpPr>
          <p:nvPr/>
        </p:nvSpPr>
        <p:spPr>
          <a:xfrm>
            <a:off x="1740459" y="3211173"/>
            <a:ext cx="9516266" cy="604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chemeClr val="tx2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rPr>
              <a:t>Définir </a:t>
            </a:r>
            <a:r>
              <a:rPr lang="fr-FR" sz="16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des actions de santé en partenariat avec les associations de patients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6C83C7A-328C-8249-A912-BC4011EA4CEC}"/>
              </a:ext>
            </a:extLst>
          </p:cNvPr>
          <p:cNvSpPr txBox="1">
            <a:spLocks/>
          </p:cNvSpPr>
          <p:nvPr/>
        </p:nvSpPr>
        <p:spPr>
          <a:xfrm>
            <a:off x="1740459" y="3986291"/>
            <a:ext cx="9516266" cy="507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chemeClr val="tx2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rPr>
              <a:t>Promouvoir</a:t>
            </a:r>
            <a:r>
              <a:rPr lang="fr-FR" sz="16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l’ETP et la diffusion des connaissances aux membres de la filière</a:t>
            </a:r>
            <a:endParaRPr lang="fr-FR" sz="16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8F2AB64-C79B-3546-9727-63B5D9FD6CD8}"/>
              </a:ext>
            </a:extLst>
          </p:cNvPr>
          <p:cNvSpPr txBox="1">
            <a:spLocks/>
          </p:cNvSpPr>
          <p:nvPr/>
        </p:nvSpPr>
        <p:spPr>
          <a:xfrm>
            <a:off x="1740459" y="2412145"/>
            <a:ext cx="9516266" cy="44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42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6095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7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609585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60958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dirty="0">
                <a:solidFill>
                  <a:schemeClr val="tx2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rPr>
              <a:t>Faciliter </a:t>
            </a:r>
            <a:r>
              <a:rPr lang="fr-FR" sz="16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l’accès aux soins et permettre un diagnostic précoce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CC4DB2AC-8F2E-864D-B17D-7F935C22024E}"/>
              </a:ext>
            </a:extLst>
          </p:cNvPr>
          <p:cNvSpPr txBox="1">
            <a:spLocks/>
          </p:cNvSpPr>
          <p:nvPr/>
        </p:nvSpPr>
        <p:spPr>
          <a:xfrm>
            <a:off x="1740459" y="4727432"/>
            <a:ext cx="9516266" cy="507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chemeClr val="tx2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rPr>
              <a:t>Faciliter</a:t>
            </a:r>
            <a:r>
              <a:rPr lang="fr-FR" sz="16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la transition</a:t>
            </a:r>
            <a:endParaRPr lang="fr-FR" sz="16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36" name="Connecteur droit 35"/>
          <p:cNvCxnSpPr>
            <a:cxnSpLocks/>
          </p:cNvCxnSpPr>
          <p:nvPr/>
        </p:nvCxnSpPr>
        <p:spPr>
          <a:xfrm>
            <a:off x="1839451" y="2835271"/>
            <a:ext cx="891112" cy="0"/>
          </a:xfrm>
          <a:prstGeom prst="line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>
            <a:cxnSpLocks/>
          </p:cNvCxnSpPr>
          <p:nvPr/>
        </p:nvCxnSpPr>
        <p:spPr>
          <a:xfrm>
            <a:off x="1839451" y="1921038"/>
            <a:ext cx="1296000" cy="0"/>
          </a:xfrm>
          <a:prstGeom prst="line">
            <a:avLst/>
          </a:prstGeom>
          <a:ln w="57150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>
            <a:cxnSpLocks/>
          </p:cNvCxnSpPr>
          <p:nvPr/>
        </p:nvCxnSpPr>
        <p:spPr>
          <a:xfrm>
            <a:off x="1839451" y="3628979"/>
            <a:ext cx="75600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>
            <a:cxnSpLocks/>
          </p:cNvCxnSpPr>
          <p:nvPr/>
        </p:nvCxnSpPr>
        <p:spPr>
          <a:xfrm>
            <a:off x="1839451" y="4429589"/>
            <a:ext cx="1332000" cy="0"/>
          </a:xfrm>
          <a:prstGeom prst="line">
            <a:avLst/>
          </a:prstGeom>
          <a:ln w="57150">
            <a:solidFill>
              <a:schemeClr val="accent4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>
            <a:cxnSpLocks/>
          </p:cNvCxnSpPr>
          <p:nvPr/>
        </p:nvCxnSpPr>
        <p:spPr>
          <a:xfrm>
            <a:off x="1839451" y="5162302"/>
            <a:ext cx="891112" cy="0"/>
          </a:xfrm>
          <a:prstGeom prst="line">
            <a:avLst/>
          </a:prstGeom>
          <a:ln w="57150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ag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28" y="4625367"/>
            <a:ext cx="712046" cy="70733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41" y="3854161"/>
            <a:ext cx="773348" cy="712046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28" y="3072977"/>
            <a:ext cx="712046" cy="712046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28" y="2221062"/>
            <a:ext cx="712046" cy="707330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228" y="1433220"/>
            <a:ext cx="712046" cy="712046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1C0CB84-5506-6BEB-27CB-752CA319546E}"/>
              </a:ext>
            </a:extLst>
          </p:cNvPr>
          <p:cNvSpPr txBox="1">
            <a:spLocks/>
          </p:cNvSpPr>
          <p:nvPr/>
        </p:nvSpPr>
        <p:spPr>
          <a:xfrm>
            <a:off x="1740459" y="5597173"/>
            <a:ext cx="9516266" cy="604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chemeClr val="tx2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rPr>
              <a:t>Faciliter et encourager </a:t>
            </a:r>
            <a:r>
              <a:rPr lang="fr-FR" sz="1600" dirty="0">
                <a:solidFill>
                  <a:schemeClr val="tx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la recherche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B30C650-8C05-C0BC-19E3-6507DA1B1DA4}"/>
              </a:ext>
            </a:extLst>
          </p:cNvPr>
          <p:cNvCxnSpPr>
            <a:cxnSpLocks/>
          </p:cNvCxnSpPr>
          <p:nvPr/>
        </p:nvCxnSpPr>
        <p:spPr>
          <a:xfrm>
            <a:off x="1839451" y="6014979"/>
            <a:ext cx="75600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590CCD48-A567-6D53-15BA-E50401AF7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28" y="5458977"/>
            <a:ext cx="712046" cy="71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52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D09E6293-CC78-E944-854F-E4264B0ABEEC}"/>
              </a:ext>
            </a:extLst>
          </p:cNvPr>
          <p:cNvSpPr/>
          <p:nvPr/>
        </p:nvSpPr>
        <p:spPr>
          <a:xfrm>
            <a:off x="3376157" y="3291111"/>
            <a:ext cx="1537361" cy="15116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>
              <a:defRPr/>
            </a:pPr>
            <a:endParaRPr lang="en-US" dirty="0">
              <a:solidFill>
                <a:srgbClr val="FFFFFF"/>
              </a:solidFill>
              <a:latin typeface="Lato Light" panose="020F0502020204030203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D452A0-B944-414E-8FEB-EDAD521E86B5}"/>
              </a:ext>
            </a:extLst>
          </p:cNvPr>
          <p:cNvSpPr txBox="1"/>
          <p:nvPr/>
        </p:nvSpPr>
        <p:spPr>
          <a:xfrm>
            <a:off x="3572407" y="3631453"/>
            <a:ext cx="1144864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914194">
              <a:defRPr/>
            </a:pPr>
            <a:r>
              <a:rPr lang="en-US" sz="1600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  <a:sym typeface="Arial"/>
              </a:rPr>
              <a:t>23 </a:t>
            </a:r>
          </a:p>
          <a:p>
            <a:pPr algn="ctr" defTabSz="914194">
              <a:defRPr/>
            </a:pPr>
            <a:r>
              <a:rPr lang="en-US" sz="1600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  <a:sym typeface="Arial"/>
              </a:rPr>
              <a:t>member </a:t>
            </a:r>
          </a:p>
          <a:p>
            <a:pPr algn="ctr" defTabSz="914194">
              <a:defRPr/>
            </a:pPr>
            <a:r>
              <a:rPr lang="en-US" sz="1600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  <a:sym typeface="Arial"/>
              </a:rPr>
              <a:t>states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A48FD-4960-CF41-AC2B-CC7781F9B2C6}"/>
              </a:ext>
            </a:extLst>
          </p:cNvPr>
          <p:cNvSpPr txBox="1"/>
          <p:nvPr/>
        </p:nvSpPr>
        <p:spPr>
          <a:xfrm>
            <a:off x="7947665" y="2726451"/>
            <a:ext cx="1119151" cy="7487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194">
              <a:defRPr/>
            </a:pPr>
            <a:r>
              <a:rPr lang="en-US" sz="2133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  <a:sym typeface="Arial"/>
              </a:rPr>
              <a:t>10 rCTDs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89B30C-189E-3A4B-8424-BD03E4C5311F}"/>
              </a:ext>
            </a:extLst>
          </p:cNvPr>
          <p:cNvSpPr txBox="1"/>
          <p:nvPr/>
        </p:nvSpPr>
        <p:spPr>
          <a:xfrm>
            <a:off x="448203" y="2229263"/>
            <a:ext cx="4498589" cy="994375"/>
          </a:xfrm>
          <a:prstGeom prst="rect">
            <a:avLst/>
          </a:prstGeom>
          <a:noFill/>
        </p:spPr>
        <p:txBody>
          <a:bodyPr wrap="square" lIns="45720" rtlCol="0" anchor="t" anchorCtr="0">
            <a:spAutoFit/>
          </a:bodyPr>
          <a:lstStyle/>
          <a:p>
            <a:pPr defTabSz="914194">
              <a:lnSpc>
                <a:spcPts val="1751"/>
              </a:lnSpc>
              <a:defRPr/>
            </a:pPr>
            <a:r>
              <a:rPr lang="en-US" sz="1333" dirty="0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Austria, Belgium, Croatia, Czech Republic, Denmark, Estonia, Finland, France, Germany, Greece, Hungary, Italy, Latvia, Lithuania, Luxembourg, Malta, Netherlands, Poland, Portugal, Romania, Slovenia, Spain, Sweden</a:t>
            </a:r>
          </a:p>
        </p:txBody>
      </p:sp>
      <p:pic>
        <p:nvPicPr>
          <p:cNvPr id="49" name="Immagine 48" descr="Immagine che contiene mappa&#10;&#10;Descrizione generata automaticamente">
            <a:extLst>
              <a:ext uri="{FF2B5EF4-FFF2-40B4-BE49-F238E27FC236}">
                <a16:creationId xmlns:a16="http://schemas.microsoft.com/office/drawing/2014/main" id="{5F5A85AA-7FEB-4A14-9230-98C05D855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152" y="178835"/>
            <a:ext cx="6909613" cy="650033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C21BFFD-6DAA-C749-B75B-BD8D97E4D61A}"/>
              </a:ext>
            </a:extLst>
          </p:cNvPr>
          <p:cNvSpPr txBox="1"/>
          <p:nvPr/>
        </p:nvSpPr>
        <p:spPr>
          <a:xfrm>
            <a:off x="363034" y="1749851"/>
            <a:ext cx="581345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94">
              <a:defRPr/>
            </a:pPr>
            <a:r>
              <a:rPr lang="en-US" sz="2133" b="1" dirty="0">
                <a:solidFill>
                  <a:srgbClr val="08204C">
                    <a:lumMod val="75000"/>
                    <a:lumOff val="25000"/>
                  </a:srgbClr>
                </a:solidFill>
                <a:latin typeface="Calibri" panose="020F0502020204030204"/>
                <a:cs typeface="Poppins" pitchFamily="2" charset="77"/>
                <a:sym typeface="Arial"/>
              </a:rPr>
              <a:t>23 Member States represented in ERN </a:t>
            </a:r>
            <a:r>
              <a:rPr lang="en-US" sz="2133" b="1" dirty="0" err="1">
                <a:solidFill>
                  <a:srgbClr val="08204C">
                    <a:lumMod val="75000"/>
                    <a:lumOff val="25000"/>
                  </a:srgbClr>
                </a:solidFill>
                <a:latin typeface="Calibri" panose="020F0502020204030204"/>
                <a:cs typeface="Poppins" pitchFamily="2" charset="77"/>
                <a:sym typeface="Arial"/>
              </a:rPr>
              <a:t>ReCONNET</a:t>
            </a:r>
            <a:endParaRPr lang="en-US" sz="2133" b="1" dirty="0">
              <a:solidFill>
                <a:srgbClr val="08204C">
                  <a:lumMod val="75000"/>
                  <a:lumOff val="25000"/>
                </a:srgbClr>
              </a:solidFill>
              <a:latin typeface="Calibri" panose="020F0502020204030204"/>
              <a:cs typeface="Poppins" pitchFamily="2" charset="77"/>
              <a:sym typeface="Arial"/>
            </a:endParaRPr>
          </a:p>
        </p:txBody>
      </p:sp>
      <p:sp>
        <p:nvSpPr>
          <p:cNvPr id="2" name="Oval 8">
            <a:extLst>
              <a:ext uri="{FF2B5EF4-FFF2-40B4-BE49-F238E27FC236}">
                <a16:creationId xmlns:a16="http://schemas.microsoft.com/office/drawing/2014/main" id="{F19EB956-37B0-B48B-29EB-71D12D5C83FC}"/>
              </a:ext>
            </a:extLst>
          </p:cNvPr>
          <p:cNvSpPr/>
          <p:nvPr/>
        </p:nvSpPr>
        <p:spPr>
          <a:xfrm>
            <a:off x="1389631" y="3266805"/>
            <a:ext cx="1537361" cy="15116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>
              <a:defRPr/>
            </a:pPr>
            <a:endParaRPr lang="en-US" dirty="0">
              <a:solidFill>
                <a:srgbClr val="FFFFFF"/>
              </a:solidFill>
              <a:latin typeface="Lato Light" panose="020F0502020204030203" pitchFamily="34" charset="0"/>
              <a:sym typeface="Arial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A04A66DF-3DF0-8EA0-F653-0FAB8D8B7CAB}"/>
              </a:ext>
            </a:extLst>
          </p:cNvPr>
          <p:cNvSpPr txBox="1"/>
          <p:nvPr/>
        </p:nvSpPr>
        <p:spPr>
          <a:xfrm>
            <a:off x="1791062" y="3718345"/>
            <a:ext cx="73449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914194">
              <a:defRPr/>
            </a:pPr>
            <a:r>
              <a:rPr lang="en-US" sz="1600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  <a:sym typeface="Arial"/>
              </a:rPr>
              <a:t>64 </a:t>
            </a:r>
          </a:p>
          <a:p>
            <a:pPr algn="ctr" defTabSz="914194">
              <a:defRPr/>
            </a:pPr>
            <a:r>
              <a:rPr lang="en-US" sz="1600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  <a:sym typeface="Arial"/>
              </a:rPr>
              <a:t>HCPs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2011FE5-FCB3-5A60-27A2-01EDA5507C91}"/>
              </a:ext>
            </a:extLst>
          </p:cNvPr>
          <p:cNvSpPr txBox="1">
            <a:spLocks/>
          </p:cNvSpPr>
          <p:nvPr/>
        </p:nvSpPr>
        <p:spPr>
          <a:xfrm>
            <a:off x="2916027" y="-9184"/>
            <a:ext cx="5583185" cy="770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4267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Lien avec l’Europe</a:t>
            </a:r>
          </a:p>
        </p:txBody>
      </p:sp>
    </p:spTree>
    <p:extLst>
      <p:ext uri="{BB962C8B-B14F-4D97-AF65-F5344CB8AC3E}">
        <p14:creationId xmlns:p14="http://schemas.microsoft.com/office/powerpoint/2010/main" val="1735567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ignalisation droite 18">
            <a:extLst>
              <a:ext uri="{FF2B5EF4-FFF2-40B4-BE49-F238E27FC236}">
                <a16:creationId xmlns:a16="http://schemas.microsoft.com/office/drawing/2014/main" id="{84D46BFB-5184-A38E-0130-9622D22C814A}"/>
              </a:ext>
            </a:extLst>
          </p:cNvPr>
          <p:cNvSpPr/>
          <p:nvPr/>
        </p:nvSpPr>
        <p:spPr>
          <a:xfrm>
            <a:off x="1451631" y="3429000"/>
            <a:ext cx="3300248" cy="71252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PNMR 4</a:t>
            </a:r>
          </a:p>
        </p:txBody>
      </p:sp>
      <p:pic>
        <p:nvPicPr>
          <p:cNvPr id="23" name="Image 22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4A6466B4-0449-9385-6289-6E66BDC5C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087" y="1111881"/>
            <a:ext cx="3618326" cy="510578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934F8268-DEC4-3319-E6D2-F9433FB34A5A}"/>
              </a:ext>
            </a:extLst>
          </p:cNvPr>
          <p:cNvSpPr txBox="1">
            <a:spLocks/>
          </p:cNvSpPr>
          <p:nvPr/>
        </p:nvSpPr>
        <p:spPr>
          <a:xfrm>
            <a:off x="115618" y="399353"/>
            <a:ext cx="9501351" cy="71252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Vers un 4</a:t>
            </a:r>
            <a:r>
              <a:rPr kumimoji="0" lang="fr-FR" sz="3000" b="1" i="0" u="none" strike="noStrike" kern="1200" cap="none" spc="0" normalizeH="0" baseline="300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ème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PNMR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>
            <a:extLst>
              <a:ext uri="{FF2B5EF4-FFF2-40B4-BE49-F238E27FC236}">
                <a16:creationId xmlns:a16="http://schemas.microsoft.com/office/drawing/2014/main" id="{29AC8336-D0E7-3BE2-5BBF-5F60CED4110F}"/>
              </a:ext>
            </a:extLst>
          </p:cNvPr>
          <p:cNvSpPr txBox="1">
            <a:spLocks/>
          </p:cNvSpPr>
          <p:nvPr/>
        </p:nvSpPr>
        <p:spPr>
          <a:xfrm>
            <a:off x="439863" y="236434"/>
            <a:ext cx="11434274" cy="9942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5333" b="1" kern="1200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0" cap="none" dirty="0"/>
              <a:t>Un exemple de filière</a:t>
            </a:r>
          </a:p>
        </p:txBody>
      </p:sp>
    </p:spTree>
    <p:extLst>
      <p:ext uri="{BB962C8B-B14F-4D97-AF65-F5344CB8AC3E}">
        <p14:creationId xmlns:p14="http://schemas.microsoft.com/office/powerpoint/2010/main" val="263628383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 128" descr="Une image contenant cercle, capture d’écran, Graphique, Police&#10;&#10;Description générée automatiquement">
            <a:extLst>
              <a:ext uri="{FF2B5EF4-FFF2-40B4-BE49-F238E27FC236}">
                <a16:creationId xmlns:a16="http://schemas.microsoft.com/office/drawing/2014/main" id="{E2492D62-EF60-C12E-C7C4-93B31F2D2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2152841" cy="2489876"/>
          </a:xfrm>
          <a:prstGeom prst="rect">
            <a:avLst/>
          </a:prstGeom>
        </p:spPr>
      </p:pic>
      <p:grpSp>
        <p:nvGrpSpPr>
          <p:cNvPr id="1169" name="Groupe 1168">
            <a:extLst>
              <a:ext uri="{FF2B5EF4-FFF2-40B4-BE49-F238E27FC236}">
                <a16:creationId xmlns:a16="http://schemas.microsoft.com/office/drawing/2014/main" id="{7A6BF7E0-12D9-51E9-4AB3-BF0C2A3D8259}"/>
              </a:ext>
            </a:extLst>
          </p:cNvPr>
          <p:cNvGrpSpPr/>
          <p:nvPr/>
        </p:nvGrpSpPr>
        <p:grpSpPr>
          <a:xfrm>
            <a:off x="4616759" y="476672"/>
            <a:ext cx="7239881" cy="6211661"/>
            <a:chOff x="4489064" y="311786"/>
            <a:chExt cx="7239881" cy="6211661"/>
          </a:xfrm>
        </p:grpSpPr>
        <p:pic>
          <p:nvPicPr>
            <p:cNvPr id="1036" name="Picture 12" descr="Carte De Contour Du Fond Blanc De Paris Vecteurs libres de droits et plus  d'images vectorielles de Paris - France - Paris - France, Carte, Carte de  voeux et d'anniversaire - iStock">
              <a:extLst>
                <a:ext uri="{FF2B5EF4-FFF2-40B4-BE49-F238E27FC236}">
                  <a16:creationId xmlns:a16="http://schemas.microsoft.com/office/drawing/2014/main" id="{350717AF-068C-2B54-36FB-EBBAFFD60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920" y="2413761"/>
              <a:ext cx="2394878" cy="2394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e 13"/>
            <p:cNvGrpSpPr/>
            <p:nvPr/>
          </p:nvGrpSpPr>
          <p:grpSpPr>
            <a:xfrm>
              <a:off x="5213910" y="311786"/>
              <a:ext cx="6225132" cy="6211661"/>
              <a:chOff x="3596889" y="1648501"/>
              <a:chExt cx="5192434" cy="5062510"/>
            </a:xfrm>
          </p:grpSpPr>
          <p:pic>
            <p:nvPicPr>
              <p:cNvPr id="2" name="Picture 7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3966" y="1648501"/>
                <a:ext cx="4275357" cy="4013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2901" y="5712747"/>
                <a:ext cx="668183" cy="845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6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8107" y="5643136"/>
                <a:ext cx="1314987" cy="1067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1" name="ZoneTexte 140"/>
              <p:cNvSpPr txBox="1"/>
              <p:nvPr/>
            </p:nvSpPr>
            <p:spPr>
              <a:xfrm>
                <a:off x="7004744" y="6125564"/>
                <a:ext cx="1075196" cy="188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Fort-de-France</a:t>
                </a:r>
              </a:p>
            </p:txBody>
          </p:sp>
          <p:sp>
            <p:nvSpPr>
              <p:cNvPr id="142" name="ZoneTexte 141"/>
              <p:cNvSpPr txBox="1"/>
              <p:nvPr/>
            </p:nvSpPr>
            <p:spPr>
              <a:xfrm>
                <a:off x="5557316" y="5776581"/>
                <a:ext cx="848516" cy="188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Pointe-à-Pitre</a:t>
                </a:r>
              </a:p>
            </p:txBody>
          </p:sp>
          <p:sp>
            <p:nvSpPr>
              <p:cNvPr id="150" name="ZoneTexte 149"/>
              <p:cNvSpPr txBox="1"/>
              <p:nvPr/>
            </p:nvSpPr>
            <p:spPr>
              <a:xfrm>
                <a:off x="3596889" y="3476641"/>
                <a:ext cx="1769722" cy="188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Paris et départements proches</a:t>
                </a:r>
              </a:p>
            </p:txBody>
          </p:sp>
        </p:grp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61D8ADFE-F6D3-FDBD-A9FC-EC58948F3BEB}"/>
                </a:ext>
              </a:extLst>
            </p:cNvPr>
            <p:cNvSpPr/>
            <p:nvPr/>
          </p:nvSpPr>
          <p:spPr>
            <a:xfrm>
              <a:off x="9198454" y="532617"/>
              <a:ext cx="180000" cy="180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AE459FC7-98F5-B3F5-5DAB-0740D9072E22}"/>
                </a:ext>
              </a:extLst>
            </p:cNvPr>
            <p:cNvSpPr/>
            <p:nvPr/>
          </p:nvSpPr>
          <p:spPr>
            <a:xfrm>
              <a:off x="9631140" y="4302976"/>
              <a:ext cx="180000" cy="18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EAE9DF41-A4AA-59FD-A719-9DFE5DB5C43D}"/>
                </a:ext>
              </a:extLst>
            </p:cNvPr>
            <p:cNvSpPr/>
            <p:nvPr/>
          </p:nvSpPr>
          <p:spPr>
            <a:xfrm>
              <a:off x="7441891" y="1870073"/>
              <a:ext cx="180000" cy="18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D73D4730-44E6-2E0D-471D-5A782F8594CD}"/>
                </a:ext>
              </a:extLst>
            </p:cNvPr>
            <p:cNvSpPr/>
            <p:nvPr/>
          </p:nvSpPr>
          <p:spPr>
            <a:xfrm>
              <a:off x="7852012" y="2227140"/>
              <a:ext cx="180000" cy="18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9933E14D-DAD2-CDD0-51F1-4D60219C941B}"/>
                </a:ext>
              </a:extLst>
            </p:cNvPr>
            <p:cNvSpPr/>
            <p:nvPr/>
          </p:nvSpPr>
          <p:spPr>
            <a:xfrm>
              <a:off x="7878204" y="5699796"/>
              <a:ext cx="180000" cy="18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9A389930-BC3C-35F4-E52B-A2B958E83A6C}"/>
                </a:ext>
              </a:extLst>
            </p:cNvPr>
            <p:cNvSpPr/>
            <p:nvPr/>
          </p:nvSpPr>
          <p:spPr>
            <a:xfrm>
              <a:off x="7960024" y="1337824"/>
              <a:ext cx="180000" cy="18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9F02D4DC-2975-5F1D-9A52-D90FC92ECF87}"/>
                </a:ext>
              </a:extLst>
            </p:cNvPr>
            <p:cNvSpPr/>
            <p:nvPr/>
          </p:nvSpPr>
          <p:spPr>
            <a:xfrm>
              <a:off x="7816264" y="3671021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9EA53F28-D01A-DE25-9232-39B9C4E5AE06}"/>
                </a:ext>
              </a:extLst>
            </p:cNvPr>
            <p:cNvSpPr/>
            <p:nvPr/>
          </p:nvSpPr>
          <p:spPr>
            <a:xfrm>
              <a:off x="9892561" y="315857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AB646D08-065E-15B7-97B5-DC77848C2147}"/>
                </a:ext>
              </a:extLst>
            </p:cNvPr>
            <p:cNvSpPr/>
            <p:nvPr/>
          </p:nvSpPr>
          <p:spPr>
            <a:xfrm>
              <a:off x="5692028" y="3866235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546FE2D7-A836-C382-0E61-FCD321C2AB90}"/>
                </a:ext>
              </a:extLst>
            </p:cNvPr>
            <p:cNvSpPr/>
            <p:nvPr/>
          </p:nvSpPr>
          <p:spPr>
            <a:xfrm>
              <a:off x="6611998" y="317310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051FEEB2-C8F3-47C8-EF46-6E40EE001DF3}"/>
                </a:ext>
              </a:extLst>
            </p:cNvPr>
            <p:cNvSpPr/>
            <p:nvPr/>
          </p:nvSpPr>
          <p:spPr>
            <a:xfrm>
              <a:off x="7924276" y="367169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B0123927-C1E5-505E-07F9-DFEEA09A12FB}"/>
                </a:ext>
              </a:extLst>
            </p:cNvPr>
            <p:cNvSpPr/>
            <p:nvPr/>
          </p:nvSpPr>
          <p:spPr>
            <a:xfrm>
              <a:off x="6009999" y="4446054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2E5B70B9-47DC-D71D-E802-85BD02CE1524}"/>
                </a:ext>
              </a:extLst>
            </p:cNvPr>
            <p:cNvSpPr/>
            <p:nvPr/>
          </p:nvSpPr>
          <p:spPr>
            <a:xfrm>
              <a:off x="6552274" y="3549305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175E64DB-E149-AC91-9218-E4F7B1222A24}"/>
                </a:ext>
              </a:extLst>
            </p:cNvPr>
            <p:cNvSpPr/>
            <p:nvPr/>
          </p:nvSpPr>
          <p:spPr>
            <a:xfrm>
              <a:off x="4660962" y="3981513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52974BC5-C694-B475-6599-C89878E004AB}"/>
                </a:ext>
              </a:extLst>
            </p:cNvPr>
            <p:cNvSpPr/>
            <p:nvPr/>
          </p:nvSpPr>
          <p:spPr>
            <a:xfrm>
              <a:off x="6485088" y="3732178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D16262C7-39D7-B896-6620-5F4BA3FEBB5A}"/>
                </a:ext>
              </a:extLst>
            </p:cNvPr>
            <p:cNvSpPr/>
            <p:nvPr/>
          </p:nvSpPr>
          <p:spPr>
            <a:xfrm>
              <a:off x="6191329" y="3853804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F09A54C0-1A42-BBBF-9B67-A31F9D317181}"/>
                </a:ext>
              </a:extLst>
            </p:cNvPr>
            <p:cNvSpPr/>
            <p:nvPr/>
          </p:nvSpPr>
          <p:spPr>
            <a:xfrm>
              <a:off x="10011761" y="3154554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AE279ABE-784D-F3EC-1540-679124DF319D}"/>
                </a:ext>
              </a:extLst>
            </p:cNvPr>
            <p:cNvSpPr/>
            <p:nvPr/>
          </p:nvSpPr>
          <p:spPr>
            <a:xfrm>
              <a:off x="9555339" y="4354568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63261B22-F81F-D4F1-DFE0-CE4E6ADEC043}"/>
                </a:ext>
              </a:extLst>
            </p:cNvPr>
            <p:cNvSpPr/>
            <p:nvPr/>
          </p:nvSpPr>
          <p:spPr>
            <a:xfrm>
              <a:off x="6666004" y="3549305"/>
              <a:ext cx="180000" cy="18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BD7C2528-FC97-5AEB-528E-B21ABA6FC1B4}"/>
                </a:ext>
              </a:extLst>
            </p:cNvPr>
            <p:cNvSpPr/>
            <p:nvPr/>
          </p:nvSpPr>
          <p:spPr>
            <a:xfrm>
              <a:off x="9220420" y="5865753"/>
              <a:ext cx="180000" cy="18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B4BE00F9-39BA-F145-EDB1-7E859EC2FF74}"/>
                </a:ext>
              </a:extLst>
            </p:cNvPr>
            <p:cNvSpPr/>
            <p:nvPr/>
          </p:nvSpPr>
          <p:spPr>
            <a:xfrm>
              <a:off x="10166872" y="1522837"/>
              <a:ext cx="180000" cy="18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37FEE072-1323-7B17-5F5A-ED606B436C25}"/>
                </a:ext>
              </a:extLst>
            </p:cNvPr>
            <p:cNvSpPr/>
            <p:nvPr/>
          </p:nvSpPr>
          <p:spPr>
            <a:xfrm>
              <a:off x="9208301" y="3154554"/>
              <a:ext cx="180000" cy="18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3C210CF6-1C23-5F45-61A7-3E9ECF0A446A}"/>
                </a:ext>
              </a:extLst>
            </p:cNvPr>
            <p:cNvSpPr/>
            <p:nvPr/>
          </p:nvSpPr>
          <p:spPr>
            <a:xfrm>
              <a:off x="5932506" y="3956630"/>
              <a:ext cx="180000" cy="18000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E8290855-2604-6214-C4D8-2E5405F15D7C}"/>
                </a:ext>
              </a:extLst>
            </p:cNvPr>
            <p:cNvSpPr/>
            <p:nvPr/>
          </p:nvSpPr>
          <p:spPr>
            <a:xfrm>
              <a:off x="6279725" y="3436995"/>
              <a:ext cx="180000" cy="18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C1242C1B-B69D-5B3F-A814-2CBC47195D45}"/>
                </a:ext>
              </a:extLst>
            </p:cNvPr>
            <p:cNvSpPr/>
            <p:nvPr/>
          </p:nvSpPr>
          <p:spPr>
            <a:xfrm>
              <a:off x="6140602" y="3920241"/>
              <a:ext cx="180000" cy="18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D86273F-56D6-AE07-298F-3937409CE20D}"/>
                </a:ext>
              </a:extLst>
            </p:cNvPr>
            <p:cNvSpPr/>
            <p:nvPr/>
          </p:nvSpPr>
          <p:spPr>
            <a:xfrm>
              <a:off x="5281321" y="3965116"/>
              <a:ext cx="180000" cy="18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8799FAB0-88EA-CECB-C956-DE227CC4A446}"/>
                </a:ext>
              </a:extLst>
            </p:cNvPr>
            <p:cNvSpPr/>
            <p:nvPr/>
          </p:nvSpPr>
          <p:spPr>
            <a:xfrm>
              <a:off x="5885160" y="4449726"/>
              <a:ext cx="180000" cy="18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7B6D18C7-285B-0CB3-0B40-737778B10826}"/>
                </a:ext>
              </a:extLst>
            </p:cNvPr>
            <p:cNvSpPr/>
            <p:nvPr/>
          </p:nvSpPr>
          <p:spPr>
            <a:xfrm>
              <a:off x="7463218" y="2349374"/>
              <a:ext cx="180000" cy="18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4D72CFB8-31A4-3DEA-2820-E2485784772F}"/>
                </a:ext>
              </a:extLst>
            </p:cNvPr>
            <p:cNvSpPr/>
            <p:nvPr/>
          </p:nvSpPr>
          <p:spPr>
            <a:xfrm>
              <a:off x="6539094" y="1680887"/>
              <a:ext cx="180000" cy="18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94343540-FBDE-0463-6DAF-4FD5407F670D}"/>
                </a:ext>
              </a:extLst>
            </p:cNvPr>
            <p:cNvSpPr txBox="1"/>
            <p:nvPr/>
          </p:nvSpPr>
          <p:spPr>
            <a:xfrm>
              <a:off x="9362351" y="436699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Lille</a:t>
              </a: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8764AD0E-AC99-7AC5-47E7-D354BC7ADFB5}"/>
                </a:ext>
              </a:extLst>
            </p:cNvPr>
            <p:cNvSpPr txBox="1"/>
            <p:nvPr/>
          </p:nvSpPr>
          <p:spPr>
            <a:xfrm>
              <a:off x="8808273" y="4199361"/>
              <a:ext cx="8550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Montpellier </a:t>
              </a: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9BFF98DD-CCB3-A3F3-A7DC-DEB6E4C4AC7F}"/>
                </a:ext>
              </a:extLst>
            </p:cNvPr>
            <p:cNvSpPr txBox="1"/>
            <p:nvPr/>
          </p:nvSpPr>
          <p:spPr>
            <a:xfrm>
              <a:off x="7278637" y="1657941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Rennes </a:t>
              </a:r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8CF409FF-145A-3069-F5FF-D55DFF3D98D7}"/>
                </a:ext>
              </a:extLst>
            </p:cNvPr>
            <p:cNvSpPr txBox="1"/>
            <p:nvPr/>
          </p:nvSpPr>
          <p:spPr>
            <a:xfrm>
              <a:off x="7675077" y="2012350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Angers  </a:t>
              </a: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A4FB12ED-F0C7-C3C6-745E-17998E64F160}"/>
                </a:ext>
              </a:extLst>
            </p:cNvPr>
            <p:cNvSpPr txBox="1"/>
            <p:nvPr/>
          </p:nvSpPr>
          <p:spPr>
            <a:xfrm>
              <a:off x="7816267" y="1472214"/>
              <a:ext cx="7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Caen  </a:t>
              </a:r>
            </a:p>
          </p:txBody>
        </p: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CA159303-A46A-827C-EFB6-F763BCA6DE6D}"/>
                </a:ext>
              </a:extLst>
            </p:cNvPr>
            <p:cNvSpPr txBox="1"/>
            <p:nvPr/>
          </p:nvSpPr>
          <p:spPr>
            <a:xfrm>
              <a:off x="8007464" y="3611203"/>
              <a:ext cx="8508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Bordeaux </a:t>
              </a:r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929F4CD7-884C-DEFC-89EA-A89C1F2B542A}"/>
                </a:ext>
              </a:extLst>
            </p:cNvPr>
            <p:cNvSpPr txBox="1"/>
            <p:nvPr/>
          </p:nvSpPr>
          <p:spPr>
            <a:xfrm>
              <a:off x="9798680" y="2911317"/>
              <a:ext cx="4701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Lyon  </a:t>
              </a:r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59F7B4DC-7BF7-1D23-E5AD-13E4AB219ED2}"/>
                </a:ext>
              </a:extLst>
            </p:cNvPr>
            <p:cNvSpPr txBox="1"/>
            <p:nvPr/>
          </p:nvSpPr>
          <p:spPr>
            <a:xfrm>
              <a:off x="9981439" y="1637649"/>
              <a:ext cx="6540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Nancy  </a:t>
              </a:r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F0AE7668-4F93-5D7D-66A7-C55595F10814}"/>
                </a:ext>
              </a:extLst>
            </p:cNvPr>
            <p:cNvSpPr txBox="1"/>
            <p:nvPr/>
          </p:nvSpPr>
          <p:spPr>
            <a:xfrm>
              <a:off x="8858363" y="2750414"/>
              <a:ext cx="8099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Clermont-Ferrand  </a:t>
              </a:r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5F57C6CE-EEB0-D918-6803-DEDFCB4E9D7F}"/>
                </a:ext>
              </a:extLst>
            </p:cNvPr>
            <p:cNvSpPr txBox="1"/>
            <p:nvPr/>
          </p:nvSpPr>
          <p:spPr>
            <a:xfrm>
              <a:off x="7420220" y="2524703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Nantes   </a:t>
              </a:r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FD05A8FF-D575-9169-65F6-2252A06572CF}"/>
                </a:ext>
              </a:extLst>
            </p:cNvPr>
            <p:cNvSpPr txBox="1"/>
            <p:nvPr/>
          </p:nvSpPr>
          <p:spPr>
            <a:xfrm>
              <a:off x="6702642" y="1660607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Brest  </a:t>
              </a:r>
            </a:p>
          </p:txBody>
        </p:sp>
        <p:sp>
          <p:nvSpPr>
            <p:cNvPr id="114" name="ZoneTexte 113">
              <a:extLst>
                <a:ext uri="{FF2B5EF4-FFF2-40B4-BE49-F238E27FC236}">
                  <a16:creationId xmlns:a16="http://schemas.microsoft.com/office/drawing/2014/main" id="{76774C72-59A9-F5A0-72BE-7078888E1FE5}"/>
                </a:ext>
              </a:extLst>
            </p:cNvPr>
            <p:cNvSpPr txBox="1"/>
            <p:nvPr/>
          </p:nvSpPr>
          <p:spPr>
            <a:xfrm>
              <a:off x="4489064" y="3733975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Versailles</a:t>
              </a:r>
            </a:p>
          </p:txBody>
        </p:sp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00513909-E87D-6FE1-5487-D775B947FF1F}"/>
                </a:ext>
              </a:extLst>
            </p:cNvPr>
            <p:cNvSpPr txBox="1"/>
            <p:nvPr/>
          </p:nvSpPr>
          <p:spPr>
            <a:xfrm>
              <a:off x="5118466" y="4139076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HEGP</a:t>
              </a:r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E3EA1B76-5499-AA40-C250-0042898B8272}"/>
                </a:ext>
              </a:extLst>
            </p:cNvPr>
            <p:cNvSpPr txBox="1"/>
            <p:nvPr/>
          </p:nvSpPr>
          <p:spPr>
            <a:xfrm>
              <a:off x="6126578" y="4409013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Bicêtre </a:t>
              </a:r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69607454-315E-412F-6B27-75C312E64464}"/>
                </a:ext>
              </a:extLst>
            </p:cNvPr>
            <p:cNvSpPr txBox="1"/>
            <p:nvPr/>
          </p:nvSpPr>
          <p:spPr>
            <a:xfrm>
              <a:off x="5908976" y="4067068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Cochin  </a:t>
              </a:r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37368508-F8D4-8009-244C-4ACEBD381815}"/>
                </a:ext>
              </a:extLst>
            </p:cNvPr>
            <p:cNvSpPr txBox="1"/>
            <p:nvPr/>
          </p:nvSpPr>
          <p:spPr>
            <a:xfrm>
              <a:off x="5435809" y="3639809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Necker   </a:t>
              </a:r>
            </a:p>
          </p:txBody>
        </p: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id="{AAF0D6D9-7C62-9CA2-11B3-E2DD5C0191B1}"/>
                </a:ext>
              </a:extLst>
            </p:cNvPr>
            <p:cNvSpPr txBox="1"/>
            <p:nvPr/>
          </p:nvSpPr>
          <p:spPr>
            <a:xfrm>
              <a:off x="6430195" y="3875056"/>
              <a:ext cx="12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Pitié-Salpêtrière  </a:t>
              </a:r>
            </a:p>
          </p:txBody>
        </p:sp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800DDCE2-62B4-83A7-96E7-8D93599CABF0}"/>
                </a:ext>
              </a:extLst>
            </p:cNvPr>
            <p:cNvSpPr txBox="1"/>
            <p:nvPr/>
          </p:nvSpPr>
          <p:spPr>
            <a:xfrm>
              <a:off x="6606418" y="3697635"/>
              <a:ext cx="12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Saint-Antoine</a:t>
              </a:r>
            </a:p>
          </p:txBody>
        </p:sp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04561425-3561-734E-3D5B-382116A4FEEF}"/>
                </a:ext>
              </a:extLst>
            </p:cNvPr>
            <p:cNvSpPr txBox="1"/>
            <p:nvPr/>
          </p:nvSpPr>
          <p:spPr>
            <a:xfrm>
              <a:off x="6778708" y="3479649"/>
              <a:ext cx="12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Tenon  </a:t>
              </a:r>
            </a:p>
          </p:txBody>
        </p:sp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92D55AFE-C92D-7DED-04D4-276CA7DE94E1}"/>
                </a:ext>
              </a:extLst>
            </p:cNvPr>
            <p:cNvSpPr txBox="1"/>
            <p:nvPr/>
          </p:nvSpPr>
          <p:spPr>
            <a:xfrm>
              <a:off x="6374075" y="3309445"/>
              <a:ext cx="12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Saint-Louis  </a:t>
              </a:r>
            </a:p>
          </p:txBody>
        </p:sp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C94D7543-1935-F24B-23A4-4D2BCE8645A4}"/>
                </a:ext>
              </a:extLst>
            </p:cNvPr>
            <p:cNvSpPr txBox="1"/>
            <p:nvPr/>
          </p:nvSpPr>
          <p:spPr>
            <a:xfrm>
              <a:off x="6718289" y="3041082"/>
              <a:ext cx="12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Robert-Debré  </a:t>
              </a:r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233EAD64-CED0-5E99-C752-504709975058}"/>
                </a:ext>
              </a:extLst>
            </p:cNvPr>
            <p:cNvSpPr/>
            <p:nvPr/>
          </p:nvSpPr>
          <p:spPr>
            <a:xfrm>
              <a:off x="10318638" y="4392316"/>
              <a:ext cx="180000" cy="18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FBB0F058-B8D5-C87B-53CD-6DCD3F493ABB}"/>
                </a:ext>
              </a:extLst>
            </p:cNvPr>
            <p:cNvSpPr txBox="1"/>
            <p:nvPr/>
          </p:nvSpPr>
          <p:spPr>
            <a:xfrm>
              <a:off x="10031706" y="4186917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Marseille  </a:t>
              </a:r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4D8F9E2E-FED4-F713-D11A-A0345B7C4D80}"/>
                </a:ext>
              </a:extLst>
            </p:cNvPr>
            <p:cNvSpPr/>
            <p:nvPr/>
          </p:nvSpPr>
          <p:spPr>
            <a:xfrm>
              <a:off x="10732588" y="1597488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48F57255-9C6E-BCBA-5990-1854AE36E5D2}"/>
                </a:ext>
              </a:extLst>
            </p:cNvPr>
            <p:cNvSpPr txBox="1"/>
            <p:nvPr/>
          </p:nvSpPr>
          <p:spPr>
            <a:xfrm>
              <a:off x="10878049" y="1552016"/>
              <a:ext cx="8508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Strasbourg  </a:t>
              </a: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807902D3-C18C-E76F-4006-C2FB5A70C540}"/>
                </a:ext>
              </a:extLst>
            </p:cNvPr>
            <p:cNvSpPr/>
            <p:nvPr/>
          </p:nvSpPr>
          <p:spPr>
            <a:xfrm>
              <a:off x="6260194" y="3907810"/>
              <a:ext cx="180000" cy="180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8" name="Ellipse 1047">
              <a:extLst>
                <a:ext uri="{FF2B5EF4-FFF2-40B4-BE49-F238E27FC236}">
                  <a16:creationId xmlns:a16="http://schemas.microsoft.com/office/drawing/2014/main" id="{D364994B-96B3-B388-B5D8-07790705F752}"/>
                </a:ext>
              </a:extLst>
            </p:cNvPr>
            <p:cNvSpPr/>
            <p:nvPr/>
          </p:nvSpPr>
          <p:spPr>
            <a:xfrm>
              <a:off x="9798680" y="2310235"/>
              <a:ext cx="180000" cy="18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49" name="ZoneTexte 1048">
              <a:extLst>
                <a:ext uri="{FF2B5EF4-FFF2-40B4-BE49-F238E27FC236}">
                  <a16:creationId xmlns:a16="http://schemas.microsoft.com/office/drawing/2014/main" id="{D945C40F-5798-F0DB-EE45-574889FEA96E}"/>
                </a:ext>
              </a:extLst>
            </p:cNvPr>
            <p:cNvSpPr txBox="1"/>
            <p:nvPr/>
          </p:nvSpPr>
          <p:spPr>
            <a:xfrm>
              <a:off x="9653586" y="2063780"/>
              <a:ext cx="6540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Dijon   </a:t>
              </a:r>
            </a:p>
          </p:txBody>
        </p:sp>
      </p:grpSp>
      <p:grpSp>
        <p:nvGrpSpPr>
          <p:cNvPr id="1154" name="Groupe 1153">
            <a:extLst>
              <a:ext uri="{FF2B5EF4-FFF2-40B4-BE49-F238E27FC236}">
                <a16:creationId xmlns:a16="http://schemas.microsoft.com/office/drawing/2014/main" id="{4F83DC7F-68E3-C5AC-4BE3-6D8163267A9D}"/>
              </a:ext>
            </a:extLst>
          </p:cNvPr>
          <p:cNvGrpSpPr/>
          <p:nvPr/>
        </p:nvGrpSpPr>
        <p:grpSpPr>
          <a:xfrm>
            <a:off x="134386" y="2980914"/>
            <a:ext cx="2887445" cy="3234220"/>
            <a:chOff x="779088" y="3248348"/>
            <a:chExt cx="2887445" cy="3234220"/>
          </a:xfrm>
        </p:grpSpPr>
        <p:grpSp>
          <p:nvGrpSpPr>
            <p:cNvPr id="1150" name="Groupe 1149">
              <a:extLst>
                <a:ext uri="{FF2B5EF4-FFF2-40B4-BE49-F238E27FC236}">
                  <a16:creationId xmlns:a16="http://schemas.microsoft.com/office/drawing/2014/main" id="{AB7891C3-8181-E9EA-B4A6-9FDBE07D6F9E}"/>
                </a:ext>
              </a:extLst>
            </p:cNvPr>
            <p:cNvGrpSpPr/>
            <p:nvPr/>
          </p:nvGrpSpPr>
          <p:grpSpPr>
            <a:xfrm>
              <a:off x="798803" y="5993044"/>
              <a:ext cx="2867730" cy="489524"/>
              <a:chOff x="691225" y="5985436"/>
              <a:chExt cx="2867730" cy="489524"/>
            </a:xfrm>
          </p:grpSpPr>
          <p:grpSp>
            <p:nvGrpSpPr>
              <p:cNvPr id="1145" name="Groupe 1144">
                <a:extLst>
                  <a:ext uri="{FF2B5EF4-FFF2-40B4-BE49-F238E27FC236}">
                    <a16:creationId xmlns:a16="http://schemas.microsoft.com/office/drawing/2014/main" id="{7CF3414B-6276-F130-4C2B-AD708A230F01}"/>
                  </a:ext>
                </a:extLst>
              </p:cNvPr>
              <p:cNvGrpSpPr/>
              <p:nvPr/>
            </p:nvGrpSpPr>
            <p:grpSpPr>
              <a:xfrm>
                <a:off x="691225" y="6021163"/>
                <a:ext cx="2867730" cy="453797"/>
                <a:chOff x="691225" y="6021163"/>
                <a:chExt cx="2867730" cy="453797"/>
              </a:xfrm>
            </p:grpSpPr>
            <p:sp>
              <p:nvSpPr>
                <p:cNvPr id="1120" name="Rectangle 1119">
                  <a:extLst>
                    <a:ext uri="{FF2B5EF4-FFF2-40B4-BE49-F238E27FC236}">
                      <a16:creationId xmlns:a16="http://schemas.microsoft.com/office/drawing/2014/main" id="{A0ADA2CE-D3D1-319F-E6D8-57FECF1AE14A}"/>
                    </a:ext>
                  </a:extLst>
                </p:cNvPr>
                <p:cNvSpPr/>
                <p:nvPr/>
              </p:nvSpPr>
              <p:spPr>
                <a:xfrm>
                  <a:off x="691225" y="6028881"/>
                  <a:ext cx="2585004" cy="18418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1" name="Ellipse 1110">
                  <a:extLst>
                    <a:ext uri="{FF2B5EF4-FFF2-40B4-BE49-F238E27FC236}">
                      <a16:creationId xmlns:a16="http://schemas.microsoft.com/office/drawing/2014/main" id="{43717817-C409-3DAC-CD74-FA86AAF09559}"/>
                    </a:ext>
                  </a:extLst>
                </p:cNvPr>
                <p:cNvSpPr/>
                <p:nvPr/>
              </p:nvSpPr>
              <p:spPr>
                <a:xfrm>
                  <a:off x="779408" y="6293392"/>
                  <a:ext cx="130601" cy="130601"/>
                </a:xfrm>
                <a:prstGeom prst="ellipse">
                  <a:avLst/>
                </a:prstGeom>
                <a:solidFill>
                  <a:schemeClr val="accent2"/>
                </a:solidFill>
                <a:ln w="19050">
                  <a:solidFill>
                    <a:srgbClr val="00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12" name="ZoneTexte 1111">
                  <a:extLst>
                    <a:ext uri="{FF2B5EF4-FFF2-40B4-BE49-F238E27FC236}">
                      <a16:creationId xmlns:a16="http://schemas.microsoft.com/office/drawing/2014/main" id="{AAACD2B5-6185-A0C5-5ACA-61D71374F788}"/>
                    </a:ext>
                  </a:extLst>
                </p:cNvPr>
                <p:cNvSpPr txBox="1"/>
                <p:nvPr/>
              </p:nvSpPr>
              <p:spPr>
                <a:xfrm>
                  <a:off x="870549" y="6239352"/>
                  <a:ext cx="1308920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>
                      <a:solidFill>
                        <a:schemeClr val="bg2">
                          <a:lumMod val="50000"/>
                        </a:schemeClr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Site coordonnateur </a:t>
                  </a:r>
                </a:p>
              </p:txBody>
            </p:sp>
            <p:sp>
              <p:nvSpPr>
                <p:cNvPr id="1113" name="Ellipse 1112">
                  <a:extLst>
                    <a:ext uri="{FF2B5EF4-FFF2-40B4-BE49-F238E27FC236}">
                      <a16:creationId xmlns:a16="http://schemas.microsoft.com/office/drawing/2014/main" id="{AA59EDA8-0AD9-FBDC-AE7C-175C9BF79EBB}"/>
                    </a:ext>
                  </a:extLst>
                </p:cNvPr>
                <p:cNvSpPr/>
                <p:nvPr/>
              </p:nvSpPr>
              <p:spPr>
                <a:xfrm>
                  <a:off x="2185347" y="6294243"/>
                  <a:ext cx="130601" cy="13060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114" name="ZoneTexte 1113">
                  <a:extLst>
                    <a:ext uri="{FF2B5EF4-FFF2-40B4-BE49-F238E27FC236}">
                      <a16:creationId xmlns:a16="http://schemas.microsoft.com/office/drawing/2014/main" id="{CDD22C94-C66F-43F8-7236-197BFB0C458C}"/>
                    </a:ext>
                  </a:extLst>
                </p:cNvPr>
                <p:cNvSpPr txBox="1"/>
                <p:nvPr/>
              </p:nvSpPr>
              <p:spPr>
                <a:xfrm>
                  <a:off x="2293198" y="6244128"/>
                  <a:ext cx="1265757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>
                      <a:solidFill>
                        <a:schemeClr val="bg2">
                          <a:lumMod val="50000"/>
                        </a:schemeClr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6 sites constitutifs </a:t>
                  </a:r>
                </a:p>
              </p:txBody>
            </p:sp>
            <p:grpSp>
              <p:nvGrpSpPr>
                <p:cNvPr id="1138" name="Groupe 1137">
                  <a:extLst>
                    <a:ext uri="{FF2B5EF4-FFF2-40B4-BE49-F238E27FC236}">
                      <a16:creationId xmlns:a16="http://schemas.microsoft.com/office/drawing/2014/main" id="{E3E1A449-2855-2E14-FB4E-C7677B2990A7}"/>
                    </a:ext>
                  </a:extLst>
                </p:cNvPr>
                <p:cNvGrpSpPr/>
                <p:nvPr/>
              </p:nvGrpSpPr>
              <p:grpSpPr>
                <a:xfrm>
                  <a:off x="703262" y="6021163"/>
                  <a:ext cx="282892" cy="230831"/>
                  <a:chOff x="671573" y="3273662"/>
                  <a:chExt cx="282892" cy="230831"/>
                </a:xfrm>
              </p:grpSpPr>
              <p:pic>
                <p:nvPicPr>
                  <p:cNvPr id="1139" name="Graphique 1138" descr="Utilisateur avec un remplissage uni">
                    <a:extLst>
                      <a:ext uri="{FF2B5EF4-FFF2-40B4-BE49-F238E27FC236}">
                        <a16:creationId xmlns:a16="http://schemas.microsoft.com/office/drawing/2014/main" id="{D8610151-AD4C-9C3D-9393-43C2FF13F7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1573" y="3310833"/>
                    <a:ext cx="190659" cy="190659"/>
                  </a:xfrm>
                  <a:prstGeom prst="rect">
                    <a:avLst/>
                  </a:prstGeom>
                </p:spPr>
              </p:pic>
              <p:pic>
                <p:nvPicPr>
                  <p:cNvPr id="1140" name="Graphique 1139" descr="Utilisateur avec un remplissage uni">
                    <a:extLst>
                      <a:ext uri="{FF2B5EF4-FFF2-40B4-BE49-F238E27FC236}">
                        <a16:creationId xmlns:a16="http://schemas.microsoft.com/office/drawing/2014/main" id="{8DE3C7D5-C7A3-2837-937F-4093535919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3634" y="3273662"/>
                    <a:ext cx="230831" cy="23083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10" name="ZoneTexte 1109">
                <a:extLst>
                  <a:ext uri="{FF2B5EF4-FFF2-40B4-BE49-F238E27FC236}">
                    <a16:creationId xmlns:a16="http://schemas.microsoft.com/office/drawing/2014/main" id="{58EDD416-EDE7-3EF6-EE66-5EF6857D45FD}"/>
                  </a:ext>
                </a:extLst>
              </p:cNvPr>
              <p:cNvSpPr txBox="1"/>
              <p:nvPr/>
            </p:nvSpPr>
            <p:spPr>
              <a:xfrm>
                <a:off x="1001772" y="5985436"/>
                <a:ext cx="215663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dirty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Centre de référence CeRéMAIA</a:t>
                </a:r>
              </a:p>
            </p:txBody>
          </p:sp>
        </p:grpSp>
        <p:grpSp>
          <p:nvGrpSpPr>
            <p:cNvPr id="1149" name="Groupe 1148">
              <a:extLst>
                <a:ext uri="{FF2B5EF4-FFF2-40B4-BE49-F238E27FC236}">
                  <a16:creationId xmlns:a16="http://schemas.microsoft.com/office/drawing/2014/main" id="{9E8F5B98-22EC-B594-2318-0A60795D1AA7}"/>
                </a:ext>
              </a:extLst>
            </p:cNvPr>
            <p:cNvGrpSpPr/>
            <p:nvPr/>
          </p:nvGrpSpPr>
          <p:grpSpPr>
            <a:xfrm>
              <a:off x="779088" y="3248348"/>
              <a:ext cx="2847755" cy="466360"/>
              <a:chOff x="671510" y="3240740"/>
              <a:chExt cx="2847755" cy="466360"/>
            </a:xfrm>
          </p:grpSpPr>
          <p:sp>
            <p:nvSpPr>
              <p:cNvPr id="1115" name="Rectangle 1114">
                <a:extLst>
                  <a:ext uri="{FF2B5EF4-FFF2-40B4-BE49-F238E27FC236}">
                    <a16:creationId xmlns:a16="http://schemas.microsoft.com/office/drawing/2014/main" id="{74DD9A9C-6AC3-1738-71CD-ACC07C7B023E}"/>
                  </a:ext>
                </a:extLst>
              </p:cNvPr>
              <p:cNvSpPr/>
              <p:nvPr/>
            </p:nvSpPr>
            <p:spPr>
              <a:xfrm>
                <a:off x="682750" y="3287303"/>
                <a:ext cx="2585004" cy="18418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ZoneTexte 108"/>
              <p:cNvSpPr txBox="1"/>
              <p:nvPr/>
            </p:nvSpPr>
            <p:spPr>
              <a:xfrm>
                <a:off x="950844" y="3240740"/>
                <a:ext cx="222471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dirty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Centre de référence CeRAINOM</a:t>
                </a:r>
              </a:p>
            </p:txBody>
          </p:sp>
          <p:sp>
            <p:nvSpPr>
              <p:cNvPr id="144" name="Ellipse 143"/>
              <p:cNvSpPr/>
              <p:nvPr/>
            </p:nvSpPr>
            <p:spPr>
              <a:xfrm>
                <a:off x="739718" y="3525532"/>
                <a:ext cx="130601" cy="130601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" name="ZoneTexte 98">
                <a:extLst>
                  <a:ext uri="{FF2B5EF4-FFF2-40B4-BE49-F238E27FC236}">
                    <a16:creationId xmlns:a16="http://schemas.microsoft.com/office/drawing/2014/main" id="{8A36E28E-A085-7D84-44B7-535F297A147F}"/>
                  </a:ext>
                </a:extLst>
              </p:cNvPr>
              <p:cNvSpPr txBox="1"/>
              <p:nvPr/>
            </p:nvSpPr>
            <p:spPr>
              <a:xfrm>
                <a:off x="830859" y="3471492"/>
                <a:ext cx="130892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Site coordonnateur </a:t>
                </a:r>
              </a:p>
            </p:txBody>
          </p:sp>
          <p:sp>
            <p:nvSpPr>
              <p:cNvPr id="1051" name="Ellipse 1050">
                <a:extLst>
                  <a:ext uri="{FF2B5EF4-FFF2-40B4-BE49-F238E27FC236}">
                    <a16:creationId xmlns:a16="http://schemas.microsoft.com/office/drawing/2014/main" id="{969FBB90-B8AC-3806-EF8F-8DF0F544FAFF}"/>
                  </a:ext>
                </a:extLst>
              </p:cNvPr>
              <p:cNvSpPr/>
              <p:nvPr/>
            </p:nvSpPr>
            <p:spPr>
              <a:xfrm>
                <a:off x="2159256" y="3535491"/>
                <a:ext cx="130601" cy="13060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52" name="ZoneTexte 1051">
                <a:extLst>
                  <a:ext uri="{FF2B5EF4-FFF2-40B4-BE49-F238E27FC236}">
                    <a16:creationId xmlns:a16="http://schemas.microsoft.com/office/drawing/2014/main" id="{B8381221-B324-B5D0-E21E-79B61CF0990E}"/>
                  </a:ext>
                </a:extLst>
              </p:cNvPr>
              <p:cNvSpPr txBox="1"/>
              <p:nvPr/>
            </p:nvSpPr>
            <p:spPr>
              <a:xfrm>
                <a:off x="2253508" y="3476268"/>
                <a:ext cx="126575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7 sites constitutifs </a:t>
                </a:r>
              </a:p>
            </p:txBody>
          </p:sp>
          <p:grpSp>
            <p:nvGrpSpPr>
              <p:cNvPr id="1131" name="Groupe 1130">
                <a:extLst>
                  <a:ext uri="{FF2B5EF4-FFF2-40B4-BE49-F238E27FC236}">
                    <a16:creationId xmlns:a16="http://schemas.microsoft.com/office/drawing/2014/main" id="{FD1A6335-15D4-6F4F-7C5B-7C1268C23A18}"/>
                  </a:ext>
                </a:extLst>
              </p:cNvPr>
              <p:cNvGrpSpPr/>
              <p:nvPr/>
            </p:nvGrpSpPr>
            <p:grpSpPr>
              <a:xfrm>
                <a:off x="671510" y="3276147"/>
                <a:ext cx="282892" cy="230831"/>
                <a:chOff x="671573" y="3273662"/>
                <a:chExt cx="282892" cy="230831"/>
              </a:xfrm>
            </p:grpSpPr>
            <p:pic>
              <p:nvPicPr>
                <p:cNvPr id="1126" name="Graphique 1125" descr="Utilisateur avec un remplissage uni">
                  <a:extLst>
                    <a:ext uri="{FF2B5EF4-FFF2-40B4-BE49-F238E27FC236}">
                      <a16:creationId xmlns:a16="http://schemas.microsoft.com/office/drawing/2014/main" id="{C6DCE962-A301-F815-83CD-9D4BA4DEDB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1573" y="3310833"/>
                  <a:ext cx="190659" cy="190659"/>
                </a:xfrm>
                <a:prstGeom prst="rect">
                  <a:avLst/>
                </a:prstGeom>
              </p:spPr>
            </p:pic>
            <p:pic>
              <p:nvPicPr>
                <p:cNvPr id="1130" name="Graphique 1129" descr="Utilisateur avec un remplissage uni">
                  <a:extLst>
                    <a:ext uri="{FF2B5EF4-FFF2-40B4-BE49-F238E27FC236}">
                      <a16:creationId xmlns:a16="http://schemas.microsoft.com/office/drawing/2014/main" id="{933B484F-DABD-F6F5-A07B-BB65B184F0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634" y="3273662"/>
                  <a:ext cx="230831" cy="23083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48" name="Groupe 1147">
              <a:extLst>
                <a:ext uri="{FF2B5EF4-FFF2-40B4-BE49-F238E27FC236}">
                  <a16:creationId xmlns:a16="http://schemas.microsoft.com/office/drawing/2014/main" id="{DA245733-FC5B-154B-EC50-B1A16D884022}"/>
                </a:ext>
              </a:extLst>
            </p:cNvPr>
            <p:cNvGrpSpPr/>
            <p:nvPr/>
          </p:nvGrpSpPr>
          <p:grpSpPr>
            <a:xfrm>
              <a:off x="790328" y="3805188"/>
              <a:ext cx="2844453" cy="463092"/>
              <a:chOff x="682750" y="3797580"/>
              <a:chExt cx="2844453" cy="463092"/>
            </a:xfrm>
          </p:grpSpPr>
          <p:sp>
            <p:nvSpPr>
              <p:cNvPr id="1116" name="Rectangle 1115">
                <a:extLst>
                  <a:ext uri="{FF2B5EF4-FFF2-40B4-BE49-F238E27FC236}">
                    <a16:creationId xmlns:a16="http://schemas.microsoft.com/office/drawing/2014/main" id="{56FE4945-594C-A082-D172-3820F9846BA0}"/>
                  </a:ext>
                </a:extLst>
              </p:cNvPr>
              <p:cNvSpPr/>
              <p:nvPr/>
            </p:nvSpPr>
            <p:spPr>
              <a:xfrm>
                <a:off x="682750" y="3851043"/>
                <a:ext cx="2585004" cy="184189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086" name="ZoneTexte 1085">
                <a:extLst>
                  <a:ext uri="{FF2B5EF4-FFF2-40B4-BE49-F238E27FC236}">
                    <a16:creationId xmlns:a16="http://schemas.microsoft.com/office/drawing/2014/main" id="{9527CC61-8085-2921-C223-5C990D1F5B00}"/>
                  </a:ext>
                </a:extLst>
              </p:cNvPr>
              <p:cNvSpPr txBox="1"/>
              <p:nvPr/>
            </p:nvSpPr>
            <p:spPr>
              <a:xfrm>
                <a:off x="933692" y="3797580"/>
                <a:ext cx="222471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dirty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Centre de référence RESO</a:t>
                </a:r>
              </a:p>
            </p:txBody>
          </p:sp>
          <p:sp>
            <p:nvSpPr>
              <p:cNvPr id="1087" name="Ellipse 1086">
                <a:extLst>
                  <a:ext uri="{FF2B5EF4-FFF2-40B4-BE49-F238E27FC236}">
                    <a16:creationId xmlns:a16="http://schemas.microsoft.com/office/drawing/2014/main" id="{86A39C54-E0A1-7C24-819F-10EA8A71D719}"/>
                  </a:ext>
                </a:extLst>
              </p:cNvPr>
              <p:cNvSpPr/>
              <p:nvPr/>
            </p:nvSpPr>
            <p:spPr>
              <a:xfrm>
                <a:off x="739439" y="4078394"/>
                <a:ext cx="130601" cy="130601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88" name="ZoneTexte 1087">
                <a:extLst>
                  <a:ext uri="{FF2B5EF4-FFF2-40B4-BE49-F238E27FC236}">
                    <a16:creationId xmlns:a16="http://schemas.microsoft.com/office/drawing/2014/main" id="{C6A5D7A1-F59D-9416-7DEA-6D6E9DA224A9}"/>
                  </a:ext>
                </a:extLst>
              </p:cNvPr>
              <p:cNvSpPr txBox="1"/>
              <p:nvPr/>
            </p:nvSpPr>
            <p:spPr>
              <a:xfrm>
                <a:off x="838797" y="4025064"/>
                <a:ext cx="130892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Site coordonnateur </a:t>
                </a:r>
              </a:p>
            </p:txBody>
          </p:sp>
          <p:sp>
            <p:nvSpPr>
              <p:cNvPr id="1089" name="Ellipse 1088">
                <a:extLst>
                  <a:ext uri="{FF2B5EF4-FFF2-40B4-BE49-F238E27FC236}">
                    <a16:creationId xmlns:a16="http://schemas.microsoft.com/office/drawing/2014/main" id="{A0919252-639A-5CA7-5B7A-1BFBF004C2AC}"/>
                  </a:ext>
                </a:extLst>
              </p:cNvPr>
              <p:cNvSpPr/>
              <p:nvPr/>
            </p:nvSpPr>
            <p:spPr>
              <a:xfrm>
                <a:off x="2174167" y="4086993"/>
                <a:ext cx="130601" cy="13060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90" name="ZoneTexte 1089">
                <a:extLst>
                  <a:ext uri="{FF2B5EF4-FFF2-40B4-BE49-F238E27FC236}">
                    <a16:creationId xmlns:a16="http://schemas.microsoft.com/office/drawing/2014/main" id="{78FEEA9B-0949-8D12-EF72-1157BCCE691A}"/>
                  </a:ext>
                </a:extLst>
              </p:cNvPr>
              <p:cNvSpPr txBox="1"/>
              <p:nvPr/>
            </p:nvSpPr>
            <p:spPr>
              <a:xfrm>
                <a:off x="2261446" y="4029840"/>
                <a:ext cx="126575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1 site constitutif</a:t>
                </a:r>
              </a:p>
            </p:txBody>
          </p:sp>
          <p:grpSp>
            <p:nvGrpSpPr>
              <p:cNvPr id="1132" name="Groupe 1131">
                <a:extLst>
                  <a:ext uri="{FF2B5EF4-FFF2-40B4-BE49-F238E27FC236}">
                    <a16:creationId xmlns:a16="http://schemas.microsoft.com/office/drawing/2014/main" id="{52B45A12-2E53-9BB6-2A8C-84A166B51E91}"/>
                  </a:ext>
                </a:extLst>
              </p:cNvPr>
              <p:cNvGrpSpPr/>
              <p:nvPr/>
            </p:nvGrpSpPr>
            <p:grpSpPr>
              <a:xfrm>
                <a:off x="690971" y="3844299"/>
                <a:ext cx="282892" cy="230831"/>
                <a:chOff x="671573" y="3273662"/>
                <a:chExt cx="282892" cy="230831"/>
              </a:xfrm>
            </p:grpSpPr>
            <p:pic>
              <p:nvPicPr>
                <p:cNvPr id="1133" name="Graphique 1132" descr="Utilisateur avec un remplissage uni">
                  <a:extLst>
                    <a:ext uri="{FF2B5EF4-FFF2-40B4-BE49-F238E27FC236}">
                      <a16:creationId xmlns:a16="http://schemas.microsoft.com/office/drawing/2014/main" id="{941183FC-EF9C-6185-78D8-277E7B9264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1573" y="3310833"/>
                  <a:ext cx="190659" cy="190659"/>
                </a:xfrm>
                <a:prstGeom prst="rect">
                  <a:avLst/>
                </a:prstGeom>
              </p:spPr>
            </p:pic>
            <p:pic>
              <p:nvPicPr>
                <p:cNvPr id="1134" name="Graphique 1133" descr="Utilisateur avec un remplissage uni">
                  <a:extLst>
                    <a:ext uri="{FF2B5EF4-FFF2-40B4-BE49-F238E27FC236}">
                      <a16:creationId xmlns:a16="http://schemas.microsoft.com/office/drawing/2014/main" id="{1D53D070-40E1-E7D2-7F15-2559EFC500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634" y="3273662"/>
                  <a:ext cx="230831" cy="23083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46" name="Groupe 1145">
              <a:extLst>
                <a:ext uri="{FF2B5EF4-FFF2-40B4-BE49-F238E27FC236}">
                  <a16:creationId xmlns:a16="http://schemas.microsoft.com/office/drawing/2014/main" id="{1AE02973-7950-FA13-DB37-DF26EB9126DF}"/>
                </a:ext>
              </a:extLst>
            </p:cNvPr>
            <p:cNvGrpSpPr/>
            <p:nvPr/>
          </p:nvGrpSpPr>
          <p:grpSpPr>
            <a:xfrm>
              <a:off x="798549" y="4890580"/>
              <a:ext cx="2852108" cy="484844"/>
              <a:chOff x="690971" y="4882972"/>
              <a:chExt cx="2852108" cy="484844"/>
            </a:xfrm>
          </p:grpSpPr>
          <p:sp>
            <p:nvSpPr>
              <p:cNvPr id="1118" name="Rectangle 1117">
                <a:extLst>
                  <a:ext uri="{FF2B5EF4-FFF2-40B4-BE49-F238E27FC236}">
                    <a16:creationId xmlns:a16="http://schemas.microsoft.com/office/drawing/2014/main" id="{CBC64997-FE13-71FA-5FAA-A9A7CE51732A}"/>
                  </a:ext>
                </a:extLst>
              </p:cNvPr>
              <p:cNvSpPr/>
              <p:nvPr/>
            </p:nvSpPr>
            <p:spPr>
              <a:xfrm>
                <a:off x="691225" y="4921671"/>
                <a:ext cx="2585004" cy="184189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098" name="ZoneTexte 1097">
                <a:extLst>
                  <a:ext uri="{FF2B5EF4-FFF2-40B4-BE49-F238E27FC236}">
                    <a16:creationId xmlns:a16="http://schemas.microsoft.com/office/drawing/2014/main" id="{699BEF91-8345-B78E-88E4-3EC349F663AF}"/>
                  </a:ext>
                </a:extLst>
              </p:cNvPr>
              <p:cNvSpPr txBox="1"/>
              <p:nvPr/>
            </p:nvSpPr>
            <p:spPr>
              <a:xfrm>
                <a:off x="1025670" y="4882972"/>
                <a:ext cx="226259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dirty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Centre de référence MAIS	</a:t>
                </a:r>
              </a:p>
            </p:txBody>
          </p:sp>
          <p:sp>
            <p:nvSpPr>
              <p:cNvPr id="1099" name="Ellipse 1098">
                <a:extLst>
                  <a:ext uri="{FF2B5EF4-FFF2-40B4-BE49-F238E27FC236}">
                    <a16:creationId xmlns:a16="http://schemas.microsoft.com/office/drawing/2014/main" id="{F18E8582-ECFB-7A1E-ABF0-B873DAC19523}"/>
                  </a:ext>
                </a:extLst>
              </p:cNvPr>
              <p:cNvSpPr/>
              <p:nvPr/>
            </p:nvSpPr>
            <p:spPr>
              <a:xfrm>
                <a:off x="747385" y="5185580"/>
                <a:ext cx="130601" cy="130601"/>
              </a:xfrm>
              <a:prstGeom prst="ellipse">
                <a:avLst/>
              </a:prstGeom>
              <a:solidFill>
                <a:srgbClr val="7030A0"/>
              </a:solidFill>
              <a:ln w="1270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00" name="ZoneTexte 1099">
                <a:extLst>
                  <a:ext uri="{FF2B5EF4-FFF2-40B4-BE49-F238E27FC236}">
                    <a16:creationId xmlns:a16="http://schemas.microsoft.com/office/drawing/2014/main" id="{8F6BAA5F-937B-9A49-8D00-DDE41BEA0A4A}"/>
                  </a:ext>
                </a:extLst>
              </p:cNvPr>
              <p:cNvSpPr txBox="1"/>
              <p:nvPr/>
            </p:nvSpPr>
            <p:spPr>
              <a:xfrm>
                <a:off x="854673" y="5132208"/>
                <a:ext cx="130892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Site coordonnateur </a:t>
                </a:r>
              </a:p>
            </p:txBody>
          </p:sp>
          <p:sp>
            <p:nvSpPr>
              <p:cNvPr id="1101" name="Ellipse 1100">
                <a:extLst>
                  <a:ext uri="{FF2B5EF4-FFF2-40B4-BE49-F238E27FC236}">
                    <a16:creationId xmlns:a16="http://schemas.microsoft.com/office/drawing/2014/main" id="{0D98B247-1C57-69C8-07C5-1D49427AE9D9}"/>
                  </a:ext>
                </a:extLst>
              </p:cNvPr>
              <p:cNvSpPr/>
              <p:nvPr/>
            </p:nvSpPr>
            <p:spPr>
              <a:xfrm>
                <a:off x="2176394" y="5180586"/>
                <a:ext cx="130601" cy="130601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02" name="ZoneTexte 1101">
                <a:extLst>
                  <a:ext uri="{FF2B5EF4-FFF2-40B4-BE49-F238E27FC236}">
                    <a16:creationId xmlns:a16="http://schemas.microsoft.com/office/drawing/2014/main" id="{802140FA-02B2-53D2-2C3B-376F06892526}"/>
                  </a:ext>
                </a:extLst>
              </p:cNvPr>
              <p:cNvSpPr txBox="1"/>
              <p:nvPr/>
            </p:nvSpPr>
            <p:spPr>
              <a:xfrm>
                <a:off x="2277322" y="5136984"/>
                <a:ext cx="126575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6 sites constitutifs </a:t>
                </a:r>
              </a:p>
            </p:txBody>
          </p:sp>
          <p:grpSp>
            <p:nvGrpSpPr>
              <p:cNvPr id="1135" name="Groupe 1134">
                <a:extLst>
                  <a:ext uri="{FF2B5EF4-FFF2-40B4-BE49-F238E27FC236}">
                    <a16:creationId xmlns:a16="http://schemas.microsoft.com/office/drawing/2014/main" id="{56AE6333-332D-1E14-9F7C-71E08E3893B4}"/>
                  </a:ext>
                </a:extLst>
              </p:cNvPr>
              <p:cNvGrpSpPr/>
              <p:nvPr/>
            </p:nvGrpSpPr>
            <p:grpSpPr>
              <a:xfrm>
                <a:off x="690971" y="4911193"/>
                <a:ext cx="282892" cy="230831"/>
                <a:chOff x="671573" y="3273662"/>
                <a:chExt cx="282892" cy="230831"/>
              </a:xfrm>
            </p:grpSpPr>
            <p:pic>
              <p:nvPicPr>
                <p:cNvPr id="1136" name="Graphique 1135" descr="Utilisateur avec un remplissage uni">
                  <a:extLst>
                    <a:ext uri="{FF2B5EF4-FFF2-40B4-BE49-F238E27FC236}">
                      <a16:creationId xmlns:a16="http://schemas.microsoft.com/office/drawing/2014/main" id="{5088798E-A2FF-FCCC-C09E-198252481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1573" y="3310833"/>
                  <a:ext cx="190659" cy="190659"/>
                </a:xfrm>
                <a:prstGeom prst="rect">
                  <a:avLst/>
                </a:prstGeom>
              </p:spPr>
            </p:pic>
            <p:pic>
              <p:nvPicPr>
                <p:cNvPr id="1137" name="Graphique 1136" descr="Utilisateur avec un remplissage uni">
                  <a:extLst>
                    <a:ext uri="{FF2B5EF4-FFF2-40B4-BE49-F238E27FC236}">
                      <a16:creationId xmlns:a16="http://schemas.microsoft.com/office/drawing/2014/main" id="{90584C38-34A3-70CA-B3BF-260BD20D0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634" y="3273662"/>
                  <a:ext cx="230831" cy="23083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44" name="Groupe 1143">
              <a:extLst>
                <a:ext uri="{FF2B5EF4-FFF2-40B4-BE49-F238E27FC236}">
                  <a16:creationId xmlns:a16="http://schemas.microsoft.com/office/drawing/2014/main" id="{463D42D0-9D2D-2725-B768-1CE0A71C795F}"/>
                </a:ext>
              </a:extLst>
            </p:cNvPr>
            <p:cNvGrpSpPr/>
            <p:nvPr/>
          </p:nvGrpSpPr>
          <p:grpSpPr>
            <a:xfrm>
              <a:off x="798803" y="5436208"/>
              <a:ext cx="2859792" cy="492788"/>
              <a:chOff x="691225" y="5428600"/>
              <a:chExt cx="2859792" cy="492788"/>
            </a:xfrm>
          </p:grpSpPr>
          <p:sp>
            <p:nvSpPr>
              <p:cNvPr id="1119" name="Rectangle 1118">
                <a:extLst>
                  <a:ext uri="{FF2B5EF4-FFF2-40B4-BE49-F238E27FC236}">
                    <a16:creationId xmlns:a16="http://schemas.microsoft.com/office/drawing/2014/main" id="{35B15E3B-F4B3-FAE1-B4F2-FC32149F7DB9}"/>
                  </a:ext>
                </a:extLst>
              </p:cNvPr>
              <p:cNvSpPr/>
              <p:nvPr/>
            </p:nvSpPr>
            <p:spPr>
              <a:xfrm>
                <a:off x="691225" y="5475276"/>
                <a:ext cx="2585004" cy="18418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104" name="ZoneTexte 1103">
                <a:extLst>
                  <a:ext uri="{FF2B5EF4-FFF2-40B4-BE49-F238E27FC236}">
                    <a16:creationId xmlns:a16="http://schemas.microsoft.com/office/drawing/2014/main" id="{7682C8D9-5168-6AA7-9B72-390F554A39ED}"/>
                  </a:ext>
                </a:extLst>
              </p:cNvPr>
              <p:cNvSpPr txBox="1"/>
              <p:nvPr/>
            </p:nvSpPr>
            <p:spPr>
              <a:xfrm>
                <a:off x="950844" y="5428600"/>
                <a:ext cx="215663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dirty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Centre de référence RAISE</a:t>
                </a:r>
              </a:p>
            </p:txBody>
          </p:sp>
          <p:sp>
            <p:nvSpPr>
              <p:cNvPr id="1105" name="Ellipse 1104">
                <a:extLst>
                  <a:ext uri="{FF2B5EF4-FFF2-40B4-BE49-F238E27FC236}">
                    <a16:creationId xmlns:a16="http://schemas.microsoft.com/office/drawing/2014/main" id="{A57A59F3-D016-68CD-367C-A6FE50C32EEF}"/>
                  </a:ext>
                </a:extLst>
              </p:cNvPr>
              <p:cNvSpPr/>
              <p:nvPr/>
            </p:nvSpPr>
            <p:spPr>
              <a:xfrm>
                <a:off x="749134" y="5746700"/>
                <a:ext cx="130601" cy="130601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06" name="ZoneTexte 1105">
                <a:extLst>
                  <a:ext uri="{FF2B5EF4-FFF2-40B4-BE49-F238E27FC236}">
                    <a16:creationId xmlns:a16="http://schemas.microsoft.com/office/drawing/2014/main" id="{0920F6E2-59E6-60B1-696E-872F1840769C}"/>
                  </a:ext>
                </a:extLst>
              </p:cNvPr>
              <p:cNvSpPr txBox="1"/>
              <p:nvPr/>
            </p:nvSpPr>
            <p:spPr>
              <a:xfrm>
                <a:off x="862611" y="5685780"/>
                <a:ext cx="130892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Site coordonnateur </a:t>
                </a:r>
              </a:p>
            </p:txBody>
          </p:sp>
          <p:sp>
            <p:nvSpPr>
              <p:cNvPr id="1107" name="Ellipse 1106">
                <a:extLst>
                  <a:ext uri="{FF2B5EF4-FFF2-40B4-BE49-F238E27FC236}">
                    <a16:creationId xmlns:a16="http://schemas.microsoft.com/office/drawing/2014/main" id="{EF72F933-690A-C2A0-3FB4-2783DE637187}"/>
                  </a:ext>
                </a:extLst>
              </p:cNvPr>
              <p:cNvSpPr/>
              <p:nvPr/>
            </p:nvSpPr>
            <p:spPr>
              <a:xfrm>
                <a:off x="2178794" y="5739108"/>
                <a:ext cx="130601" cy="13060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08" name="ZoneTexte 1107">
                <a:extLst>
                  <a:ext uri="{FF2B5EF4-FFF2-40B4-BE49-F238E27FC236}">
                    <a16:creationId xmlns:a16="http://schemas.microsoft.com/office/drawing/2014/main" id="{19D36A32-7738-54D4-7F9F-76C81AAB30B9}"/>
                  </a:ext>
                </a:extLst>
              </p:cNvPr>
              <p:cNvSpPr txBox="1"/>
              <p:nvPr/>
            </p:nvSpPr>
            <p:spPr>
              <a:xfrm>
                <a:off x="2285260" y="5690556"/>
                <a:ext cx="126575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solidFill>
                      <a:schemeClr val="bg2">
                        <a:lumMod val="50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3 sites constitutifs </a:t>
                </a:r>
              </a:p>
            </p:txBody>
          </p:sp>
          <p:grpSp>
            <p:nvGrpSpPr>
              <p:cNvPr id="1141" name="Groupe 1140">
                <a:extLst>
                  <a:ext uri="{FF2B5EF4-FFF2-40B4-BE49-F238E27FC236}">
                    <a16:creationId xmlns:a16="http://schemas.microsoft.com/office/drawing/2014/main" id="{AEFA53E6-8974-609D-82CA-2CAB7343542D}"/>
                  </a:ext>
                </a:extLst>
              </p:cNvPr>
              <p:cNvGrpSpPr/>
              <p:nvPr/>
            </p:nvGrpSpPr>
            <p:grpSpPr>
              <a:xfrm>
                <a:off x="695324" y="5461763"/>
                <a:ext cx="282892" cy="230831"/>
                <a:chOff x="671573" y="3273662"/>
                <a:chExt cx="282892" cy="230831"/>
              </a:xfrm>
            </p:grpSpPr>
            <p:pic>
              <p:nvPicPr>
                <p:cNvPr id="1142" name="Graphique 1141" descr="Utilisateur avec un remplissage uni">
                  <a:extLst>
                    <a:ext uri="{FF2B5EF4-FFF2-40B4-BE49-F238E27FC236}">
                      <a16:creationId xmlns:a16="http://schemas.microsoft.com/office/drawing/2014/main" id="{983F49DC-7777-378B-48FB-81493D421F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1573" y="3310833"/>
                  <a:ext cx="190659" cy="190659"/>
                </a:xfrm>
                <a:prstGeom prst="rect">
                  <a:avLst/>
                </a:prstGeom>
              </p:spPr>
            </p:pic>
            <p:pic>
              <p:nvPicPr>
                <p:cNvPr id="1143" name="Graphique 1142" descr="Utilisateur avec un remplissage uni">
                  <a:extLst>
                    <a:ext uri="{FF2B5EF4-FFF2-40B4-BE49-F238E27FC236}">
                      <a16:creationId xmlns:a16="http://schemas.microsoft.com/office/drawing/2014/main" id="{0FCA43CC-3032-33EE-D3C9-228B5B1D8B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634" y="3273662"/>
                  <a:ext cx="230831" cy="23083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53" name="Groupe 1152">
              <a:extLst>
                <a:ext uri="{FF2B5EF4-FFF2-40B4-BE49-F238E27FC236}">
                  <a16:creationId xmlns:a16="http://schemas.microsoft.com/office/drawing/2014/main" id="{AB4EAC12-F920-E863-B00D-6CE32026BF12}"/>
                </a:ext>
              </a:extLst>
            </p:cNvPr>
            <p:cNvGrpSpPr/>
            <p:nvPr/>
          </p:nvGrpSpPr>
          <p:grpSpPr>
            <a:xfrm>
              <a:off x="798803" y="4346008"/>
              <a:ext cx="2843916" cy="475844"/>
              <a:chOff x="798803" y="4346008"/>
              <a:chExt cx="2843916" cy="475844"/>
            </a:xfrm>
          </p:grpSpPr>
          <p:grpSp>
            <p:nvGrpSpPr>
              <p:cNvPr id="1147" name="Groupe 1146">
                <a:extLst>
                  <a:ext uri="{FF2B5EF4-FFF2-40B4-BE49-F238E27FC236}">
                    <a16:creationId xmlns:a16="http://schemas.microsoft.com/office/drawing/2014/main" id="{656EBFC0-8C87-7C25-8B83-60E57F3D3E6F}"/>
                  </a:ext>
                </a:extLst>
              </p:cNvPr>
              <p:cNvGrpSpPr/>
              <p:nvPr/>
            </p:nvGrpSpPr>
            <p:grpSpPr>
              <a:xfrm>
                <a:off x="798803" y="4346008"/>
                <a:ext cx="2843916" cy="475844"/>
                <a:chOff x="691225" y="4338400"/>
                <a:chExt cx="2843916" cy="475844"/>
              </a:xfrm>
            </p:grpSpPr>
            <p:sp>
              <p:nvSpPr>
                <p:cNvPr id="1117" name="Rectangle 1116">
                  <a:extLst>
                    <a:ext uri="{FF2B5EF4-FFF2-40B4-BE49-F238E27FC236}">
                      <a16:creationId xmlns:a16="http://schemas.microsoft.com/office/drawing/2014/main" id="{B6783C78-F635-0017-FD30-AFB2934E07EF}"/>
                    </a:ext>
                  </a:extLst>
                </p:cNvPr>
                <p:cNvSpPr/>
                <p:nvPr/>
              </p:nvSpPr>
              <p:spPr>
                <a:xfrm>
                  <a:off x="691225" y="4368066"/>
                  <a:ext cx="2585004" cy="184189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2" name="ZoneTexte 1091">
                  <a:extLst>
                    <a:ext uri="{FF2B5EF4-FFF2-40B4-BE49-F238E27FC236}">
                      <a16:creationId xmlns:a16="http://schemas.microsoft.com/office/drawing/2014/main" id="{86649F21-B685-F17A-5DEB-2DD8787724C0}"/>
                    </a:ext>
                  </a:extLst>
                </p:cNvPr>
                <p:cNvSpPr txBox="1"/>
                <p:nvPr/>
              </p:nvSpPr>
              <p:spPr>
                <a:xfrm>
                  <a:off x="954403" y="4338400"/>
                  <a:ext cx="2262596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50" dirty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rPr>
                    <a:t>Centre de référence CUMULUSS</a:t>
                  </a:r>
                </a:p>
              </p:txBody>
            </p:sp>
            <p:sp>
              <p:nvSpPr>
                <p:cNvPr id="1093" name="Ellipse 1092">
                  <a:extLst>
                    <a:ext uri="{FF2B5EF4-FFF2-40B4-BE49-F238E27FC236}">
                      <a16:creationId xmlns:a16="http://schemas.microsoft.com/office/drawing/2014/main" id="{71671284-D612-D5A8-5E55-FD56360FBDAB}"/>
                    </a:ext>
                  </a:extLst>
                </p:cNvPr>
                <p:cNvSpPr/>
                <p:nvPr/>
              </p:nvSpPr>
              <p:spPr>
                <a:xfrm>
                  <a:off x="744363" y="4631528"/>
                  <a:ext cx="130601" cy="130601"/>
                </a:xfrm>
                <a:prstGeom prst="ellipse">
                  <a:avLst/>
                </a:prstGeom>
                <a:solidFill>
                  <a:schemeClr val="accent3"/>
                </a:solidFill>
                <a:ln w="19050">
                  <a:solidFill>
                    <a:srgbClr val="00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94" name="ZoneTexte 1093">
                  <a:extLst>
                    <a:ext uri="{FF2B5EF4-FFF2-40B4-BE49-F238E27FC236}">
                      <a16:creationId xmlns:a16="http://schemas.microsoft.com/office/drawing/2014/main" id="{AE203C1E-4EDC-7271-56CE-4CBF0B7DC92C}"/>
                    </a:ext>
                  </a:extLst>
                </p:cNvPr>
                <p:cNvSpPr txBox="1"/>
                <p:nvPr/>
              </p:nvSpPr>
              <p:spPr>
                <a:xfrm>
                  <a:off x="846735" y="4578636"/>
                  <a:ext cx="1308920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>
                      <a:solidFill>
                        <a:schemeClr val="bg2">
                          <a:lumMod val="50000"/>
                        </a:schemeClr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Site coordonnateur </a:t>
                  </a:r>
                </a:p>
              </p:txBody>
            </p:sp>
            <p:sp>
              <p:nvSpPr>
                <p:cNvPr id="1095" name="Ellipse 1094">
                  <a:extLst>
                    <a:ext uri="{FF2B5EF4-FFF2-40B4-BE49-F238E27FC236}">
                      <a16:creationId xmlns:a16="http://schemas.microsoft.com/office/drawing/2014/main" id="{927E0E48-3F61-D429-E121-FD6F6E9ED226}"/>
                    </a:ext>
                  </a:extLst>
                </p:cNvPr>
                <p:cNvSpPr/>
                <p:nvPr/>
              </p:nvSpPr>
              <p:spPr>
                <a:xfrm>
                  <a:off x="2178794" y="4640712"/>
                  <a:ext cx="130601" cy="130601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096" name="ZoneTexte 1095">
                  <a:extLst>
                    <a:ext uri="{FF2B5EF4-FFF2-40B4-BE49-F238E27FC236}">
                      <a16:creationId xmlns:a16="http://schemas.microsoft.com/office/drawing/2014/main" id="{2E9FFCE0-4967-2376-1749-55DB3BA3BF4D}"/>
                    </a:ext>
                  </a:extLst>
                </p:cNvPr>
                <p:cNvSpPr txBox="1"/>
                <p:nvPr/>
              </p:nvSpPr>
              <p:spPr>
                <a:xfrm>
                  <a:off x="2269384" y="4583412"/>
                  <a:ext cx="1265757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>
                      <a:solidFill>
                        <a:schemeClr val="bg2">
                          <a:lumMod val="50000"/>
                        </a:schemeClr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4 sites constitutifs </a:t>
                  </a:r>
                </a:p>
              </p:txBody>
            </p:sp>
          </p:grpSp>
          <p:pic>
            <p:nvPicPr>
              <p:cNvPr id="1151" name="Graphique 1150" descr="Utilisateur avec un remplissage uni">
                <a:extLst>
                  <a:ext uri="{FF2B5EF4-FFF2-40B4-BE49-F238E27FC236}">
                    <a16:creationId xmlns:a16="http://schemas.microsoft.com/office/drawing/2014/main" id="{17FAB99D-2908-53E0-B979-09840C111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99652" y="4404173"/>
                <a:ext cx="190659" cy="190659"/>
              </a:xfrm>
              <a:prstGeom prst="rect">
                <a:avLst/>
              </a:prstGeom>
            </p:spPr>
          </p:pic>
          <p:pic>
            <p:nvPicPr>
              <p:cNvPr id="1152" name="Graphique 1151" descr="Utilisateur avec un remplissage uni">
                <a:extLst>
                  <a:ext uri="{FF2B5EF4-FFF2-40B4-BE49-F238E27FC236}">
                    <a16:creationId xmlns:a16="http://schemas.microsoft.com/office/drawing/2014/main" id="{D8BA2E62-6119-94AD-C340-6129F8C1C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851713" y="4367002"/>
                <a:ext cx="230831" cy="230831"/>
              </a:xfrm>
              <a:prstGeom prst="rect">
                <a:avLst/>
              </a:prstGeom>
            </p:spPr>
          </p:pic>
        </p:grpSp>
      </p:grpSp>
      <p:sp>
        <p:nvSpPr>
          <p:cNvPr id="137" name="Rectangle : coins arrondis 136">
            <a:extLst>
              <a:ext uri="{FF2B5EF4-FFF2-40B4-BE49-F238E27FC236}">
                <a16:creationId xmlns:a16="http://schemas.microsoft.com/office/drawing/2014/main" id="{E03E0B69-9C0A-40E6-A037-F21B61C49384}"/>
              </a:ext>
            </a:extLst>
          </p:cNvPr>
          <p:cNvSpPr/>
          <p:nvPr/>
        </p:nvSpPr>
        <p:spPr>
          <a:xfrm>
            <a:off x="2152840" y="817053"/>
            <a:ext cx="3539187" cy="369332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Répartition des </a:t>
            </a:r>
            <a:r>
              <a:rPr lang="fr-FR" sz="14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centres</a:t>
            </a:r>
            <a:r>
              <a:rPr lang="fr-FR" sz="14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référence</a:t>
            </a: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374A56A8-A4E6-4D02-9D4F-68974DBCB044}"/>
              </a:ext>
            </a:extLst>
          </p:cNvPr>
          <p:cNvSpPr txBox="1"/>
          <p:nvPr/>
        </p:nvSpPr>
        <p:spPr>
          <a:xfrm>
            <a:off x="2070349" y="2660012"/>
            <a:ext cx="1935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2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Légende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728AAD-9FEA-30C6-3037-ED46B0DABF5F}"/>
              </a:ext>
            </a:extLst>
          </p:cNvPr>
          <p:cNvSpPr txBox="1"/>
          <p:nvPr/>
        </p:nvSpPr>
        <p:spPr>
          <a:xfrm>
            <a:off x="3005682" y="2975187"/>
            <a:ext cx="212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CR Maladies auto-immunes et auto-inflammatoires rares de l’adulte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6E7D7C-B838-5DE7-AF4A-4C0BEC8CBD99}"/>
              </a:ext>
            </a:extLst>
          </p:cNvPr>
          <p:cNvSpPr txBox="1"/>
          <p:nvPr/>
        </p:nvSpPr>
        <p:spPr>
          <a:xfrm>
            <a:off x="2906391" y="5184081"/>
            <a:ext cx="29133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CR des Maladies Rhumatismales inflammatoires , des maladies auto-immunes et </a:t>
            </a:r>
            <a:r>
              <a:rPr lang="fr-FR" sz="900" b="1" dirty="0" err="1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interféronopathies</a:t>
            </a:r>
            <a:r>
              <a:rPr lang="fr-FR" sz="900" b="1" dirty="0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systémiques de l’enfant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FC7733-1670-B6BF-C435-B6F19AA768B0}"/>
              </a:ext>
            </a:extLst>
          </p:cNvPr>
          <p:cNvSpPr txBox="1"/>
          <p:nvPr/>
        </p:nvSpPr>
        <p:spPr>
          <a:xfrm>
            <a:off x="2913997" y="5798508"/>
            <a:ext cx="291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CR des Maladies auto-inflammatoires et des amyloses inflammatoires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E1973FE-8DBF-5AA8-5AE5-71490A9CE1D7}"/>
              </a:ext>
            </a:extLst>
          </p:cNvPr>
          <p:cNvCxnSpPr>
            <a:cxnSpLocks/>
          </p:cNvCxnSpPr>
          <p:nvPr/>
        </p:nvCxnSpPr>
        <p:spPr>
          <a:xfrm flipH="1">
            <a:off x="2906391" y="3016321"/>
            <a:ext cx="7606" cy="18297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8006177-6BAE-ADEC-A2B8-765A089C15E2}"/>
              </a:ext>
            </a:extLst>
          </p:cNvPr>
          <p:cNvCxnSpPr>
            <a:cxnSpLocks/>
          </p:cNvCxnSpPr>
          <p:nvPr/>
        </p:nvCxnSpPr>
        <p:spPr>
          <a:xfrm>
            <a:off x="2906391" y="5117260"/>
            <a:ext cx="0" cy="424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058C5A0-C522-689B-6230-5BC294092B71}"/>
              </a:ext>
            </a:extLst>
          </p:cNvPr>
          <p:cNvCxnSpPr>
            <a:cxnSpLocks/>
          </p:cNvCxnSpPr>
          <p:nvPr/>
        </p:nvCxnSpPr>
        <p:spPr>
          <a:xfrm>
            <a:off x="2906391" y="5725610"/>
            <a:ext cx="0" cy="424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3">
            <a:extLst>
              <a:ext uri="{FF2B5EF4-FFF2-40B4-BE49-F238E27FC236}">
                <a16:creationId xmlns:a16="http://schemas.microsoft.com/office/drawing/2014/main" id="{C82622CF-BE39-2DDB-A04D-E068C774D11A}"/>
              </a:ext>
            </a:extLst>
          </p:cNvPr>
          <p:cNvSpPr txBox="1">
            <a:spLocks/>
          </p:cNvSpPr>
          <p:nvPr/>
        </p:nvSpPr>
        <p:spPr>
          <a:xfrm>
            <a:off x="623392" y="-2479"/>
            <a:ext cx="9985109" cy="77583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4267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Des CRMR</a:t>
            </a:r>
          </a:p>
        </p:txBody>
      </p:sp>
    </p:spTree>
    <p:extLst>
      <p:ext uri="{BB962C8B-B14F-4D97-AF65-F5344CB8AC3E}">
        <p14:creationId xmlns:p14="http://schemas.microsoft.com/office/powerpoint/2010/main" val="1042274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Ellipse 231">
            <a:extLst>
              <a:ext uri="{FF2B5EF4-FFF2-40B4-BE49-F238E27FC236}">
                <a16:creationId xmlns:a16="http://schemas.microsoft.com/office/drawing/2014/main" id="{860B0BF2-C93E-412B-A637-1213199481E9}"/>
              </a:ext>
            </a:extLst>
          </p:cNvPr>
          <p:cNvSpPr/>
          <p:nvPr/>
        </p:nvSpPr>
        <p:spPr>
          <a:xfrm>
            <a:off x="10206474" y="2390529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9" name="Image 128" descr="Une image contenant cercle, capture d’écran, Graphique, Police&#10;&#10;Description générée automatiquement">
            <a:extLst>
              <a:ext uri="{FF2B5EF4-FFF2-40B4-BE49-F238E27FC236}">
                <a16:creationId xmlns:a16="http://schemas.microsoft.com/office/drawing/2014/main" id="{E2492D62-EF60-C12E-C7C4-93B31F2D2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1" y="1062198"/>
            <a:ext cx="2152841" cy="2489876"/>
          </a:xfrm>
          <a:prstGeom prst="rect">
            <a:avLst/>
          </a:prstGeom>
        </p:spPr>
      </p:pic>
      <p:grpSp>
        <p:nvGrpSpPr>
          <p:cNvPr id="63" name="Groupe 62">
            <a:extLst>
              <a:ext uri="{FF2B5EF4-FFF2-40B4-BE49-F238E27FC236}">
                <a16:creationId xmlns:a16="http://schemas.microsoft.com/office/drawing/2014/main" id="{6B319E3E-5B77-591B-F491-3CD88EB90B91}"/>
              </a:ext>
            </a:extLst>
          </p:cNvPr>
          <p:cNvGrpSpPr/>
          <p:nvPr/>
        </p:nvGrpSpPr>
        <p:grpSpPr>
          <a:xfrm>
            <a:off x="3359696" y="379142"/>
            <a:ext cx="8551180" cy="6310400"/>
            <a:chOff x="3359696" y="379142"/>
            <a:chExt cx="8551180" cy="6310400"/>
          </a:xfrm>
        </p:grpSpPr>
        <p:pic>
          <p:nvPicPr>
            <p:cNvPr id="2" name="Picture 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6418" y="436262"/>
              <a:ext cx="5125663" cy="4924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29371B8-A78A-905F-A1BB-06F74276C27C}"/>
                </a:ext>
              </a:extLst>
            </p:cNvPr>
            <p:cNvSpPr/>
            <p:nvPr/>
          </p:nvSpPr>
          <p:spPr>
            <a:xfrm>
              <a:off x="7495578" y="2410262"/>
              <a:ext cx="210250" cy="210250"/>
            </a:xfrm>
            <a:prstGeom prst="ellipse">
              <a:avLst/>
            </a:prstGeom>
            <a:noFill/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3" name="Ellipse 182">
              <a:extLst>
                <a:ext uri="{FF2B5EF4-FFF2-40B4-BE49-F238E27FC236}">
                  <a16:creationId xmlns:a16="http://schemas.microsoft.com/office/drawing/2014/main" id="{22845A2C-D3EE-FF9D-9390-EC3F945129D3}"/>
                </a:ext>
              </a:extLst>
            </p:cNvPr>
            <p:cNvSpPr/>
            <p:nvPr/>
          </p:nvSpPr>
          <p:spPr>
            <a:xfrm>
              <a:off x="7508337" y="242785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36" name="Picture 12" descr="Carte De Contour Du Fond Blanc De Paris Vecteurs libres de droits et plus  d'images vectorielles de Paris - France - Paris - France, Carte, Carte de  voeux et d'anniversaire - iStock">
              <a:extLst>
                <a:ext uri="{FF2B5EF4-FFF2-40B4-BE49-F238E27FC236}">
                  <a16:creationId xmlns:a16="http://schemas.microsoft.com/office/drawing/2014/main" id="{350717AF-068C-2B54-36FB-EBBAFFD60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614" y="2538237"/>
              <a:ext cx="2394878" cy="2394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" name="Ellipse 162">
              <a:extLst>
                <a:ext uri="{FF2B5EF4-FFF2-40B4-BE49-F238E27FC236}">
                  <a16:creationId xmlns:a16="http://schemas.microsoft.com/office/drawing/2014/main" id="{6A8F41CA-A687-0AB3-BBA7-BB993E4EBD2D}"/>
                </a:ext>
              </a:extLst>
            </p:cNvPr>
            <p:cNvSpPr/>
            <p:nvPr/>
          </p:nvSpPr>
          <p:spPr>
            <a:xfrm>
              <a:off x="5761370" y="455709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1" name="Image 130">
              <a:extLst>
                <a:ext uri="{FF2B5EF4-FFF2-40B4-BE49-F238E27FC236}">
                  <a16:creationId xmlns:a16="http://schemas.microsoft.com/office/drawing/2014/main" id="{299A7162-BB35-3280-95B1-2615626E1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4017" y="5571637"/>
              <a:ext cx="892036" cy="953792"/>
            </a:xfrm>
            <a:prstGeom prst="rect">
              <a:avLst/>
            </a:prstGeom>
          </p:spPr>
        </p:pic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050DA48F-328F-F426-F5CE-ABE31572BF40}"/>
                </a:ext>
              </a:extLst>
            </p:cNvPr>
            <p:cNvSpPr/>
            <p:nvPr/>
          </p:nvSpPr>
          <p:spPr>
            <a:xfrm>
              <a:off x="10286101" y="3682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1D2059D1-81ED-8345-80E8-514A441B2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45626" y="5020137"/>
              <a:ext cx="621970" cy="1001099"/>
            </a:xfrm>
            <a:prstGeom prst="rect">
              <a:avLst/>
            </a:prstGeom>
          </p:spPr>
        </p:pic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B0A687A8-3845-A018-22DC-33E095060C7D}"/>
                </a:ext>
              </a:extLst>
            </p:cNvPr>
            <p:cNvSpPr/>
            <p:nvPr/>
          </p:nvSpPr>
          <p:spPr>
            <a:xfrm>
              <a:off x="10908486" y="5548376"/>
              <a:ext cx="165326" cy="1653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0D7A540-429C-5B52-FD9D-C5673DA14631}"/>
                </a:ext>
              </a:extLst>
            </p:cNvPr>
            <p:cNvSpPr txBox="1"/>
            <p:nvPr/>
          </p:nvSpPr>
          <p:spPr>
            <a:xfrm>
              <a:off x="10922263" y="5357507"/>
              <a:ext cx="7175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Ajaccio   </a:t>
              </a:r>
            </a:p>
          </p:txBody>
        </p:sp>
        <p:sp>
          <p:nvSpPr>
            <p:cNvPr id="1085" name="Ellipse 1084">
              <a:extLst>
                <a:ext uri="{FF2B5EF4-FFF2-40B4-BE49-F238E27FC236}">
                  <a16:creationId xmlns:a16="http://schemas.microsoft.com/office/drawing/2014/main" id="{8FE96897-91B6-E438-E589-25862A863D45}"/>
                </a:ext>
              </a:extLst>
            </p:cNvPr>
            <p:cNvSpPr/>
            <p:nvPr/>
          </p:nvSpPr>
          <p:spPr>
            <a:xfrm>
              <a:off x="8546773" y="433957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1" name="Ellipse 1090">
              <a:extLst>
                <a:ext uri="{FF2B5EF4-FFF2-40B4-BE49-F238E27FC236}">
                  <a16:creationId xmlns:a16="http://schemas.microsoft.com/office/drawing/2014/main" id="{85F75DDD-C3C1-6007-0110-D145F3092EAE}"/>
                </a:ext>
              </a:extLst>
            </p:cNvPr>
            <p:cNvSpPr/>
            <p:nvPr/>
          </p:nvSpPr>
          <p:spPr>
            <a:xfrm>
              <a:off x="8671813" y="433957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148A5804-E6C5-6E05-61FA-D1C3FD0B92B5}"/>
                </a:ext>
              </a:extLst>
            </p:cNvPr>
            <p:cNvSpPr/>
            <p:nvPr/>
          </p:nvSpPr>
          <p:spPr>
            <a:xfrm>
              <a:off x="7909853" y="3789040"/>
              <a:ext cx="180000" cy="180000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3478296F-A309-F4DE-36FE-588B064F2872}"/>
                </a:ext>
              </a:extLst>
            </p:cNvPr>
            <p:cNvSpPr/>
            <p:nvPr/>
          </p:nvSpPr>
          <p:spPr>
            <a:xfrm>
              <a:off x="8055315" y="37891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4168" y="5524264"/>
              <a:ext cx="942865" cy="920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0324" y="5430427"/>
              <a:ext cx="801075" cy="1037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8205" y="5379267"/>
              <a:ext cx="1576519" cy="1310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1" name="ZoneTexte 140"/>
            <p:cNvSpPr txBox="1"/>
            <p:nvPr/>
          </p:nvSpPr>
          <p:spPr>
            <a:xfrm>
              <a:off x="8472255" y="5883915"/>
              <a:ext cx="128903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Fort-de-France</a:t>
              </a:r>
            </a:p>
          </p:txBody>
        </p:sp>
        <p:sp>
          <p:nvSpPr>
            <p:cNvPr id="142" name="ZoneTexte 141"/>
            <p:cNvSpPr txBox="1"/>
            <p:nvPr/>
          </p:nvSpPr>
          <p:spPr>
            <a:xfrm>
              <a:off x="6763056" y="5489968"/>
              <a:ext cx="10172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Pointe-à-Pitre</a:t>
              </a:r>
            </a:p>
          </p:txBody>
        </p:sp>
        <p:sp>
          <p:nvSpPr>
            <p:cNvPr id="150" name="ZoneTexte 149"/>
            <p:cNvSpPr txBox="1"/>
            <p:nvPr/>
          </p:nvSpPr>
          <p:spPr>
            <a:xfrm>
              <a:off x="4133891" y="2438927"/>
              <a:ext cx="21216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Paris et départements proches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D7A3F93-DD21-C447-25D0-CBCFB5A937BC}"/>
                </a:ext>
              </a:extLst>
            </p:cNvPr>
            <p:cNvSpPr txBox="1"/>
            <p:nvPr/>
          </p:nvSpPr>
          <p:spPr>
            <a:xfrm>
              <a:off x="9573286" y="5803572"/>
              <a:ext cx="128903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Saint-Denis</a:t>
              </a: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341505C9-60E0-9D80-A6D4-5400569464BC}"/>
                </a:ext>
              </a:extLst>
            </p:cNvPr>
            <p:cNvSpPr txBox="1"/>
            <p:nvPr/>
          </p:nvSpPr>
          <p:spPr>
            <a:xfrm>
              <a:off x="6191967" y="6400200"/>
              <a:ext cx="10172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Basse-Terre</a:t>
              </a:r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76EF5169-58E8-0857-2DA0-B548FA0C451F}"/>
                </a:ext>
              </a:extLst>
            </p:cNvPr>
            <p:cNvSpPr/>
            <p:nvPr/>
          </p:nvSpPr>
          <p:spPr>
            <a:xfrm>
              <a:off x="8285736" y="59389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9EA53F28-D01A-DE25-9232-39B9C4E5AE06}"/>
                </a:ext>
              </a:extLst>
            </p:cNvPr>
            <p:cNvSpPr/>
            <p:nvPr/>
          </p:nvSpPr>
          <p:spPr>
            <a:xfrm>
              <a:off x="9981952" y="3310073"/>
              <a:ext cx="180000" cy="180000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F09A54C0-1A42-BBBF-9B67-A31F9D317181}"/>
                </a:ext>
              </a:extLst>
            </p:cNvPr>
            <p:cNvSpPr/>
            <p:nvPr/>
          </p:nvSpPr>
          <p:spPr>
            <a:xfrm>
              <a:off x="10125138" y="3319997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94343540-FBDE-0463-6DAF-4FD5407F670D}"/>
                </a:ext>
              </a:extLst>
            </p:cNvPr>
            <p:cNvSpPr txBox="1"/>
            <p:nvPr/>
          </p:nvSpPr>
          <p:spPr>
            <a:xfrm>
              <a:off x="9475389" y="561175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Lille</a:t>
              </a: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8764AD0E-AC99-7AC5-47E7-D354BC7ADFB5}"/>
                </a:ext>
              </a:extLst>
            </p:cNvPr>
            <p:cNvSpPr txBox="1"/>
            <p:nvPr/>
          </p:nvSpPr>
          <p:spPr>
            <a:xfrm>
              <a:off x="8921311" y="4323837"/>
              <a:ext cx="8550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Montpellier </a:t>
              </a: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9BFF98DD-CCB3-A3F3-A7DC-DEB6E4C4AC7F}"/>
                </a:ext>
              </a:extLst>
            </p:cNvPr>
            <p:cNvSpPr txBox="1"/>
            <p:nvPr/>
          </p:nvSpPr>
          <p:spPr>
            <a:xfrm>
              <a:off x="7391675" y="1782417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Rennes </a:t>
              </a:r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8CF409FF-145A-3069-F5FF-D55DFF3D98D7}"/>
                </a:ext>
              </a:extLst>
            </p:cNvPr>
            <p:cNvSpPr txBox="1"/>
            <p:nvPr/>
          </p:nvSpPr>
          <p:spPr>
            <a:xfrm>
              <a:off x="7788115" y="2136826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Angers  </a:t>
              </a: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A4FB12ED-F0C7-C3C6-745E-17998E64F160}"/>
                </a:ext>
              </a:extLst>
            </p:cNvPr>
            <p:cNvSpPr txBox="1"/>
            <p:nvPr/>
          </p:nvSpPr>
          <p:spPr>
            <a:xfrm>
              <a:off x="7987089" y="1600636"/>
              <a:ext cx="7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Caen  </a:t>
              </a:r>
            </a:p>
          </p:txBody>
        </p: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CA159303-A46A-827C-EFB6-F763BCA6DE6D}"/>
                </a:ext>
              </a:extLst>
            </p:cNvPr>
            <p:cNvSpPr txBox="1"/>
            <p:nvPr/>
          </p:nvSpPr>
          <p:spPr>
            <a:xfrm>
              <a:off x="8195058" y="3741471"/>
              <a:ext cx="8508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Bordeaux </a:t>
              </a:r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929F4CD7-884C-DEFC-89EA-A89C1F2B542A}"/>
                </a:ext>
              </a:extLst>
            </p:cNvPr>
            <p:cNvSpPr txBox="1"/>
            <p:nvPr/>
          </p:nvSpPr>
          <p:spPr>
            <a:xfrm>
              <a:off x="9584324" y="3258865"/>
              <a:ext cx="4701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Lyon  </a:t>
              </a:r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59F7B4DC-7BF7-1D23-E5AD-13E4AB219ED2}"/>
                </a:ext>
              </a:extLst>
            </p:cNvPr>
            <p:cNvSpPr txBox="1"/>
            <p:nvPr/>
          </p:nvSpPr>
          <p:spPr>
            <a:xfrm>
              <a:off x="10093672" y="1805296"/>
              <a:ext cx="6540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Nancy  </a:t>
              </a:r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F0AE7668-4F93-5D7D-66A7-C55595F10814}"/>
                </a:ext>
              </a:extLst>
            </p:cNvPr>
            <p:cNvSpPr txBox="1"/>
            <p:nvPr/>
          </p:nvSpPr>
          <p:spPr>
            <a:xfrm>
              <a:off x="8944074" y="3396204"/>
              <a:ext cx="8099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Clermont-Ferrand  </a:t>
              </a:r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5F57C6CE-EEB0-D918-6803-DEDFCB4E9D7F}"/>
                </a:ext>
              </a:extLst>
            </p:cNvPr>
            <p:cNvSpPr txBox="1"/>
            <p:nvPr/>
          </p:nvSpPr>
          <p:spPr>
            <a:xfrm>
              <a:off x="7533258" y="2649179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Nantes   </a:t>
              </a:r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FD05A8FF-D575-9169-65F6-2252A06572CF}"/>
                </a:ext>
              </a:extLst>
            </p:cNvPr>
            <p:cNvSpPr txBox="1"/>
            <p:nvPr/>
          </p:nvSpPr>
          <p:spPr>
            <a:xfrm>
              <a:off x="6888088" y="1785083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Brest  </a:t>
              </a:r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E3EA1B76-5499-AA40-C250-0042898B8272}"/>
                </a:ext>
              </a:extLst>
            </p:cNvPr>
            <p:cNvSpPr txBox="1"/>
            <p:nvPr/>
          </p:nvSpPr>
          <p:spPr>
            <a:xfrm>
              <a:off x="5898272" y="4533489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Bicêtre </a:t>
              </a:r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69607454-315E-412F-6B27-75C312E64464}"/>
                </a:ext>
              </a:extLst>
            </p:cNvPr>
            <p:cNvSpPr txBox="1"/>
            <p:nvPr/>
          </p:nvSpPr>
          <p:spPr>
            <a:xfrm>
              <a:off x="5680670" y="4191544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Cochin  </a:t>
              </a:r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37368508-F8D4-8009-244C-4ACEBD381815}"/>
                </a:ext>
              </a:extLst>
            </p:cNvPr>
            <p:cNvSpPr txBox="1"/>
            <p:nvPr/>
          </p:nvSpPr>
          <p:spPr>
            <a:xfrm>
              <a:off x="5207503" y="3764285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Necker   </a:t>
              </a:r>
            </a:p>
          </p:txBody>
        </p: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id="{AAF0D6D9-7C62-9CA2-11B3-E2DD5C0191B1}"/>
                </a:ext>
              </a:extLst>
            </p:cNvPr>
            <p:cNvSpPr txBox="1"/>
            <p:nvPr/>
          </p:nvSpPr>
          <p:spPr>
            <a:xfrm>
              <a:off x="6186379" y="3999532"/>
              <a:ext cx="12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Pitié-Salpêtrière  </a:t>
              </a:r>
            </a:p>
          </p:txBody>
        </p:sp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800DDCE2-62B4-83A7-96E7-8D93599CABF0}"/>
                </a:ext>
              </a:extLst>
            </p:cNvPr>
            <p:cNvSpPr txBox="1"/>
            <p:nvPr/>
          </p:nvSpPr>
          <p:spPr>
            <a:xfrm>
              <a:off x="6362602" y="3822111"/>
              <a:ext cx="12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Saint-Antoine</a:t>
              </a:r>
            </a:p>
          </p:txBody>
        </p:sp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04561425-3561-734E-3D5B-382116A4FEEF}"/>
                </a:ext>
              </a:extLst>
            </p:cNvPr>
            <p:cNvSpPr txBox="1"/>
            <p:nvPr/>
          </p:nvSpPr>
          <p:spPr>
            <a:xfrm>
              <a:off x="6534892" y="3604125"/>
              <a:ext cx="12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Tenon  </a:t>
              </a:r>
            </a:p>
          </p:txBody>
        </p:sp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92D55AFE-C92D-7DED-04D4-276CA7DE94E1}"/>
                </a:ext>
              </a:extLst>
            </p:cNvPr>
            <p:cNvSpPr txBox="1"/>
            <p:nvPr/>
          </p:nvSpPr>
          <p:spPr>
            <a:xfrm>
              <a:off x="5744251" y="3357621"/>
              <a:ext cx="12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Saint-Louis  </a:t>
              </a:r>
            </a:p>
          </p:txBody>
        </p:sp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C94D7543-1935-F24B-23A4-4D2BCE8645A4}"/>
                </a:ext>
              </a:extLst>
            </p:cNvPr>
            <p:cNvSpPr txBox="1"/>
            <p:nvPr/>
          </p:nvSpPr>
          <p:spPr>
            <a:xfrm>
              <a:off x="6474473" y="3165558"/>
              <a:ext cx="12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Robert-Debré  </a:t>
              </a:r>
            </a:p>
          </p:txBody>
        </p: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FBB0F058-B8D5-C87B-53CD-6DCD3F493ABB}"/>
                </a:ext>
              </a:extLst>
            </p:cNvPr>
            <p:cNvSpPr txBox="1"/>
            <p:nvPr/>
          </p:nvSpPr>
          <p:spPr>
            <a:xfrm>
              <a:off x="10144744" y="4311393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Marseille  </a:t>
              </a:r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48F57255-9C6E-BCBA-5990-1854AE36E5D2}"/>
                </a:ext>
              </a:extLst>
            </p:cNvPr>
            <p:cNvSpPr txBox="1"/>
            <p:nvPr/>
          </p:nvSpPr>
          <p:spPr>
            <a:xfrm>
              <a:off x="10991087" y="1676492"/>
              <a:ext cx="8508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Strasbourg  </a:t>
              </a:r>
            </a:p>
          </p:txBody>
        </p:sp>
        <p:sp>
          <p:nvSpPr>
            <p:cNvPr id="1049" name="ZoneTexte 1048">
              <a:extLst>
                <a:ext uri="{FF2B5EF4-FFF2-40B4-BE49-F238E27FC236}">
                  <a16:creationId xmlns:a16="http://schemas.microsoft.com/office/drawing/2014/main" id="{D945C40F-5798-F0DB-EE45-574889FEA96E}"/>
                </a:ext>
              </a:extLst>
            </p:cNvPr>
            <p:cNvSpPr txBox="1"/>
            <p:nvPr/>
          </p:nvSpPr>
          <p:spPr>
            <a:xfrm>
              <a:off x="9766624" y="2188256"/>
              <a:ext cx="6540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Dijon   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B43DE46-621B-9684-6103-ECA62E8EB046}"/>
                </a:ext>
              </a:extLst>
            </p:cNvPr>
            <p:cNvSpPr txBox="1"/>
            <p:nvPr/>
          </p:nvSpPr>
          <p:spPr>
            <a:xfrm>
              <a:off x="8802892" y="1156865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Amiens</a:t>
              </a:r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CCB4E025-DD77-157F-FF43-F01B665C30E4}"/>
                </a:ext>
              </a:extLst>
            </p:cNvPr>
            <p:cNvSpPr/>
            <p:nvPr/>
          </p:nvSpPr>
          <p:spPr>
            <a:xfrm>
              <a:off x="8045260" y="234026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4366DBEE-B845-1D4E-D0BD-36A5576D74FC}"/>
                </a:ext>
              </a:extLst>
            </p:cNvPr>
            <p:cNvSpPr txBox="1"/>
            <p:nvPr/>
          </p:nvSpPr>
          <p:spPr>
            <a:xfrm>
              <a:off x="10519599" y="3054893"/>
              <a:ext cx="6144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Annecy  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E22875FA-8BCA-C803-44F9-17191E01546B}"/>
                </a:ext>
              </a:extLst>
            </p:cNvPr>
            <p:cNvSpPr txBox="1"/>
            <p:nvPr/>
          </p:nvSpPr>
          <p:spPr>
            <a:xfrm>
              <a:off x="8704033" y="788499"/>
              <a:ext cx="5704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Arras </a:t>
              </a:r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4E6B76A5-0764-055A-AC7E-FDF0C3D9E86F}"/>
                </a:ext>
              </a:extLst>
            </p:cNvPr>
            <p:cNvSpPr/>
            <p:nvPr/>
          </p:nvSpPr>
          <p:spPr>
            <a:xfrm>
              <a:off x="6665312" y="6248811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0D35BB02-0092-76FB-FEFA-24E1FABD4502}"/>
                </a:ext>
              </a:extLst>
            </p:cNvPr>
            <p:cNvSpPr/>
            <p:nvPr/>
          </p:nvSpPr>
          <p:spPr>
            <a:xfrm>
              <a:off x="7640080" y="4483061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743F34C6-B855-D8FD-80AF-78E25CE3F3C7}"/>
                </a:ext>
              </a:extLst>
            </p:cNvPr>
            <p:cNvSpPr txBox="1"/>
            <p:nvPr/>
          </p:nvSpPr>
          <p:spPr>
            <a:xfrm>
              <a:off x="7788115" y="4455318"/>
              <a:ext cx="8508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Bayonne  </a:t>
              </a:r>
            </a:p>
          </p:txBody>
        </p: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6F3A0772-0243-E2DA-2578-BDBF5BF332ED}"/>
                </a:ext>
              </a:extLst>
            </p:cNvPr>
            <p:cNvSpPr txBox="1"/>
            <p:nvPr/>
          </p:nvSpPr>
          <p:spPr>
            <a:xfrm>
              <a:off x="8644350" y="2428512"/>
              <a:ext cx="6540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Blois    </a:t>
              </a:r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B3CF3477-8BCF-DD61-AA6A-71599785758E}"/>
                </a:ext>
              </a:extLst>
            </p:cNvPr>
            <p:cNvSpPr txBox="1"/>
            <p:nvPr/>
          </p:nvSpPr>
          <p:spPr>
            <a:xfrm>
              <a:off x="5410081" y="2823164"/>
              <a:ext cx="12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Avicenne   </a:t>
              </a:r>
            </a:p>
          </p:txBody>
        </p:sp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FB8898E8-5E0D-D565-1892-76C6F82A2F35}"/>
                </a:ext>
              </a:extLst>
            </p:cNvPr>
            <p:cNvSpPr/>
            <p:nvPr/>
          </p:nvSpPr>
          <p:spPr>
            <a:xfrm>
              <a:off x="5941104" y="5686173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8" name="Ellipse 1047">
              <a:extLst>
                <a:ext uri="{FF2B5EF4-FFF2-40B4-BE49-F238E27FC236}">
                  <a16:creationId xmlns:a16="http://schemas.microsoft.com/office/drawing/2014/main" id="{D364994B-96B3-B388-B5D8-07790705F752}"/>
                </a:ext>
              </a:extLst>
            </p:cNvPr>
            <p:cNvSpPr/>
            <p:nvPr/>
          </p:nvSpPr>
          <p:spPr>
            <a:xfrm>
              <a:off x="9939541" y="2402415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9" name="Ellipse 188">
              <a:extLst>
                <a:ext uri="{FF2B5EF4-FFF2-40B4-BE49-F238E27FC236}">
                  <a16:creationId xmlns:a16="http://schemas.microsoft.com/office/drawing/2014/main" id="{FAC5A9F0-7A71-26C3-75F0-1AA12011F910}"/>
                </a:ext>
              </a:extLst>
            </p:cNvPr>
            <p:cNvSpPr/>
            <p:nvPr/>
          </p:nvSpPr>
          <p:spPr>
            <a:xfrm>
              <a:off x="9782079" y="426110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3" name="ZoneTexte 1032">
              <a:extLst>
                <a:ext uri="{FF2B5EF4-FFF2-40B4-BE49-F238E27FC236}">
                  <a16:creationId xmlns:a16="http://schemas.microsoft.com/office/drawing/2014/main" id="{C6E158CE-265F-D4AF-86C9-4C6ED7C81AB8}"/>
                </a:ext>
              </a:extLst>
            </p:cNvPr>
            <p:cNvSpPr txBox="1"/>
            <p:nvPr/>
          </p:nvSpPr>
          <p:spPr>
            <a:xfrm>
              <a:off x="8766700" y="2230978"/>
              <a:ext cx="6540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Orléans     </a:t>
              </a:r>
            </a:p>
          </p:txBody>
        </p:sp>
        <p:sp>
          <p:nvSpPr>
            <p:cNvPr id="1044" name="ZoneTexte 1043">
              <a:extLst>
                <a:ext uri="{FF2B5EF4-FFF2-40B4-BE49-F238E27FC236}">
                  <a16:creationId xmlns:a16="http://schemas.microsoft.com/office/drawing/2014/main" id="{94853D85-5576-222F-D2B9-A1ED63ADCE40}"/>
                </a:ext>
              </a:extLst>
            </p:cNvPr>
            <p:cNvSpPr txBox="1"/>
            <p:nvPr/>
          </p:nvSpPr>
          <p:spPr>
            <a:xfrm>
              <a:off x="4776521" y="3063538"/>
              <a:ext cx="12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Lariboisière    </a:t>
              </a:r>
            </a:p>
          </p:txBody>
        </p:sp>
        <p:sp>
          <p:nvSpPr>
            <p:cNvPr id="1046" name="ZoneTexte 1045">
              <a:extLst>
                <a:ext uri="{FF2B5EF4-FFF2-40B4-BE49-F238E27FC236}">
                  <a16:creationId xmlns:a16="http://schemas.microsoft.com/office/drawing/2014/main" id="{68F64D04-40BF-7FDC-7918-C5D817727327}"/>
                </a:ext>
              </a:extLst>
            </p:cNvPr>
            <p:cNvSpPr txBox="1"/>
            <p:nvPr/>
          </p:nvSpPr>
          <p:spPr>
            <a:xfrm>
              <a:off x="4583082" y="2853957"/>
              <a:ext cx="1217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Bichat     </a:t>
              </a:r>
            </a:p>
          </p:txBody>
        </p:sp>
        <p:sp>
          <p:nvSpPr>
            <p:cNvPr id="1053" name="ZoneTexte 1052">
              <a:extLst>
                <a:ext uri="{FF2B5EF4-FFF2-40B4-BE49-F238E27FC236}">
                  <a16:creationId xmlns:a16="http://schemas.microsoft.com/office/drawing/2014/main" id="{89B17739-C98A-2477-F43B-8DBE3C527E58}"/>
                </a:ext>
              </a:extLst>
            </p:cNvPr>
            <p:cNvSpPr txBox="1"/>
            <p:nvPr/>
          </p:nvSpPr>
          <p:spPr>
            <a:xfrm>
              <a:off x="4943225" y="4270700"/>
              <a:ext cx="9519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Saint-Joseph</a:t>
              </a:r>
            </a:p>
          </p:txBody>
        </p:sp>
        <p:sp>
          <p:nvSpPr>
            <p:cNvPr id="1056" name="Ellipse 1055">
              <a:extLst>
                <a:ext uri="{FF2B5EF4-FFF2-40B4-BE49-F238E27FC236}">
                  <a16:creationId xmlns:a16="http://schemas.microsoft.com/office/drawing/2014/main" id="{E9A1777F-D23D-4465-A89A-CAD41E02EC85}"/>
                </a:ext>
              </a:extLst>
            </p:cNvPr>
            <p:cNvSpPr/>
            <p:nvPr/>
          </p:nvSpPr>
          <p:spPr>
            <a:xfrm>
              <a:off x="5728790" y="400569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58" name="Ellipse 1057">
              <a:extLst>
                <a:ext uri="{FF2B5EF4-FFF2-40B4-BE49-F238E27FC236}">
                  <a16:creationId xmlns:a16="http://schemas.microsoft.com/office/drawing/2014/main" id="{D0A4A334-B70C-E714-3316-6B39050D7D11}"/>
                </a:ext>
              </a:extLst>
            </p:cNvPr>
            <p:cNvSpPr/>
            <p:nvPr/>
          </p:nvSpPr>
          <p:spPr>
            <a:xfrm>
              <a:off x="9311492" y="492399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9" name="ZoneTexte 1058">
              <a:extLst>
                <a:ext uri="{FF2B5EF4-FFF2-40B4-BE49-F238E27FC236}">
                  <a16:creationId xmlns:a16="http://schemas.microsoft.com/office/drawing/2014/main" id="{5D35C8A8-66EC-930C-ADC1-FD7B85181E57}"/>
                </a:ext>
              </a:extLst>
            </p:cNvPr>
            <p:cNvSpPr txBox="1"/>
            <p:nvPr/>
          </p:nvSpPr>
          <p:spPr>
            <a:xfrm>
              <a:off x="9463179" y="4890814"/>
              <a:ext cx="8550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Perpignan  </a:t>
              </a:r>
            </a:p>
          </p:txBody>
        </p:sp>
        <p:sp>
          <p:nvSpPr>
            <p:cNvPr id="1064" name="ZoneTexte 1063">
              <a:extLst>
                <a:ext uri="{FF2B5EF4-FFF2-40B4-BE49-F238E27FC236}">
                  <a16:creationId xmlns:a16="http://schemas.microsoft.com/office/drawing/2014/main" id="{3AE1034E-E5F5-0AC1-5D23-D009C48FB0C4}"/>
                </a:ext>
              </a:extLst>
            </p:cNvPr>
            <p:cNvSpPr txBox="1"/>
            <p:nvPr/>
          </p:nvSpPr>
          <p:spPr>
            <a:xfrm>
              <a:off x="8078280" y="2995394"/>
              <a:ext cx="6540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Poitiers    </a:t>
              </a:r>
            </a:p>
          </p:txBody>
        </p:sp>
        <p:sp>
          <p:nvSpPr>
            <p:cNvPr id="1066" name="ZoneTexte 1065">
              <a:extLst>
                <a:ext uri="{FF2B5EF4-FFF2-40B4-BE49-F238E27FC236}">
                  <a16:creationId xmlns:a16="http://schemas.microsoft.com/office/drawing/2014/main" id="{6E8142F7-9722-E8DD-FE9F-063DB475EB0A}"/>
                </a:ext>
              </a:extLst>
            </p:cNvPr>
            <p:cNvSpPr txBox="1"/>
            <p:nvPr/>
          </p:nvSpPr>
          <p:spPr>
            <a:xfrm>
              <a:off x="6868328" y="1952517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Quimper   </a:t>
              </a:r>
            </a:p>
          </p:txBody>
        </p:sp>
        <p:sp>
          <p:nvSpPr>
            <p:cNvPr id="1069" name="ZoneTexte 1068">
              <a:extLst>
                <a:ext uri="{FF2B5EF4-FFF2-40B4-BE49-F238E27FC236}">
                  <a16:creationId xmlns:a16="http://schemas.microsoft.com/office/drawing/2014/main" id="{E90F0FCE-CF91-FECC-57AE-E972D2BBC503}"/>
                </a:ext>
              </a:extLst>
            </p:cNvPr>
            <p:cNvSpPr txBox="1"/>
            <p:nvPr/>
          </p:nvSpPr>
          <p:spPr>
            <a:xfrm>
              <a:off x="9401233" y="1530866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Reims </a:t>
              </a:r>
            </a:p>
          </p:txBody>
        </p:sp>
        <p:sp>
          <p:nvSpPr>
            <p:cNvPr id="1074" name="ZoneTexte 1073">
              <a:extLst>
                <a:ext uri="{FF2B5EF4-FFF2-40B4-BE49-F238E27FC236}">
                  <a16:creationId xmlns:a16="http://schemas.microsoft.com/office/drawing/2014/main" id="{12887063-3E1C-F8B7-24B9-D3CAD630D1B1}"/>
                </a:ext>
              </a:extLst>
            </p:cNvPr>
            <p:cNvSpPr txBox="1"/>
            <p:nvPr/>
          </p:nvSpPr>
          <p:spPr>
            <a:xfrm>
              <a:off x="8289916" y="1152328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Rouen </a:t>
              </a:r>
            </a:p>
          </p:txBody>
        </p:sp>
        <p:sp>
          <p:nvSpPr>
            <p:cNvPr id="1097" name="ZoneTexte 1096">
              <a:extLst>
                <a:ext uri="{FF2B5EF4-FFF2-40B4-BE49-F238E27FC236}">
                  <a16:creationId xmlns:a16="http://schemas.microsoft.com/office/drawing/2014/main" id="{BEC2A092-6BF2-4296-7A91-CC1719985240}"/>
                </a:ext>
              </a:extLst>
            </p:cNvPr>
            <p:cNvSpPr txBox="1"/>
            <p:nvPr/>
          </p:nvSpPr>
          <p:spPr>
            <a:xfrm>
              <a:off x="8342835" y="4522259"/>
              <a:ext cx="8550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Toulouse  </a:t>
              </a:r>
            </a:p>
          </p:txBody>
        </p:sp>
        <p:sp>
          <p:nvSpPr>
            <p:cNvPr id="1121" name="ZoneTexte 1120">
              <a:extLst>
                <a:ext uri="{FF2B5EF4-FFF2-40B4-BE49-F238E27FC236}">
                  <a16:creationId xmlns:a16="http://schemas.microsoft.com/office/drawing/2014/main" id="{CF347B8E-6573-5999-3128-40174EE4E667}"/>
                </a:ext>
              </a:extLst>
            </p:cNvPr>
            <p:cNvSpPr txBox="1"/>
            <p:nvPr/>
          </p:nvSpPr>
          <p:spPr>
            <a:xfrm>
              <a:off x="8212983" y="2525222"/>
              <a:ext cx="6540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Tours</a:t>
              </a:r>
            </a:p>
          </p:txBody>
        </p:sp>
        <p:sp>
          <p:nvSpPr>
            <p:cNvPr id="1125" name="ZoneTexte 1124">
              <a:extLst>
                <a:ext uri="{FF2B5EF4-FFF2-40B4-BE49-F238E27FC236}">
                  <a16:creationId xmlns:a16="http://schemas.microsoft.com/office/drawing/2014/main" id="{3FE47455-6F5D-682B-6A53-D89EE389AEAD}"/>
                </a:ext>
              </a:extLst>
            </p:cNvPr>
            <p:cNvSpPr txBox="1"/>
            <p:nvPr/>
          </p:nvSpPr>
          <p:spPr>
            <a:xfrm>
              <a:off x="9627789" y="713575"/>
              <a:ext cx="10139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Valenciennes </a:t>
              </a:r>
            </a:p>
          </p:txBody>
        </p:sp>
        <p:sp>
          <p:nvSpPr>
            <p:cNvPr id="1166" name="ZoneTexte 1165">
              <a:extLst>
                <a:ext uri="{FF2B5EF4-FFF2-40B4-BE49-F238E27FC236}">
                  <a16:creationId xmlns:a16="http://schemas.microsoft.com/office/drawing/2014/main" id="{4E6458E1-A405-0E11-7F50-BE436B9A515C}"/>
                </a:ext>
              </a:extLst>
            </p:cNvPr>
            <p:cNvSpPr txBox="1"/>
            <p:nvPr/>
          </p:nvSpPr>
          <p:spPr>
            <a:xfrm>
              <a:off x="9617212" y="2868029"/>
              <a:ext cx="15763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Villefranche-sur-Saône  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72C1E82-DFD4-9035-A124-63937205D1BF}"/>
                </a:ext>
              </a:extLst>
            </p:cNvPr>
            <p:cNvSpPr/>
            <p:nvPr/>
          </p:nvSpPr>
          <p:spPr>
            <a:xfrm>
              <a:off x="8926219" y="101232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F33FECC-7E1B-63E2-1103-86A4642B2A77}"/>
                </a:ext>
              </a:extLst>
            </p:cNvPr>
            <p:cNvSpPr/>
            <p:nvPr/>
          </p:nvSpPr>
          <p:spPr>
            <a:xfrm>
              <a:off x="9071681" y="101241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91A6D4FB-E67E-E270-B15C-38DD9DB1EC47}"/>
                </a:ext>
              </a:extLst>
            </p:cNvPr>
            <p:cNvSpPr/>
            <p:nvPr/>
          </p:nvSpPr>
          <p:spPr>
            <a:xfrm>
              <a:off x="10276828" y="308726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858709D0-A59B-48C6-ABC9-2B59518D0D44}"/>
                </a:ext>
              </a:extLst>
            </p:cNvPr>
            <p:cNvSpPr/>
            <p:nvPr/>
          </p:nvSpPr>
          <p:spPr>
            <a:xfrm>
              <a:off x="10422290" y="3087353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743C27B0-1380-6B24-AC7B-EEE1AE63394E}"/>
                </a:ext>
              </a:extLst>
            </p:cNvPr>
            <p:cNvSpPr/>
            <p:nvPr/>
          </p:nvSpPr>
          <p:spPr>
            <a:xfrm>
              <a:off x="10826767" y="424748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D0028D55-C37D-5801-B70D-BAD94F175844}"/>
                </a:ext>
              </a:extLst>
            </p:cNvPr>
            <p:cNvSpPr txBox="1"/>
            <p:nvPr/>
          </p:nvSpPr>
          <p:spPr>
            <a:xfrm>
              <a:off x="10320875" y="4068433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Antibes  </a:t>
              </a:r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AF837F30-28DF-854D-F070-2B9292CB6E07}"/>
                </a:ext>
              </a:extLst>
            </p:cNvPr>
            <p:cNvSpPr/>
            <p:nvPr/>
          </p:nvSpPr>
          <p:spPr>
            <a:xfrm>
              <a:off x="9116772" y="832955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A943F5DE-31D7-A13E-DDD5-5EFB5BF77513}"/>
                </a:ext>
              </a:extLst>
            </p:cNvPr>
            <p:cNvSpPr/>
            <p:nvPr/>
          </p:nvSpPr>
          <p:spPr>
            <a:xfrm>
              <a:off x="10027038" y="422363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FF6B0C61-80CC-6394-C8DC-FA99B1BF465E}"/>
                </a:ext>
              </a:extLst>
            </p:cNvPr>
            <p:cNvSpPr txBox="1"/>
            <p:nvPr/>
          </p:nvSpPr>
          <p:spPr>
            <a:xfrm>
              <a:off x="9622520" y="4006313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Avignon   </a:t>
              </a:r>
            </a:p>
          </p:txBody>
        </p:sp>
        <p:sp>
          <p:nvSpPr>
            <p:cNvPr id="188" name="ZoneTexte 187">
              <a:extLst>
                <a:ext uri="{FF2B5EF4-FFF2-40B4-BE49-F238E27FC236}">
                  <a16:creationId xmlns:a16="http://schemas.microsoft.com/office/drawing/2014/main" id="{77B9609A-2E6A-E27E-6E49-776E748D3960}"/>
                </a:ext>
              </a:extLst>
            </p:cNvPr>
            <p:cNvSpPr txBox="1"/>
            <p:nvPr/>
          </p:nvSpPr>
          <p:spPr>
            <a:xfrm>
              <a:off x="11091905" y="4367252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Nice   </a:t>
              </a:r>
            </a:p>
          </p:txBody>
        </p:sp>
        <p:sp>
          <p:nvSpPr>
            <p:cNvPr id="191" name="ZoneTexte 190">
              <a:extLst>
                <a:ext uri="{FF2B5EF4-FFF2-40B4-BE49-F238E27FC236}">
                  <a16:creationId xmlns:a16="http://schemas.microsoft.com/office/drawing/2014/main" id="{44FD6ED3-06C9-E822-83FF-B6F86BBEC9BA}"/>
                </a:ext>
              </a:extLst>
            </p:cNvPr>
            <p:cNvSpPr txBox="1"/>
            <p:nvPr/>
          </p:nvSpPr>
          <p:spPr>
            <a:xfrm>
              <a:off x="9109538" y="4176476"/>
              <a:ext cx="7175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Nîmes </a:t>
              </a:r>
            </a:p>
          </p:txBody>
        </p:sp>
        <p:sp>
          <p:nvSpPr>
            <p:cNvPr id="1031" name="Ellipse 1030">
              <a:extLst>
                <a:ext uri="{FF2B5EF4-FFF2-40B4-BE49-F238E27FC236}">
                  <a16:creationId xmlns:a16="http://schemas.microsoft.com/office/drawing/2014/main" id="{AD911D7D-F68C-43AD-AD48-1B9FBB22CCAC}"/>
                </a:ext>
              </a:extLst>
            </p:cNvPr>
            <p:cNvSpPr/>
            <p:nvPr/>
          </p:nvSpPr>
          <p:spPr>
            <a:xfrm>
              <a:off x="8808633" y="2093718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2" name="Ellipse 1031">
              <a:extLst>
                <a:ext uri="{FF2B5EF4-FFF2-40B4-BE49-F238E27FC236}">
                  <a16:creationId xmlns:a16="http://schemas.microsoft.com/office/drawing/2014/main" id="{223D9B64-FC29-4A08-9CFE-A91E9C4657E0}"/>
                </a:ext>
              </a:extLst>
            </p:cNvPr>
            <p:cNvSpPr/>
            <p:nvPr/>
          </p:nvSpPr>
          <p:spPr>
            <a:xfrm>
              <a:off x="8954095" y="209380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2" name="Ellipse 1061">
              <a:extLst>
                <a:ext uri="{FF2B5EF4-FFF2-40B4-BE49-F238E27FC236}">
                  <a16:creationId xmlns:a16="http://schemas.microsoft.com/office/drawing/2014/main" id="{1443076C-EAC8-0112-5B02-F7831DD92229}"/>
                </a:ext>
              </a:extLst>
            </p:cNvPr>
            <p:cNvSpPr/>
            <p:nvPr/>
          </p:nvSpPr>
          <p:spPr>
            <a:xfrm>
              <a:off x="8199916" y="2836451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3" name="Ellipse 1062">
              <a:extLst>
                <a:ext uri="{FF2B5EF4-FFF2-40B4-BE49-F238E27FC236}">
                  <a16:creationId xmlns:a16="http://schemas.microsoft.com/office/drawing/2014/main" id="{B911B1EA-70F7-C62C-9424-A1075A3A61FD}"/>
                </a:ext>
              </a:extLst>
            </p:cNvPr>
            <p:cNvSpPr/>
            <p:nvPr/>
          </p:nvSpPr>
          <p:spPr>
            <a:xfrm>
              <a:off x="8345378" y="2836535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7" name="Ellipse 1066">
              <a:extLst>
                <a:ext uri="{FF2B5EF4-FFF2-40B4-BE49-F238E27FC236}">
                  <a16:creationId xmlns:a16="http://schemas.microsoft.com/office/drawing/2014/main" id="{D39C760B-196E-F3DF-7323-DB5B7D761832}"/>
                </a:ext>
              </a:extLst>
            </p:cNvPr>
            <p:cNvSpPr/>
            <p:nvPr/>
          </p:nvSpPr>
          <p:spPr>
            <a:xfrm>
              <a:off x="9525829" y="139306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8" name="Ellipse 1067">
              <a:extLst>
                <a:ext uri="{FF2B5EF4-FFF2-40B4-BE49-F238E27FC236}">
                  <a16:creationId xmlns:a16="http://schemas.microsoft.com/office/drawing/2014/main" id="{1E305CCE-7E6C-39BD-60D5-53B11BA53AAF}"/>
                </a:ext>
              </a:extLst>
            </p:cNvPr>
            <p:cNvSpPr/>
            <p:nvPr/>
          </p:nvSpPr>
          <p:spPr>
            <a:xfrm>
              <a:off x="9671291" y="1393153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0" name="Ellipse 1069">
              <a:extLst>
                <a:ext uri="{FF2B5EF4-FFF2-40B4-BE49-F238E27FC236}">
                  <a16:creationId xmlns:a16="http://schemas.microsoft.com/office/drawing/2014/main" id="{E5CF86FF-3C09-7546-BDB7-6E7A16A91F2A}"/>
                </a:ext>
              </a:extLst>
            </p:cNvPr>
            <p:cNvSpPr/>
            <p:nvPr/>
          </p:nvSpPr>
          <p:spPr>
            <a:xfrm>
              <a:off x="7654677" y="199250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2" name="Ellipse 1071">
              <a:extLst>
                <a:ext uri="{FF2B5EF4-FFF2-40B4-BE49-F238E27FC236}">
                  <a16:creationId xmlns:a16="http://schemas.microsoft.com/office/drawing/2014/main" id="{7D94DF0C-908C-70B3-3E80-B99A1C205B82}"/>
                </a:ext>
              </a:extLst>
            </p:cNvPr>
            <p:cNvSpPr/>
            <p:nvPr/>
          </p:nvSpPr>
          <p:spPr>
            <a:xfrm>
              <a:off x="8433770" y="137810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3" name="Ellipse 1072">
              <a:extLst>
                <a:ext uri="{FF2B5EF4-FFF2-40B4-BE49-F238E27FC236}">
                  <a16:creationId xmlns:a16="http://schemas.microsoft.com/office/drawing/2014/main" id="{DF1041D6-A3BD-5609-B584-EE4CB7FF19D7}"/>
                </a:ext>
              </a:extLst>
            </p:cNvPr>
            <p:cNvSpPr/>
            <p:nvPr/>
          </p:nvSpPr>
          <p:spPr>
            <a:xfrm>
              <a:off x="8579232" y="137819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3" name="Ellipse 1082">
              <a:extLst>
                <a:ext uri="{FF2B5EF4-FFF2-40B4-BE49-F238E27FC236}">
                  <a16:creationId xmlns:a16="http://schemas.microsoft.com/office/drawing/2014/main" id="{0981BBF6-0737-6A74-A86D-00BD8D3FBD7A}"/>
                </a:ext>
              </a:extLst>
            </p:cNvPr>
            <p:cNvSpPr/>
            <p:nvPr/>
          </p:nvSpPr>
          <p:spPr>
            <a:xfrm>
              <a:off x="8547530" y="440036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4" name="Ellipse 1083">
              <a:extLst>
                <a:ext uri="{FF2B5EF4-FFF2-40B4-BE49-F238E27FC236}">
                  <a16:creationId xmlns:a16="http://schemas.microsoft.com/office/drawing/2014/main" id="{238AF789-1336-167E-8EB2-FF7F5E2A87DD}"/>
                </a:ext>
              </a:extLst>
            </p:cNvPr>
            <p:cNvSpPr/>
            <p:nvPr/>
          </p:nvSpPr>
          <p:spPr>
            <a:xfrm>
              <a:off x="8672570" y="440036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4" name="Ellipse 1163">
              <a:extLst>
                <a:ext uri="{FF2B5EF4-FFF2-40B4-BE49-F238E27FC236}">
                  <a16:creationId xmlns:a16="http://schemas.microsoft.com/office/drawing/2014/main" id="{79758F7F-73BF-7D2F-BCF3-442EC8E8D607}"/>
                </a:ext>
              </a:extLst>
            </p:cNvPr>
            <p:cNvSpPr/>
            <p:nvPr/>
          </p:nvSpPr>
          <p:spPr>
            <a:xfrm>
              <a:off x="9757271" y="3086090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5" name="Ellipse 1164">
              <a:extLst>
                <a:ext uri="{FF2B5EF4-FFF2-40B4-BE49-F238E27FC236}">
                  <a16:creationId xmlns:a16="http://schemas.microsoft.com/office/drawing/2014/main" id="{72634322-6EDE-D8B4-B12D-9839B47B2A1F}"/>
                </a:ext>
              </a:extLst>
            </p:cNvPr>
            <p:cNvSpPr/>
            <p:nvPr/>
          </p:nvSpPr>
          <p:spPr>
            <a:xfrm>
              <a:off x="9902733" y="308617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9F7D94-020E-870C-B58E-8DB4BEC15B2D}"/>
                </a:ext>
              </a:extLst>
            </p:cNvPr>
            <p:cNvSpPr/>
            <p:nvPr/>
          </p:nvSpPr>
          <p:spPr>
            <a:xfrm>
              <a:off x="9730260" y="5671536"/>
              <a:ext cx="165326" cy="1653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0" name="Ellipse 169">
              <a:extLst>
                <a:ext uri="{FF2B5EF4-FFF2-40B4-BE49-F238E27FC236}">
                  <a16:creationId xmlns:a16="http://schemas.microsoft.com/office/drawing/2014/main" id="{788CAEDD-B63D-FF78-6610-2A2AEF61CAED}"/>
                </a:ext>
              </a:extLst>
            </p:cNvPr>
            <p:cNvSpPr/>
            <p:nvPr/>
          </p:nvSpPr>
          <p:spPr>
            <a:xfrm>
              <a:off x="10236480" y="454514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3C2BD03B-B6D7-4940-069D-A701B11294F1}"/>
                </a:ext>
              </a:extLst>
            </p:cNvPr>
            <p:cNvSpPr/>
            <p:nvPr/>
          </p:nvSpPr>
          <p:spPr>
            <a:xfrm>
              <a:off x="6597337" y="2881902"/>
              <a:ext cx="165326" cy="165326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040EBB9C-AE6C-6D5F-2870-1701AC007D1C}"/>
                </a:ext>
              </a:extLst>
            </p:cNvPr>
            <p:cNvSpPr/>
            <p:nvPr/>
          </p:nvSpPr>
          <p:spPr>
            <a:xfrm>
              <a:off x="8148248" y="1466265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6184F788-D9D9-8E33-15FB-227F98FA7E6D}"/>
                </a:ext>
              </a:extLst>
            </p:cNvPr>
            <p:cNvSpPr/>
            <p:nvPr/>
          </p:nvSpPr>
          <p:spPr>
            <a:xfrm>
              <a:off x="6744072" y="181196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99089C1E-0224-E677-E5F3-BFF665E71A35}"/>
                </a:ext>
              </a:extLst>
            </p:cNvPr>
            <p:cNvSpPr/>
            <p:nvPr/>
          </p:nvSpPr>
          <p:spPr>
            <a:xfrm>
              <a:off x="9229586" y="3282197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F0EDB1C7-354D-9CBE-5A95-2992668F3A21}"/>
                </a:ext>
              </a:extLst>
            </p:cNvPr>
            <p:cNvSpPr/>
            <p:nvPr/>
          </p:nvSpPr>
          <p:spPr>
            <a:xfrm>
              <a:off x="9799320" y="2393993"/>
              <a:ext cx="17527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24F317FF-9EC8-BA03-852C-358073B645F7}"/>
                </a:ext>
              </a:extLst>
            </p:cNvPr>
            <p:cNvSpPr/>
            <p:nvPr/>
          </p:nvSpPr>
          <p:spPr>
            <a:xfrm>
              <a:off x="10302928" y="238538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163">
              <a:extLst>
                <a:ext uri="{FF2B5EF4-FFF2-40B4-BE49-F238E27FC236}">
                  <a16:creationId xmlns:a16="http://schemas.microsoft.com/office/drawing/2014/main" id="{0382883D-27AE-A1E6-B03D-1059824E1690}"/>
                </a:ext>
              </a:extLst>
            </p:cNvPr>
            <p:cNvSpPr/>
            <p:nvPr/>
          </p:nvSpPr>
          <p:spPr>
            <a:xfrm>
              <a:off x="9242322" y="647455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164">
              <a:extLst>
                <a:ext uri="{FF2B5EF4-FFF2-40B4-BE49-F238E27FC236}">
                  <a16:creationId xmlns:a16="http://schemas.microsoft.com/office/drawing/2014/main" id="{C32FE640-6856-DA43-7084-882AF88FF16F}"/>
                </a:ext>
              </a:extLst>
            </p:cNvPr>
            <p:cNvSpPr/>
            <p:nvPr/>
          </p:nvSpPr>
          <p:spPr>
            <a:xfrm>
              <a:off x="9365026" y="6063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44B31F81-4AD9-EEE3-7CC0-45FB6A2727E9}"/>
                </a:ext>
              </a:extLst>
            </p:cNvPr>
            <p:cNvSpPr/>
            <p:nvPr/>
          </p:nvSpPr>
          <p:spPr>
            <a:xfrm>
              <a:off x="9815522" y="2540668"/>
              <a:ext cx="180000" cy="180000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DAEC2777-4F2B-7A56-626A-2F79AEF20CE7}"/>
                </a:ext>
              </a:extLst>
            </p:cNvPr>
            <p:cNvSpPr/>
            <p:nvPr/>
          </p:nvSpPr>
          <p:spPr>
            <a:xfrm>
              <a:off x="9939041" y="2549330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06D0F3D7-6C58-30C4-4299-08693022A84F}"/>
                </a:ext>
              </a:extLst>
            </p:cNvPr>
            <p:cNvSpPr txBox="1"/>
            <p:nvPr/>
          </p:nvSpPr>
          <p:spPr>
            <a:xfrm>
              <a:off x="10418845" y="2351226"/>
              <a:ext cx="8508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Besançon   </a:t>
              </a:r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B9D07E2B-1DF0-404D-5879-64A9F728086F}"/>
                </a:ext>
              </a:extLst>
            </p:cNvPr>
            <p:cNvSpPr/>
            <p:nvPr/>
          </p:nvSpPr>
          <p:spPr>
            <a:xfrm>
              <a:off x="8626903" y="230703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B073E8BD-3EF0-5B09-F4AA-96603DFA6A2E}"/>
                </a:ext>
              </a:extLst>
            </p:cNvPr>
            <p:cNvSpPr txBox="1"/>
            <p:nvPr/>
          </p:nvSpPr>
          <p:spPr>
            <a:xfrm>
              <a:off x="7510630" y="542482"/>
              <a:ext cx="12815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Boulogne-sur-Mer </a:t>
              </a:r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E90B8807-6DA0-4E9F-16B8-04F7E3EA2C00}"/>
                </a:ext>
              </a:extLst>
            </p:cNvPr>
            <p:cNvSpPr/>
            <p:nvPr/>
          </p:nvSpPr>
          <p:spPr>
            <a:xfrm>
              <a:off x="8709291" y="5967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6208BCF3-BDF1-406E-5D90-641B9E88BD7E}"/>
                </a:ext>
              </a:extLst>
            </p:cNvPr>
            <p:cNvSpPr txBox="1"/>
            <p:nvPr/>
          </p:nvSpPr>
          <p:spPr>
            <a:xfrm>
              <a:off x="5311319" y="5402833"/>
              <a:ext cx="97782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Guyane</a:t>
              </a:r>
            </a:p>
          </p:txBody>
        </p:sp>
        <p:sp>
          <p:nvSpPr>
            <p:cNvPr id="134" name="ZoneTexte 133">
              <a:extLst>
                <a:ext uri="{FF2B5EF4-FFF2-40B4-BE49-F238E27FC236}">
                  <a16:creationId xmlns:a16="http://schemas.microsoft.com/office/drawing/2014/main" id="{C33D8974-E0C5-53D9-9283-D4E78C403ED3}"/>
                </a:ext>
              </a:extLst>
            </p:cNvPr>
            <p:cNvSpPr txBox="1"/>
            <p:nvPr/>
          </p:nvSpPr>
          <p:spPr>
            <a:xfrm>
              <a:off x="5334943" y="5810115"/>
              <a:ext cx="97782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Cayenne </a:t>
              </a:r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37F13A97-E105-F4D1-F8CF-65B275BD5101}"/>
                </a:ext>
              </a:extLst>
            </p:cNvPr>
            <p:cNvSpPr/>
            <p:nvPr/>
          </p:nvSpPr>
          <p:spPr>
            <a:xfrm>
              <a:off x="10369889" y="337305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ZoneTexte 135">
              <a:extLst>
                <a:ext uri="{FF2B5EF4-FFF2-40B4-BE49-F238E27FC236}">
                  <a16:creationId xmlns:a16="http://schemas.microsoft.com/office/drawing/2014/main" id="{1E686243-D990-572E-03C2-D1FCFB8FA0FE}"/>
                </a:ext>
              </a:extLst>
            </p:cNvPr>
            <p:cNvSpPr txBox="1"/>
            <p:nvPr/>
          </p:nvSpPr>
          <p:spPr>
            <a:xfrm>
              <a:off x="10507146" y="3326756"/>
              <a:ext cx="10422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Chambéry   </a:t>
              </a:r>
            </a:p>
          </p:txBody>
        </p: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CD93B25B-22FF-2859-3E7F-367DEE27FA35}"/>
                </a:ext>
              </a:extLst>
            </p:cNvPr>
            <p:cNvSpPr/>
            <p:nvPr/>
          </p:nvSpPr>
          <p:spPr>
            <a:xfrm>
              <a:off x="10826767" y="19615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id="{537EAD61-C572-735E-8DA6-431C279E2650}"/>
                </a:ext>
              </a:extLst>
            </p:cNvPr>
            <p:cNvSpPr txBox="1"/>
            <p:nvPr/>
          </p:nvSpPr>
          <p:spPr>
            <a:xfrm>
              <a:off x="10956915" y="1930505"/>
              <a:ext cx="9517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Colmar</a:t>
              </a:r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94C98F64-5C87-7B84-E5D2-EBDE9AEC3106}"/>
                </a:ext>
              </a:extLst>
            </p:cNvPr>
            <p:cNvSpPr/>
            <p:nvPr/>
          </p:nvSpPr>
          <p:spPr>
            <a:xfrm>
              <a:off x="8553223" y="3252441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D32C7E23-358F-BFE5-5507-D7817D41BC10}"/>
                </a:ext>
              </a:extLst>
            </p:cNvPr>
            <p:cNvSpPr/>
            <p:nvPr/>
          </p:nvSpPr>
          <p:spPr>
            <a:xfrm>
              <a:off x="9061760" y="43274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ZoneTexte 154">
              <a:extLst>
                <a:ext uri="{FF2B5EF4-FFF2-40B4-BE49-F238E27FC236}">
                  <a16:creationId xmlns:a16="http://schemas.microsoft.com/office/drawing/2014/main" id="{5F1018BD-91FF-3E10-57C0-A70E1E151E15}"/>
                </a:ext>
              </a:extLst>
            </p:cNvPr>
            <p:cNvSpPr txBox="1"/>
            <p:nvPr/>
          </p:nvSpPr>
          <p:spPr>
            <a:xfrm>
              <a:off x="9206772" y="379142"/>
              <a:ext cx="12815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Dunkerque </a:t>
              </a:r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8BEFF4CB-5E27-B2E7-FEC7-5B433328CFE1}"/>
                </a:ext>
              </a:extLst>
            </p:cNvPr>
            <p:cNvSpPr/>
            <p:nvPr/>
          </p:nvSpPr>
          <p:spPr>
            <a:xfrm>
              <a:off x="10279889" y="3582371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90D97693-8012-3F76-77B0-B1C8CD6E22B0}"/>
                </a:ext>
              </a:extLst>
            </p:cNvPr>
            <p:cNvSpPr/>
            <p:nvPr/>
          </p:nvSpPr>
          <p:spPr>
            <a:xfrm>
              <a:off x="10392928" y="362541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ZoneTexte 159">
              <a:extLst>
                <a:ext uri="{FF2B5EF4-FFF2-40B4-BE49-F238E27FC236}">
                  <a16:creationId xmlns:a16="http://schemas.microsoft.com/office/drawing/2014/main" id="{5C21A431-DA34-C0CC-4A2C-05439E035DEB}"/>
                </a:ext>
              </a:extLst>
            </p:cNvPr>
            <p:cNvSpPr txBox="1"/>
            <p:nvPr/>
          </p:nvSpPr>
          <p:spPr>
            <a:xfrm>
              <a:off x="9564731" y="3620235"/>
              <a:ext cx="7753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Grenoble    </a:t>
              </a:r>
            </a:p>
          </p:txBody>
        </p:sp>
        <p:sp>
          <p:nvSpPr>
            <p:cNvPr id="167" name="ZoneTexte 166">
              <a:extLst>
                <a:ext uri="{FF2B5EF4-FFF2-40B4-BE49-F238E27FC236}">
                  <a16:creationId xmlns:a16="http://schemas.microsoft.com/office/drawing/2014/main" id="{1D8DD0F7-F5E3-DF06-FD1F-A4116792D639}"/>
                </a:ext>
              </a:extLst>
            </p:cNvPr>
            <p:cNvSpPr txBox="1"/>
            <p:nvPr/>
          </p:nvSpPr>
          <p:spPr>
            <a:xfrm>
              <a:off x="8340296" y="3378441"/>
              <a:ext cx="8508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Limoges  </a:t>
              </a:r>
            </a:p>
          </p:txBody>
        </p:sp>
        <p:sp>
          <p:nvSpPr>
            <p:cNvPr id="1035" name="Ellipse 1034">
              <a:extLst>
                <a:ext uri="{FF2B5EF4-FFF2-40B4-BE49-F238E27FC236}">
                  <a16:creationId xmlns:a16="http://schemas.microsoft.com/office/drawing/2014/main" id="{5D1CAACF-1BA8-F4D8-5486-1349D340B3F2}"/>
                </a:ext>
              </a:extLst>
            </p:cNvPr>
            <p:cNvSpPr/>
            <p:nvPr/>
          </p:nvSpPr>
          <p:spPr>
            <a:xfrm>
              <a:off x="6170666" y="3854298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Ellipse 171">
              <a:extLst>
                <a:ext uri="{FF2B5EF4-FFF2-40B4-BE49-F238E27FC236}">
                  <a16:creationId xmlns:a16="http://schemas.microsoft.com/office/drawing/2014/main" id="{BB7340E8-A6FB-DAD3-8FC2-363F807ADC41}"/>
                </a:ext>
              </a:extLst>
            </p:cNvPr>
            <p:cNvSpPr/>
            <p:nvPr/>
          </p:nvSpPr>
          <p:spPr>
            <a:xfrm>
              <a:off x="10361676" y="4554931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172">
              <a:extLst>
                <a:ext uri="{FF2B5EF4-FFF2-40B4-BE49-F238E27FC236}">
                  <a16:creationId xmlns:a16="http://schemas.microsoft.com/office/drawing/2014/main" id="{AD2FC110-FD49-66F7-C26B-772EDC38A679}"/>
                </a:ext>
              </a:extLst>
            </p:cNvPr>
            <p:cNvSpPr/>
            <p:nvPr/>
          </p:nvSpPr>
          <p:spPr>
            <a:xfrm>
              <a:off x="10284184" y="462765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Ellipse 174">
              <a:extLst>
                <a:ext uri="{FF2B5EF4-FFF2-40B4-BE49-F238E27FC236}">
                  <a16:creationId xmlns:a16="http://schemas.microsoft.com/office/drawing/2014/main" id="{2F3837B5-4A82-C2E4-D71B-E21AE9CAA7A4}"/>
                </a:ext>
              </a:extLst>
            </p:cNvPr>
            <p:cNvSpPr/>
            <p:nvPr/>
          </p:nvSpPr>
          <p:spPr>
            <a:xfrm>
              <a:off x="9632220" y="447996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47" name="Ellipse 1046">
              <a:extLst>
                <a:ext uri="{FF2B5EF4-FFF2-40B4-BE49-F238E27FC236}">
                  <a16:creationId xmlns:a16="http://schemas.microsoft.com/office/drawing/2014/main" id="{BF51B682-9934-6B86-9F56-237276F4A8D9}"/>
                </a:ext>
              </a:extLst>
            </p:cNvPr>
            <p:cNvSpPr/>
            <p:nvPr/>
          </p:nvSpPr>
          <p:spPr>
            <a:xfrm>
              <a:off x="5525744" y="411235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Ellipse 177">
              <a:extLst>
                <a:ext uri="{FF2B5EF4-FFF2-40B4-BE49-F238E27FC236}">
                  <a16:creationId xmlns:a16="http://schemas.microsoft.com/office/drawing/2014/main" id="{7C6D0EC2-2BD4-157F-60C1-DAA10F1F4FB2}"/>
                </a:ext>
              </a:extLst>
            </p:cNvPr>
            <p:cNvSpPr/>
            <p:nvPr/>
          </p:nvSpPr>
          <p:spPr>
            <a:xfrm>
              <a:off x="10811087" y="2106471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ZoneTexte 178">
              <a:extLst>
                <a:ext uri="{FF2B5EF4-FFF2-40B4-BE49-F238E27FC236}">
                  <a16:creationId xmlns:a16="http://schemas.microsoft.com/office/drawing/2014/main" id="{025F84C5-CE5A-E750-EAAD-ED641BFAA2A0}"/>
                </a:ext>
              </a:extLst>
            </p:cNvPr>
            <p:cNvSpPr txBox="1"/>
            <p:nvPr/>
          </p:nvSpPr>
          <p:spPr>
            <a:xfrm>
              <a:off x="10959123" y="2077587"/>
              <a:ext cx="9517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Mulhouse </a:t>
              </a:r>
            </a:p>
          </p:txBody>
        </p:sp>
        <p:sp>
          <p:nvSpPr>
            <p:cNvPr id="180" name="Ellipse 179">
              <a:extLst>
                <a:ext uri="{FF2B5EF4-FFF2-40B4-BE49-F238E27FC236}">
                  <a16:creationId xmlns:a16="http://schemas.microsoft.com/office/drawing/2014/main" id="{22D80C2B-A0D8-35A5-5E94-F9846A571A20}"/>
                </a:ext>
              </a:extLst>
            </p:cNvPr>
            <p:cNvSpPr/>
            <p:nvPr/>
          </p:nvSpPr>
          <p:spPr>
            <a:xfrm>
              <a:off x="10228260" y="1652997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Ellipse 180">
              <a:extLst>
                <a:ext uri="{FF2B5EF4-FFF2-40B4-BE49-F238E27FC236}">
                  <a16:creationId xmlns:a16="http://schemas.microsoft.com/office/drawing/2014/main" id="{2F22ECBC-210D-ECF0-EA99-4428539BBE3C}"/>
                </a:ext>
              </a:extLst>
            </p:cNvPr>
            <p:cNvSpPr/>
            <p:nvPr/>
          </p:nvSpPr>
          <p:spPr>
            <a:xfrm>
              <a:off x="10348787" y="166482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Ellipse 183">
              <a:extLst>
                <a:ext uri="{FF2B5EF4-FFF2-40B4-BE49-F238E27FC236}">
                  <a16:creationId xmlns:a16="http://schemas.microsoft.com/office/drawing/2014/main" id="{0273E958-AFD1-A3B0-3A19-DE91837CD685}"/>
                </a:ext>
              </a:extLst>
            </p:cNvPr>
            <p:cNvSpPr/>
            <p:nvPr/>
          </p:nvSpPr>
          <p:spPr>
            <a:xfrm>
              <a:off x="7625387" y="242146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Ellipse 185">
              <a:extLst>
                <a:ext uri="{FF2B5EF4-FFF2-40B4-BE49-F238E27FC236}">
                  <a16:creationId xmlns:a16="http://schemas.microsoft.com/office/drawing/2014/main" id="{D24592A0-5E3C-9CDF-82DD-F5E5AC27C226}"/>
                </a:ext>
              </a:extLst>
            </p:cNvPr>
            <p:cNvSpPr/>
            <p:nvPr/>
          </p:nvSpPr>
          <p:spPr>
            <a:xfrm>
              <a:off x="10995195" y="434266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186">
              <a:extLst>
                <a:ext uri="{FF2B5EF4-FFF2-40B4-BE49-F238E27FC236}">
                  <a16:creationId xmlns:a16="http://schemas.microsoft.com/office/drawing/2014/main" id="{7F52B443-1E6A-0205-9978-EAB95E43325C}"/>
                </a:ext>
              </a:extLst>
            </p:cNvPr>
            <p:cNvSpPr/>
            <p:nvPr/>
          </p:nvSpPr>
          <p:spPr>
            <a:xfrm>
              <a:off x="10949076" y="4393061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4" name="Ellipse 1033">
              <a:extLst>
                <a:ext uri="{FF2B5EF4-FFF2-40B4-BE49-F238E27FC236}">
                  <a16:creationId xmlns:a16="http://schemas.microsoft.com/office/drawing/2014/main" id="{3FB667D9-C0E0-81E5-E03A-E7E8BCC87EE4}"/>
                </a:ext>
              </a:extLst>
            </p:cNvPr>
            <p:cNvSpPr/>
            <p:nvPr/>
          </p:nvSpPr>
          <p:spPr>
            <a:xfrm>
              <a:off x="5938202" y="35613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9" name="Ellipse 1038">
              <a:extLst>
                <a:ext uri="{FF2B5EF4-FFF2-40B4-BE49-F238E27FC236}">
                  <a16:creationId xmlns:a16="http://schemas.microsoft.com/office/drawing/2014/main" id="{41DF6806-B175-076B-920D-298EA580B128}"/>
                </a:ext>
              </a:extLst>
            </p:cNvPr>
            <p:cNvSpPr/>
            <p:nvPr/>
          </p:nvSpPr>
          <p:spPr>
            <a:xfrm>
              <a:off x="6484132" y="3496781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0" name="ZoneTexte 1039">
              <a:extLst>
                <a:ext uri="{FF2B5EF4-FFF2-40B4-BE49-F238E27FC236}">
                  <a16:creationId xmlns:a16="http://schemas.microsoft.com/office/drawing/2014/main" id="{8989590D-E3C9-93E7-98E6-78D0F06245C6}"/>
                </a:ext>
              </a:extLst>
            </p:cNvPr>
            <p:cNvSpPr txBox="1"/>
            <p:nvPr/>
          </p:nvSpPr>
          <p:spPr>
            <a:xfrm>
              <a:off x="6572125" y="3326372"/>
              <a:ext cx="9676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La Croix Saint-Simon  </a:t>
              </a:r>
            </a:p>
          </p:txBody>
        </p:sp>
        <p:sp>
          <p:nvSpPr>
            <p:cNvPr id="1043" name="Ellipse 1042">
              <a:extLst>
                <a:ext uri="{FF2B5EF4-FFF2-40B4-BE49-F238E27FC236}">
                  <a16:creationId xmlns:a16="http://schemas.microsoft.com/office/drawing/2014/main" id="{0D7966CB-3B93-6268-A18C-7A0BD8D7C754}"/>
                </a:ext>
              </a:extLst>
            </p:cNvPr>
            <p:cNvSpPr/>
            <p:nvPr/>
          </p:nvSpPr>
          <p:spPr>
            <a:xfrm>
              <a:off x="5907924" y="3114567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5" name="Ellipse 1044">
              <a:extLst>
                <a:ext uri="{FF2B5EF4-FFF2-40B4-BE49-F238E27FC236}">
                  <a16:creationId xmlns:a16="http://schemas.microsoft.com/office/drawing/2014/main" id="{A482C4F6-413E-3B59-24A8-09E254B8219A}"/>
                </a:ext>
              </a:extLst>
            </p:cNvPr>
            <p:cNvSpPr/>
            <p:nvPr/>
          </p:nvSpPr>
          <p:spPr>
            <a:xfrm>
              <a:off x="5759612" y="2959028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4" name="Ellipse 1053">
              <a:extLst>
                <a:ext uri="{FF2B5EF4-FFF2-40B4-BE49-F238E27FC236}">
                  <a16:creationId xmlns:a16="http://schemas.microsoft.com/office/drawing/2014/main" id="{EA9CA337-64A0-A0AB-ADAE-D1FE514987EB}"/>
                </a:ext>
              </a:extLst>
            </p:cNvPr>
            <p:cNvSpPr/>
            <p:nvPr/>
          </p:nvSpPr>
          <p:spPr>
            <a:xfrm>
              <a:off x="6097577" y="4067052"/>
              <a:ext cx="180000" cy="180000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5" name="Ellipse 1064">
              <a:extLst>
                <a:ext uri="{FF2B5EF4-FFF2-40B4-BE49-F238E27FC236}">
                  <a16:creationId xmlns:a16="http://schemas.microsoft.com/office/drawing/2014/main" id="{44509346-C2D1-4C1C-798E-1D1006C1014F}"/>
                </a:ext>
              </a:extLst>
            </p:cNvPr>
            <p:cNvSpPr/>
            <p:nvPr/>
          </p:nvSpPr>
          <p:spPr>
            <a:xfrm>
              <a:off x="6717439" y="199026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7" name="Ellipse 1076">
              <a:extLst>
                <a:ext uri="{FF2B5EF4-FFF2-40B4-BE49-F238E27FC236}">
                  <a16:creationId xmlns:a16="http://schemas.microsoft.com/office/drawing/2014/main" id="{96480258-6F2B-1FD2-C921-C7BCCF3DDE7A}"/>
                </a:ext>
              </a:extLst>
            </p:cNvPr>
            <p:cNvSpPr/>
            <p:nvPr/>
          </p:nvSpPr>
          <p:spPr>
            <a:xfrm>
              <a:off x="9346223" y="1098360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8" name="ZoneTexte 1077">
              <a:extLst>
                <a:ext uri="{FF2B5EF4-FFF2-40B4-BE49-F238E27FC236}">
                  <a16:creationId xmlns:a16="http://schemas.microsoft.com/office/drawing/2014/main" id="{15E800C7-A1BA-745A-5F7C-0E358265667C}"/>
                </a:ext>
              </a:extLst>
            </p:cNvPr>
            <p:cNvSpPr txBox="1"/>
            <p:nvPr/>
          </p:nvSpPr>
          <p:spPr>
            <a:xfrm>
              <a:off x="9425224" y="977814"/>
              <a:ext cx="10139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Saint-Quentin</a:t>
              </a:r>
            </a:p>
          </p:txBody>
        </p:sp>
        <p:sp>
          <p:nvSpPr>
            <p:cNvPr id="1079" name="Ellipse 1078">
              <a:extLst>
                <a:ext uri="{FF2B5EF4-FFF2-40B4-BE49-F238E27FC236}">
                  <a16:creationId xmlns:a16="http://schemas.microsoft.com/office/drawing/2014/main" id="{AFAFEA3B-89FE-16A6-088D-D157F0E201E3}"/>
                </a:ext>
              </a:extLst>
            </p:cNvPr>
            <p:cNvSpPr/>
            <p:nvPr/>
          </p:nvSpPr>
          <p:spPr>
            <a:xfrm>
              <a:off x="10848528" y="172196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3" name="Ellipse 1102">
              <a:extLst>
                <a:ext uri="{FF2B5EF4-FFF2-40B4-BE49-F238E27FC236}">
                  <a16:creationId xmlns:a16="http://schemas.microsoft.com/office/drawing/2014/main" id="{BC8B2644-568E-F85A-B2A1-79694DC5FD47}"/>
                </a:ext>
              </a:extLst>
            </p:cNvPr>
            <p:cNvSpPr/>
            <p:nvPr/>
          </p:nvSpPr>
          <p:spPr>
            <a:xfrm>
              <a:off x="8290309" y="2388427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9" name="Ellipse 1108">
              <a:extLst>
                <a:ext uri="{FF2B5EF4-FFF2-40B4-BE49-F238E27FC236}">
                  <a16:creationId xmlns:a16="http://schemas.microsoft.com/office/drawing/2014/main" id="{8C56D5BE-3F05-8F2B-B759-12D34897E736}"/>
                </a:ext>
              </a:extLst>
            </p:cNvPr>
            <p:cNvSpPr/>
            <p:nvPr/>
          </p:nvSpPr>
          <p:spPr>
            <a:xfrm>
              <a:off x="8435771" y="2388511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2" name="Ellipse 1121">
              <a:extLst>
                <a:ext uri="{FF2B5EF4-FFF2-40B4-BE49-F238E27FC236}">
                  <a16:creationId xmlns:a16="http://schemas.microsoft.com/office/drawing/2014/main" id="{D51BBBCB-F62E-1DA4-7ACA-EBF836ED15D5}"/>
                </a:ext>
              </a:extLst>
            </p:cNvPr>
            <p:cNvSpPr/>
            <p:nvPr/>
          </p:nvSpPr>
          <p:spPr>
            <a:xfrm>
              <a:off x="10579581" y="214832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3" name="Ellipse 232">
              <a:extLst>
                <a:ext uri="{FF2B5EF4-FFF2-40B4-BE49-F238E27FC236}">
                  <a16:creationId xmlns:a16="http://schemas.microsoft.com/office/drawing/2014/main" id="{3C99C489-C4F6-4867-B4A4-8530AFF15141}"/>
                </a:ext>
              </a:extLst>
            </p:cNvPr>
            <p:cNvSpPr/>
            <p:nvPr/>
          </p:nvSpPr>
          <p:spPr>
            <a:xfrm>
              <a:off x="6979417" y="582520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23" name="ZoneTexte 1122">
              <a:extLst>
                <a:ext uri="{FF2B5EF4-FFF2-40B4-BE49-F238E27FC236}">
                  <a16:creationId xmlns:a16="http://schemas.microsoft.com/office/drawing/2014/main" id="{2B096CDD-C60F-490F-4236-3FC243DE099F}"/>
                </a:ext>
              </a:extLst>
            </p:cNvPr>
            <p:cNvSpPr txBox="1"/>
            <p:nvPr/>
          </p:nvSpPr>
          <p:spPr>
            <a:xfrm>
              <a:off x="9900224" y="2004451"/>
              <a:ext cx="9517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Trévenans  </a:t>
              </a:r>
            </a:p>
          </p:txBody>
        </p:sp>
        <p:sp>
          <p:nvSpPr>
            <p:cNvPr id="1124" name="Ellipse 1123">
              <a:extLst>
                <a:ext uri="{FF2B5EF4-FFF2-40B4-BE49-F238E27FC236}">
                  <a16:creationId xmlns:a16="http://schemas.microsoft.com/office/drawing/2014/main" id="{7CFA1510-518B-0FDC-AD25-AB2B1C278D0F}"/>
                </a:ext>
              </a:extLst>
            </p:cNvPr>
            <p:cNvSpPr/>
            <p:nvPr/>
          </p:nvSpPr>
          <p:spPr>
            <a:xfrm>
              <a:off x="9432567" y="80381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7" name="Ellipse 1126">
              <a:extLst>
                <a:ext uri="{FF2B5EF4-FFF2-40B4-BE49-F238E27FC236}">
                  <a16:creationId xmlns:a16="http://schemas.microsoft.com/office/drawing/2014/main" id="{046AFC95-3B43-4769-5E6C-BCD2A0056C2C}"/>
                </a:ext>
              </a:extLst>
            </p:cNvPr>
            <p:cNvSpPr/>
            <p:nvPr/>
          </p:nvSpPr>
          <p:spPr>
            <a:xfrm>
              <a:off x="10518843" y="1375870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8" name="ZoneTexte 1127">
              <a:extLst>
                <a:ext uri="{FF2B5EF4-FFF2-40B4-BE49-F238E27FC236}">
                  <a16:creationId xmlns:a16="http://schemas.microsoft.com/office/drawing/2014/main" id="{39ADA772-DCF7-612E-F803-9F2554275DDE}"/>
                </a:ext>
              </a:extLst>
            </p:cNvPr>
            <p:cNvSpPr txBox="1"/>
            <p:nvPr/>
          </p:nvSpPr>
          <p:spPr>
            <a:xfrm>
              <a:off x="10616028" y="1346437"/>
              <a:ext cx="9517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Vantoux   </a:t>
              </a:r>
            </a:p>
          </p:txBody>
        </p:sp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BD852A6F-5281-10FA-BC41-0FED7222B64E}"/>
                </a:ext>
              </a:extLst>
            </p:cNvPr>
            <p:cNvGrpSpPr/>
            <p:nvPr/>
          </p:nvGrpSpPr>
          <p:grpSpPr>
            <a:xfrm>
              <a:off x="3359696" y="2990271"/>
              <a:ext cx="1407629" cy="1596130"/>
              <a:chOff x="4088125" y="3814083"/>
              <a:chExt cx="1407629" cy="1596130"/>
            </a:xfrm>
          </p:grpSpPr>
          <p:sp>
            <p:nvSpPr>
              <p:cNvPr id="114" name="ZoneTexte 113">
                <a:extLst>
                  <a:ext uri="{FF2B5EF4-FFF2-40B4-BE49-F238E27FC236}">
                    <a16:creationId xmlns:a16="http://schemas.microsoft.com/office/drawing/2014/main" id="{76774C72-59A9-F5A0-72BE-7078888E1FE5}"/>
                  </a:ext>
                </a:extLst>
              </p:cNvPr>
              <p:cNvSpPr txBox="1"/>
              <p:nvPr/>
            </p:nvSpPr>
            <p:spPr>
              <a:xfrm>
                <a:off x="4316101" y="3814083"/>
                <a:ext cx="71757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Versailles</a:t>
                </a:r>
              </a:p>
            </p:txBody>
          </p:sp>
          <p:sp>
            <p:nvSpPr>
              <p:cNvPr id="143" name="Ellipse 142">
                <a:extLst>
                  <a:ext uri="{FF2B5EF4-FFF2-40B4-BE49-F238E27FC236}">
                    <a16:creationId xmlns:a16="http://schemas.microsoft.com/office/drawing/2014/main" id="{B6AD4703-802D-7B33-CDB7-FFFA9363D26D}"/>
                  </a:ext>
                </a:extLst>
              </p:cNvPr>
              <p:cNvSpPr/>
              <p:nvPr/>
            </p:nvSpPr>
            <p:spPr>
              <a:xfrm>
                <a:off x="4158204" y="4115834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5" name="ZoneTexte 144">
                <a:extLst>
                  <a:ext uri="{FF2B5EF4-FFF2-40B4-BE49-F238E27FC236}">
                    <a16:creationId xmlns:a16="http://schemas.microsoft.com/office/drawing/2014/main" id="{1134C1F8-813F-FB08-8423-3E57553D75F4}"/>
                  </a:ext>
                </a:extLst>
              </p:cNvPr>
              <p:cNvSpPr txBox="1"/>
              <p:nvPr/>
            </p:nvSpPr>
            <p:spPr>
              <a:xfrm>
                <a:off x="4316101" y="4099367"/>
                <a:ext cx="71757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Créteil  </a:t>
                </a:r>
              </a:p>
            </p:txBody>
          </p:sp>
          <p:sp>
            <p:nvSpPr>
              <p:cNvPr id="146" name="Ellipse 145">
                <a:extLst>
                  <a:ext uri="{FF2B5EF4-FFF2-40B4-BE49-F238E27FC236}">
                    <a16:creationId xmlns:a16="http://schemas.microsoft.com/office/drawing/2014/main" id="{4507D0F4-3F8A-C0E8-A8C9-07B027BF1470}"/>
                  </a:ext>
                </a:extLst>
              </p:cNvPr>
              <p:cNvSpPr/>
              <p:nvPr/>
            </p:nvSpPr>
            <p:spPr>
              <a:xfrm>
                <a:off x="4157936" y="4943133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7" name="ZoneTexte 146">
                <a:extLst>
                  <a:ext uri="{FF2B5EF4-FFF2-40B4-BE49-F238E27FC236}">
                    <a16:creationId xmlns:a16="http://schemas.microsoft.com/office/drawing/2014/main" id="{4AE026A8-4ABE-FA6D-20AD-B6372D16526B}"/>
                  </a:ext>
                </a:extLst>
              </p:cNvPr>
              <p:cNvSpPr txBox="1"/>
              <p:nvPr/>
            </p:nvSpPr>
            <p:spPr>
              <a:xfrm>
                <a:off x="4315833" y="4921752"/>
                <a:ext cx="117992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Corbeil-Essonnes  </a:t>
                </a:r>
              </a:p>
            </p:txBody>
          </p:sp>
          <p:sp>
            <p:nvSpPr>
              <p:cNvPr id="161" name="Ellipse 160">
                <a:extLst>
                  <a:ext uri="{FF2B5EF4-FFF2-40B4-BE49-F238E27FC236}">
                    <a16:creationId xmlns:a16="http://schemas.microsoft.com/office/drawing/2014/main" id="{FDA4B915-0B97-3B9F-6C32-11DFDE1ED25B}"/>
                  </a:ext>
                </a:extLst>
              </p:cNvPr>
              <p:cNvSpPr/>
              <p:nvPr/>
            </p:nvSpPr>
            <p:spPr>
              <a:xfrm>
                <a:off x="4155563" y="520494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2" name="ZoneTexte 161">
                <a:extLst>
                  <a:ext uri="{FF2B5EF4-FFF2-40B4-BE49-F238E27FC236}">
                    <a16:creationId xmlns:a16="http://schemas.microsoft.com/office/drawing/2014/main" id="{EBA59B45-5C4E-1558-FBC7-6CE24EE2A9DA}"/>
                  </a:ext>
                </a:extLst>
              </p:cNvPr>
              <p:cNvSpPr txBox="1"/>
              <p:nvPr/>
            </p:nvSpPr>
            <p:spPr>
              <a:xfrm>
                <a:off x="4309383" y="5163992"/>
                <a:ext cx="117992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Jossigny </a:t>
                </a:r>
              </a:p>
            </p:txBody>
          </p:sp>
          <p:sp>
            <p:nvSpPr>
              <p:cNvPr id="1075" name="Ellipse 1074">
                <a:extLst>
                  <a:ext uri="{FF2B5EF4-FFF2-40B4-BE49-F238E27FC236}">
                    <a16:creationId xmlns:a16="http://schemas.microsoft.com/office/drawing/2014/main" id="{781971DE-8935-21C3-8601-842344D6D864}"/>
                  </a:ext>
                </a:extLst>
              </p:cNvPr>
              <p:cNvSpPr/>
              <p:nvPr/>
            </p:nvSpPr>
            <p:spPr>
              <a:xfrm>
                <a:off x="4158204" y="4682917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76" name="ZoneTexte 1075">
                <a:extLst>
                  <a:ext uri="{FF2B5EF4-FFF2-40B4-BE49-F238E27FC236}">
                    <a16:creationId xmlns:a16="http://schemas.microsoft.com/office/drawing/2014/main" id="{9D1D69C2-617B-D7CE-5A17-4302AF117D20}"/>
                  </a:ext>
                </a:extLst>
              </p:cNvPr>
              <p:cNvSpPr txBox="1"/>
              <p:nvPr/>
            </p:nvSpPr>
            <p:spPr>
              <a:xfrm>
                <a:off x="4327458" y="4656599"/>
                <a:ext cx="86966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Saint-Denis  </a:t>
                </a:r>
              </a:p>
            </p:txBody>
          </p:sp>
          <p:sp>
            <p:nvSpPr>
              <p:cNvPr id="1081" name="Ellipse 1080">
                <a:extLst>
                  <a:ext uri="{FF2B5EF4-FFF2-40B4-BE49-F238E27FC236}">
                    <a16:creationId xmlns:a16="http://schemas.microsoft.com/office/drawing/2014/main" id="{04A4875A-17C1-06D7-4DC6-DECD4A41B399}"/>
                  </a:ext>
                </a:extLst>
              </p:cNvPr>
              <p:cNvSpPr/>
              <p:nvPr/>
            </p:nvSpPr>
            <p:spPr>
              <a:xfrm>
                <a:off x="4158204" y="4398901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82" name="ZoneTexte 1081">
                <a:extLst>
                  <a:ext uri="{FF2B5EF4-FFF2-40B4-BE49-F238E27FC236}">
                    <a16:creationId xmlns:a16="http://schemas.microsoft.com/office/drawing/2014/main" id="{D8A23F7F-7788-2203-7D70-E731B03F621B}"/>
                  </a:ext>
                </a:extLst>
              </p:cNvPr>
              <p:cNvSpPr txBox="1"/>
              <p:nvPr/>
            </p:nvSpPr>
            <p:spPr>
              <a:xfrm>
                <a:off x="4316101" y="4359950"/>
                <a:ext cx="71757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Suresnes   </a:t>
                </a:r>
              </a:p>
            </p:txBody>
          </p:sp>
          <p:sp>
            <p:nvSpPr>
              <p:cNvPr id="1129" name="Ellipse 1128">
                <a:extLst>
                  <a:ext uri="{FF2B5EF4-FFF2-40B4-BE49-F238E27FC236}">
                    <a16:creationId xmlns:a16="http://schemas.microsoft.com/office/drawing/2014/main" id="{7BF0DBD7-BC6D-1827-3100-F4E89289F8D5}"/>
                  </a:ext>
                </a:extLst>
              </p:cNvPr>
              <p:cNvSpPr/>
              <p:nvPr/>
            </p:nvSpPr>
            <p:spPr>
              <a:xfrm>
                <a:off x="4202074" y="3862913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55" name="Ellipse 1154">
                <a:extLst>
                  <a:ext uri="{FF2B5EF4-FFF2-40B4-BE49-F238E27FC236}">
                    <a16:creationId xmlns:a16="http://schemas.microsoft.com/office/drawing/2014/main" id="{55B42E67-707B-9978-44C2-52E932003418}"/>
                  </a:ext>
                </a:extLst>
              </p:cNvPr>
              <p:cNvSpPr/>
              <p:nvPr/>
            </p:nvSpPr>
            <p:spPr>
              <a:xfrm>
                <a:off x="4088125" y="3860527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043523A2-6B5F-4C61-A51D-73842626FBB0}"/>
              </a:ext>
            </a:extLst>
          </p:cNvPr>
          <p:cNvGrpSpPr/>
          <p:nvPr/>
        </p:nvGrpSpPr>
        <p:grpSpPr>
          <a:xfrm>
            <a:off x="319143" y="4514888"/>
            <a:ext cx="2998408" cy="1578408"/>
            <a:chOff x="319143" y="4514888"/>
            <a:chExt cx="2998408" cy="157840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5B00AD6-5BC1-097E-18C5-82B2EB0E4F34}"/>
                </a:ext>
              </a:extLst>
            </p:cNvPr>
            <p:cNvSpPr/>
            <p:nvPr/>
          </p:nvSpPr>
          <p:spPr>
            <a:xfrm>
              <a:off x="622030" y="5697338"/>
              <a:ext cx="2472055" cy="183304"/>
            </a:xfrm>
            <a:prstGeom prst="rect">
              <a:avLst/>
            </a:prstGeom>
            <a:noFill/>
            <a:ln w="19050">
              <a:solidFill>
                <a:srgbClr val="FFC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8868D6-A78E-4D00-0A82-39A3AD84701C}"/>
                </a:ext>
              </a:extLst>
            </p:cNvPr>
            <p:cNvSpPr/>
            <p:nvPr/>
          </p:nvSpPr>
          <p:spPr>
            <a:xfrm>
              <a:off x="610600" y="4914635"/>
              <a:ext cx="2484000" cy="18418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99BDE4-5870-5789-2D63-BDB5E44F5E0B}"/>
                </a:ext>
              </a:extLst>
            </p:cNvPr>
            <p:cNvSpPr/>
            <p:nvPr/>
          </p:nvSpPr>
          <p:spPr>
            <a:xfrm>
              <a:off x="610600" y="5138940"/>
              <a:ext cx="2484000" cy="1841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22BE6B1-1203-D6AA-80F1-61B6EA728BC9}"/>
                </a:ext>
              </a:extLst>
            </p:cNvPr>
            <p:cNvSpPr txBox="1"/>
            <p:nvPr/>
          </p:nvSpPr>
          <p:spPr>
            <a:xfrm>
              <a:off x="600764" y="4875999"/>
              <a:ext cx="2520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Centre de compétence adulte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D27BA83-1970-87DD-C56F-0FA4BC06D857}"/>
                </a:ext>
              </a:extLst>
            </p:cNvPr>
            <p:cNvSpPr txBox="1"/>
            <p:nvPr/>
          </p:nvSpPr>
          <p:spPr>
            <a:xfrm>
              <a:off x="600764" y="5095881"/>
              <a:ext cx="2520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Centre de compétence pédiatrique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35F072F9-7BA2-C557-4584-D06E2BDC479C}"/>
                </a:ext>
              </a:extLst>
            </p:cNvPr>
            <p:cNvSpPr/>
            <p:nvPr/>
          </p:nvSpPr>
          <p:spPr>
            <a:xfrm>
              <a:off x="320470" y="4902793"/>
              <a:ext cx="165326" cy="1653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21DBC1E-A91F-B69D-C73A-DDACCF598611}"/>
                </a:ext>
              </a:extLst>
            </p:cNvPr>
            <p:cNvSpPr/>
            <p:nvPr/>
          </p:nvSpPr>
          <p:spPr>
            <a:xfrm>
              <a:off x="622545" y="5484579"/>
              <a:ext cx="2472055" cy="167174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FE1442F8-EB9F-AF05-3F2E-1A038C9DDF21}"/>
                </a:ext>
              </a:extLst>
            </p:cNvPr>
            <p:cNvSpPr/>
            <p:nvPr/>
          </p:nvSpPr>
          <p:spPr>
            <a:xfrm>
              <a:off x="320470" y="5163382"/>
              <a:ext cx="165326" cy="1653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028058E-75D1-2961-5D15-AD684E4E50B4}"/>
                </a:ext>
              </a:extLst>
            </p:cNvPr>
            <p:cNvSpPr txBox="1"/>
            <p:nvPr/>
          </p:nvSpPr>
          <p:spPr>
            <a:xfrm>
              <a:off x="640894" y="5446568"/>
              <a:ext cx="19520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tx2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Centre IgG4 </a:t>
              </a: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0AAB9114-C596-891D-0226-D99649DEF1AD}"/>
                </a:ext>
              </a:extLst>
            </p:cNvPr>
            <p:cNvSpPr/>
            <p:nvPr/>
          </p:nvSpPr>
          <p:spPr>
            <a:xfrm>
              <a:off x="319143" y="5692183"/>
              <a:ext cx="167980" cy="167980"/>
            </a:xfrm>
            <a:prstGeom prst="ellipse">
              <a:avLst/>
            </a:prstGeom>
            <a:noFill/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FB983D39-EB2C-6F7E-6D56-7C67C621B1D8}"/>
                </a:ext>
              </a:extLst>
            </p:cNvPr>
            <p:cNvSpPr txBox="1"/>
            <p:nvPr/>
          </p:nvSpPr>
          <p:spPr>
            <a:xfrm>
              <a:off x="608230" y="5663215"/>
              <a:ext cx="17618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tx2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Double affiliation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E51BEDCB-9916-F1D1-8D2A-7BE42659C822}"/>
                </a:ext>
              </a:extLst>
            </p:cNvPr>
            <p:cNvSpPr txBox="1"/>
            <p:nvPr/>
          </p:nvSpPr>
          <p:spPr>
            <a:xfrm>
              <a:off x="519618" y="5877852"/>
              <a:ext cx="279793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        RAISE/CeRéMAIA                ou adulte/pédiatrique </a:t>
              </a:r>
              <a:endParaRPr lang="fr-F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63D0DC80-AFA1-0860-33C0-854015E804AD}"/>
                </a:ext>
              </a:extLst>
            </p:cNvPr>
            <p:cNvSpPr/>
            <p:nvPr/>
          </p:nvSpPr>
          <p:spPr>
            <a:xfrm>
              <a:off x="321508" y="5484580"/>
              <a:ext cx="167980" cy="16798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663613E7-6C55-9F0A-44DF-1BB2161ED510}"/>
                </a:ext>
              </a:extLst>
            </p:cNvPr>
            <p:cNvSpPr/>
            <p:nvPr/>
          </p:nvSpPr>
          <p:spPr>
            <a:xfrm>
              <a:off x="622030" y="5926209"/>
              <a:ext cx="102856" cy="10285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8657F14C-2BF0-D233-6C9D-BB2FE43247BB}"/>
                </a:ext>
              </a:extLst>
            </p:cNvPr>
            <p:cNvSpPr/>
            <p:nvPr/>
          </p:nvSpPr>
          <p:spPr>
            <a:xfrm>
              <a:off x="1847528" y="5920206"/>
              <a:ext cx="102856" cy="102856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FFC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B0D7CD82-189A-DED1-B46B-06C03EC9A74A}"/>
                </a:ext>
              </a:extLst>
            </p:cNvPr>
            <p:cNvSpPr txBox="1"/>
            <p:nvPr/>
          </p:nvSpPr>
          <p:spPr>
            <a:xfrm>
              <a:off x="527581" y="4514888"/>
              <a:ext cx="19357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2">
                      <a:lumMod val="75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Légende</a:t>
              </a:r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034A11AB-6ACA-8A9B-C730-7ECA1AD8C35F}"/>
              </a:ext>
            </a:extLst>
          </p:cNvPr>
          <p:cNvSpPr txBox="1">
            <a:spLocks/>
          </p:cNvSpPr>
          <p:nvPr/>
        </p:nvSpPr>
        <p:spPr>
          <a:xfrm>
            <a:off x="623392" y="-2479"/>
            <a:ext cx="998510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4267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Des CCMR</a:t>
            </a:r>
          </a:p>
        </p:txBody>
      </p:sp>
    </p:spTree>
    <p:extLst>
      <p:ext uri="{BB962C8B-B14F-4D97-AF65-F5344CB8AC3E}">
        <p14:creationId xmlns:p14="http://schemas.microsoft.com/office/powerpoint/2010/main" val="3940476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ercle, capture d’écran, Graphique, Police&#10;&#10;Description générée automatiquement">
            <a:extLst>
              <a:ext uri="{FF2B5EF4-FFF2-40B4-BE49-F238E27FC236}">
                <a16:creationId xmlns:a16="http://schemas.microsoft.com/office/drawing/2014/main" id="{5A32C21B-064B-70CE-3A3B-548E09DA7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2152841" cy="24898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BD507ED-F6D3-8FC4-56D4-8D1660341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486" y="1111783"/>
            <a:ext cx="5253702" cy="5437721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D124FD8-E568-C7BC-9160-4BC222A79615}"/>
              </a:ext>
            </a:extLst>
          </p:cNvPr>
          <p:cNvGrpSpPr/>
          <p:nvPr/>
        </p:nvGrpSpPr>
        <p:grpSpPr>
          <a:xfrm>
            <a:off x="2591950" y="2277929"/>
            <a:ext cx="2496277" cy="307777"/>
            <a:chOff x="9284658" y="2120894"/>
            <a:chExt cx="2496277" cy="307777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98CFCB8C-ECD8-4E5C-4E5F-3F2A79387AFE}"/>
                </a:ext>
              </a:extLst>
            </p:cNvPr>
            <p:cNvSpPr/>
            <p:nvPr/>
          </p:nvSpPr>
          <p:spPr>
            <a:xfrm>
              <a:off x="9284658" y="2140212"/>
              <a:ext cx="2183027" cy="280926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199701A-6D24-3D04-8EDD-281A64226371}"/>
                </a:ext>
              </a:extLst>
            </p:cNvPr>
            <p:cNvSpPr txBox="1"/>
            <p:nvPr/>
          </p:nvSpPr>
          <p:spPr>
            <a:xfrm>
              <a:off x="9284658" y="2151290"/>
              <a:ext cx="24962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Associations de patients 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331AFD1-7274-2875-1715-C466431B935E}"/>
                </a:ext>
              </a:extLst>
            </p:cNvPr>
            <p:cNvSpPr txBox="1"/>
            <p:nvPr/>
          </p:nvSpPr>
          <p:spPr>
            <a:xfrm>
              <a:off x="9350960" y="2120894"/>
              <a:ext cx="5313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latin typeface="+mj-lt"/>
                </a:rPr>
                <a:t>16</a:t>
              </a:r>
              <a:endParaRPr lang="fr-FR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CFA59610-6A02-A12D-8374-557F8467F942}"/>
              </a:ext>
            </a:extLst>
          </p:cNvPr>
          <p:cNvSpPr txBox="1">
            <a:spLocks/>
          </p:cNvSpPr>
          <p:nvPr/>
        </p:nvSpPr>
        <p:spPr>
          <a:xfrm>
            <a:off x="623392" y="-2479"/>
            <a:ext cx="9985109" cy="6807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4267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Les Associations partenaires de fai2r</a:t>
            </a:r>
          </a:p>
        </p:txBody>
      </p:sp>
    </p:spTree>
    <p:extLst>
      <p:ext uri="{BB962C8B-B14F-4D97-AF65-F5344CB8AC3E}">
        <p14:creationId xmlns:p14="http://schemas.microsoft.com/office/powerpoint/2010/main" val="3216284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8EF71D7-E354-3739-B72A-852191AE6E68}"/>
              </a:ext>
            </a:extLst>
          </p:cNvPr>
          <p:cNvSpPr txBox="1">
            <a:spLocks/>
          </p:cNvSpPr>
          <p:nvPr/>
        </p:nvSpPr>
        <p:spPr>
          <a:xfrm>
            <a:off x="438050" y="230693"/>
            <a:ext cx="10508726" cy="8964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		</a:t>
            </a:r>
            <a:r>
              <a:rPr lang="fr-FR" b="1" dirty="0">
                <a:solidFill>
                  <a:schemeClr val="accent6"/>
                </a:solidFill>
                <a:latin typeface="Calibri" panose="020F0502020204030204"/>
              </a:rPr>
              <a:t>D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es patients: données BNDMR</a:t>
            </a:r>
            <a:r>
              <a:rPr lang="fr-FR" b="1" dirty="0">
                <a:solidFill>
                  <a:schemeClr val="accent6"/>
                </a:solidFill>
                <a:latin typeface="Calibri" panose="020F0502020204030204"/>
              </a:rPr>
              <a:t> 2023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Rectangle : coins arrondis 37">
            <a:extLst>
              <a:ext uri="{FF2B5EF4-FFF2-40B4-BE49-F238E27FC236}">
                <a16:creationId xmlns:a16="http://schemas.microsoft.com/office/drawing/2014/main" id="{7B8218FC-5933-40DC-AA71-897FC12873DC}"/>
              </a:ext>
            </a:extLst>
          </p:cNvPr>
          <p:cNvSpPr/>
          <p:nvPr/>
        </p:nvSpPr>
        <p:spPr>
          <a:xfrm>
            <a:off x="6945947" y="2314598"/>
            <a:ext cx="2083276" cy="864096"/>
          </a:xfrm>
          <a:prstGeom prst="roundRect">
            <a:avLst/>
          </a:prstGeom>
          <a:solidFill>
            <a:schemeClr val="tx2"/>
          </a:solidFill>
          <a:ln w="19050">
            <a:noFill/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6004A3-F255-4ADB-A356-15E9764A4BC3}"/>
              </a:ext>
            </a:extLst>
          </p:cNvPr>
          <p:cNvSpPr txBox="1"/>
          <p:nvPr/>
        </p:nvSpPr>
        <p:spPr>
          <a:xfrm>
            <a:off x="7234975" y="2411112"/>
            <a:ext cx="1617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Patients adultes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136FBB9-E46A-4B68-834A-A5601A46AC93}"/>
              </a:ext>
            </a:extLst>
          </p:cNvPr>
          <p:cNvSpPr/>
          <p:nvPr/>
        </p:nvSpPr>
        <p:spPr>
          <a:xfrm>
            <a:off x="6274158" y="2252567"/>
            <a:ext cx="964829" cy="964829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bg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A91A12-009E-47BE-8982-B803FE9AD842}"/>
              </a:ext>
            </a:extLst>
          </p:cNvPr>
          <p:cNvSpPr txBox="1"/>
          <p:nvPr/>
        </p:nvSpPr>
        <p:spPr>
          <a:xfrm>
            <a:off x="6250651" y="2531127"/>
            <a:ext cx="102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50 300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Rectangle : coins arrondis 37">
            <a:extLst>
              <a:ext uri="{FF2B5EF4-FFF2-40B4-BE49-F238E27FC236}">
                <a16:creationId xmlns:a16="http://schemas.microsoft.com/office/drawing/2014/main" id="{69F722D3-9A67-43A6-9551-0F2046FA1A95}"/>
              </a:ext>
            </a:extLst>
          </p:cNvPr>
          <p:cNvSpPr/>
          <p:nvPr/>
        </p:nvSpPr>
        <p:spPr>
          <a:xfrm>
            <a:off x="9785890" y="2302230"/>
            <a:ext cx="2083276" cy="864096"/>
          </a:xfrm>
          <a:prstGeom prst="roundRect">
            <a:avLst/>
          </a:prstGeom>
          <a:solidFill>
            <a:schemeClr val="accent3"/>
          </a:solidFill>
          <a:ln w="19050">
            <a:noFill/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41B40FB-A8B1-4439-A3C1-C0CD14B62497}"/>
              </a:ext>
            </a:extLst>
          </p:cNvPr>
          <p:cNvSpPr txBox="1"/>
          <p:nvPr/>
        </p:nvSpPr>
        <p:spPr>
          <a:xfrm>
            <a:off x="10059061" y="2521522"/>
            <a:ext cx="1775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Enfants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3202C3E-ABD5-4F9B-A130-36CC59292132}"/>
              </a:ext>
            </a:extLst>
          </p:cNvPr>
          <p:cNvSpPr/>
          <p:nvPr/>
        </p:nvSpPr>
        <p:spPr>
          <a:xfrm>
            <a:off x="9114101" y="2213865"/>
            <a:ext cx="964829" cy="964829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292F76-16E2-46F2-B7A1-6F5E23F9F1BC}"/>
              </a:ext>
            </a:extLst>
          </p:cNvPr>
          <p:cNvSpPr txBox="1"/>
          <p:nvPr/>
        </p:nvSpPr>
        <p:spPr>
          <a:xfrm>
            <a:off x="9162891" y="2505695"/>
            <a:ext cx="109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27 170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5B2485-1139-4E21-87C2-DFE055847464}"/>
              </a:ext>
            </a:extLst>
          </p:cNvPr>
          <p:cNvSpPr txBox="1"/>
          <p:nvPr/>
        </p:nvSpPr>
        <p:spPr>
          <a:xfrm>
            <a:off x="6701249" y="1683670"/>
            <a:ext cx="5167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File active FAI²R 2022 : 77 660 patients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A4CDE73-68E5-DE09-BA71-72EF3B0A0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03" y="2614541"/>
            <a:ext cx="4848119" cy="346832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4E29388-92A0-0E6E-79EE-2B1A2F44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45" y="1096225"/>
            <a:ext cx="4765393" cy="161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93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3592D8C-A428-78C5-C70A-7798D38E5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1" y="1215856"/>
            <a:ext cx="10436772" cy="556715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AA8456BE-0BF7-FA9E-C19C-CC617014E949}"/>
              </a:ext>
            </a:extLst>
          </p:cNvPr>
          <p:cNvSpPr txBox="1">
            <a:spLocks/>
          </p:cNvSpPr>
          <p:nvPr/>
        </p:nvSpPr>
        <p:spPr>
          <a:xfrm>
            <a:off x="487365" y="170821"/>
            <a:ext cx="10628582" cy="7428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Informer les Professionnels de Santé et les patients</a:t>
            </a:r>
          </a:p>
        </p:txBody>
      </p:sp>
    </p:spTree>
    <p:extLst>
      <p:ext uri="{BB962C8B-B14F-4D97-AF65-F5344CB8AC3E}">
        <p14:creationId xmlns:p14="http://schemas.microsoft.com/office/powerpoint/2010/main" val="3832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3871ECD2-F7D4-41F4-A67B-F23C08AE9D17}"/>
              </a:ext>
            </a:extLst>
          </p:cNvPr>
          <p:cNvCxnSpPr>
            <a:cxnSpLocks/>
          </p:cNvCxnSpPr>
          <p:nvPr/>
        </p:nvCxnSpPr>
        <p:spPr>
          <a:xfrm>
            <a:off x="10469161" y="1854768"/>
            <a:ext cx="0" cy="1296000"/>
          </a:xfrm>
          <a:prstGeom prst="straightConnector1">
            <a:avLst/>
          </a:prstGeom>
          <a:ln w="19050">
            <a:solidFill>
              <a:schemeClr val="accent2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C212AED7-4293-4D89-9F40-E99FB39E85D4}"/>
              </a:ext>
            </a:extLst>
          </p:cNvPr>
          <p:cNvCxnSpPr>
            <a:cxnSpLocks/>
          </p:cNvCxnSpPr>
          <p:nvPr/>
        </p:nvCxnSpPr>
        <p:spPr>
          <a:xfrm>
            <a:off x="8156353" y="1854768"/>
            <a:ext cx="0" cy="1296000"/>
          </a:xfrm>
          <a:prstGeom prst="straightConnector1">
            <a:avLst/>
          </a:prstGeom>
          <a:ln w="19050">
            <a:solidFill>
              <a:schemeClr val="accent4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0898A151-9943-4C56-88DD-E6AEEC3F1B10}"/>
              </a:ext>
            </a:extLst>
          </p:cNvPr>
          <p:cNvCxnSpPr>
            <a:cxnSpLocks/>
          </p:cNvCxnSpPr>
          <p:nvPr/>
        </p:nvCxnSpPr>
        <p:spPr>
          <a:xfrm>
            <a:off x="5904148" y="1854768"/>
            <a:ext cx="0" cy="1296000"/>
          </a:xfrm>
          <a:prstGeom prst="straightConnector1">
            <a:avLst/>
          </a:prstGeom>
          <a:ln w="19050">
            <a:solidFill>
              <a:schemeClr val="accent3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BBFCC53B-9AA1-460A-803D-E1F928394D64}"/>
              </a:ext>
            </a:extLst>
          </p:cNvPr>
          <p:cNvCxnSpPr>
            <a:cxnSpLocks/>
          </p:cNvCxnSpPr>
          <p:nvPr/>
        </p:nvCxnSpPr>
        <p:spPr>
          <a:xfrm>
            <a:off x="3695157" y="1854768"/>
            <a:ext cx="1" cy="1296000"/>
          </a:xfrm>
          <a:prstGeom prst="straightConnector1">
            <a:avLst/>
          </a:prstGeom>
          <a:ln w="19050">
            <a:solidFill>
              <a:schemeClr val="accent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9913108F-3AE3-428E-BDB9-A0AFA0B8E296}"/>
              </a:ext>
            </a:extLst>
          </p:cNvPr>
          <p:cNvCxnSpPr>
            <a:cxnSpLocks/>
          </p:cNvCxnSpPr>
          <p:nvPr/>
        </p:nvCxnSpPr>
        <p:spPr>
          <a:xfrm>
            <a:off x="1562217" y="1854768"/>
            <a:ext cx="0" cy="1296000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96AF9739-E3FB-4D7C-A97A-3757FA2E50AD}"/>
              </a:ext>
            </a:extLst>
          </p:cNvPr>
          <p:cNvGrpSpPr/>
          <p:nvPr/>
        </p:nvGrpSpPr>
        <p:grpSpPr>
          <a:xfrm>
            <a:off x="9508095" y="1750384"/>
            <a:ext cx="1853396" cy="871870"/>
            <a:chOff x="1367402" y="5553942"/>
            <a:chExt cx="1735020" cy="816183"/>
          </a:xfrm>
        </p:grpSpPr>
        <p:sp>
          <p:nvSpPr>
            <p:cNvPr id="72" name="Rectangle à coins arrondis 16">
              <a:extLst>
                <a:ext uri="{FF2B5EF4-FFF2-40B4-BE49-F238E27FC236}">
                  <a16:creationId xmlns:a16="http://schemas.microsoft.com/office/drawing/2014/main" id="{55E376B6-F8DE-47C4-95BB-89A7A81DCEDA}"/>
                </a:ext>
              </a:extLst>
            </p:cNvPr>
            <p:cNvSpPr/>
            <p:nvPr/>
          </p:nvSpPr>
          <p:spPr>
            <a:xfrm>
              <a:off x="1433464" y="5553942"/>
              <a:ext cx="1644594" cy="81618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20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E3F699E3-4FF2-4DA9-BF47-3C047A6D96D0}"/>
                </a:ext>
              </a:extLst>
            </p:cNvPr>
            <p:cNvSpPr txBox="1"/>
            <p:nvPr/>
          </p:nvSpPr>
          <p:spPr>
            <a:xfrm>
              <a:off x="1367402" y="5595517"/>
              <a:ext cx="1735020" cy="509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Flash Infos Actualités </a:t>
              </a:r>
            </a:p>
            <a:p>
              <a:pPr algn="ctr"/>
              <a:r>
                <a:rPr lang="fr-FR" sz="14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Maladies Rares</a:t>
              </a:r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C2C35A83-AB1B-4105-B1A5-DA88A5514DFB}"/>
              </a:ext>
            </a:extLst>
          </p:cNvPr>
          <p:cNvGrpSpPr/>
          <p:nvPr/>
        </p:nvGrpSpPr>
        <p:grpSpPr>
          <a:xfrm>
            <a:off x="9874877" y="3226424"/>
            <a:ext cx="1188568" cy="1076894"/>
            <a:chOff x="6828653" y="2913158"/>
            <a:chExt cx="891426" cy="807670"/>
          </a:xfrm>
        </p:grpSpPr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D8BA9A9E-3981-4B98-AB3D-627C10F7F05E}"/>
                </a:ext>
              </a:extLst>
            </p:cNvPr>
            <p:cNvSpPr/>
            <p:nvPr/>
          </p:nvSpPr>
          <p:spPr>
            <a:xfrm>
              <a:off x="6870531" y="2913158"/>
              <a:ext cx="807670" cy="80767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67"/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9E2CD65A-8A08-44C0-BECC-4783E9CD6395}"/>
                </a:ext>
              </a:extLst>
            </p:cNvPr>
            <p:cNvSpPr txBox="1"/>
            <p:nvPr/>
          </p:nvSpPr>
          <p:spPr>
            <a:xfrm>
              <a:off x="6828653" y="3068863"/>
              <a:ext cx="891426" cy="51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69</a:t>
              </a:r>
              <a:endParaRPr lang="fr-FR" sz="1467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  <a:p>
              <a:pPr algn="ctr"/>
              <a:r>
                <a:rPr lang="fr-FR" sz="14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vidéos</a:t>
              </a:r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F150AC44-2974-41CC-99D0-C0363FD1898A}"/>
              </a:ext>
            </a:extLst>
          </p:cNvPr>
          <p:cNvGrpSpPr/>
          <p:nvPr/>
        </p:nvGrpSpPr>
        <p:grpSpPr>
          <a:xfrm>
            <a:off x="7223006" y="1759512"/>
            <a:ext cx="1904615" cy="871868"/>
            <a:chOff x="1380004" y="4598654"/>
            <a:chExt cx="1782966" cy="816182"/>
          </a:xfrm>
        </p:grpSpPr>
        <p:sp>
          <p:nvSpPr>
            <p:cNvPr id="79" name="Rectangle à coins arrondis 13">
              <a:extLst>
                <a:ext uri="{FF2B5EF4-FFF2-40B4-BE49-F238E27FC236}">
                  <a16:creationId xmlns:a16="http://schemas.microsoft.com/office/drawing/2014/main" id="{C47B3355-D2F5-4494-B781-083C1BC1B7BB}"/>
                </a:ext>
              </a:extLst>
            </p:cNvPr>
            <p:cNvSpPr/>
            <p:nvPr/>
          </p:nvSpPr>
          <p:spPr>
            <a:xfrm>
              <a:off x="1439170" y="4598654"/>
              <a:ext cx="1644592" cy="81618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20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B49556AD-F748-4697-9EF6-3DB38D012778}"/>
                </a:ext>
              </a:extLst>
            </p:cNvPr>
            <p:cNvSpPr txBox="1"/>
            <p:nvPr/>
          </p:nvSpPr>
          <p:spPr>
            <a:xfrm>
              <a:off x="1380004" y="4612580"/>
              <a:ext cx="1782966" cy="72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Tutoriels pour les professionnels de santé et les patients</a:t>
              </a:r>
              <a:endParaRPr lang="fr-FR" sz="14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1DEBD994-77F4-47FF-97A5-B2127D4C8411}"/>
              </a:ext>
            </a:extLst>
          </p:cNvPr>
          <p:cNvGrpSpPr/>
          <p:nvPr/>
        </p:nvGrpSpPr>
        <p:grpSpPr>
          <a:xfrm>
            <a:off x="7562069" y="3226423"/>
            <a:ext cx="1188568" cy="1076893"/>
            <a:chOff x="5333247" y="2909071"/>
            <a:chExt cx="891426" cy="807670"/>
          </a:xfrm>
        </p:grpSpPr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857DA887-A17E-4E4D-AAFA-7F08D883BC80}"/>
                </a:ext>
              </a:extLst>
            </p:cNvPr>
            <p:cNvSpPr/>
            <p:nvPr/>
          </p:nvSpPr>
          <p:spPr>
            <a:xfrm>
              <a:off x="5375125" y="2909071"/>
              <a:ext cx="807670" cy="80767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67"/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23CE953B-79C1-4707-9096-805B2401AAE4}"/>
                </a:ext>
              </a:extLst>
            </p:cNvPr>
            <p:cNvSpPr txBox="1"/>
            <p:nvPr/>
          </p:nvSpPr>
          <p:spPr>
            <a:xfrm>
              <a:off x="5333247" y="3024299"/>
              <a:ext cx="891426" cy="51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23</a:t>
              </a:r>
              <a:r>
                <a:rPr lang="fr-FR" sz="14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 </a:t>
              </a:r>
            </a:p>
            <a:p>
              <a:pPr algn="ctr"/>
              <a:r>
                <a:rPr lang="fr-FR" sz="14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vidéos</a:t>
              </a: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F503A8FE-762A-49CD-8FB8-54B876FEB72D}"/>
              </a:ext>
            </a:extLst>
          </p:cNvPr>
          <p:cNvGrpSpPr/>
          <p:nvPr/>
        </p:nvGrpSpPr>
        <p:grpSpPr>
          <a:xfrm>
            <a:off x="5042651" y="1763884"/>
            <a:ext cx="1853396" cy="871869"/>
            <a:chOff x="1410313" y="3719704"/>
            <a:chExt cx="1735020" cy="816183"/>
          </a:xfrm>
        </p:grpSpPr>
        <p:sp>
          <p:nvSpPr>
            <p:cNvPr id="92" name="Rectangle à coins arrondis 10">
              <a:extLst>
                <a:ext uri="{FF2B5EF4-FFF2-40B4-BE49-F238E27FC236}">
                  <a16:creationId xmlns:a16="http://schemas.microsoft.com/office/drawing/2014/main" id="{BEEB02BC-5E91-4CAD-B8BC-3C9D0F00092A}"/>
                </a:ext>
              </a:extLst>
            </p:cNvPr>
            <p:cNvSpPr/>
            <p:nvPr/>
          </p:nvSpPr>
          <p:spPr>
            <a:xfrm>
              <a:off x="1435723" y="3719704"/>
              <a:ext cx="1644594" cy="81618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20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96E09EAC-6A21-4EDE-AD09-A663F7945C0F}"/>
                </a:ext>
              </a:extLst>
            </p:cNvPr>
            <p:cNvSpPr txBox="1"/>
            <p:nvPr/>
          </p:nvSpPr>
          <p:spPr>
            <a:xfrm>
              <a:off x="1410313" y="3820976"/>
              <a:ext cx="1735020" cy="509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Vidéos </a:t>
              </a:r>
            </a:p>
            <a:p>
              <a:pPr algn="ctr"/>
              <a:r>
                <a:rPr lang="fr-FR" sz="14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pédagogiques</a:t>
              </a:r>
            </a:p>
          </p:txBody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0CF070E0-F49F-43AC-9A72-441FD765D442}"/>
              </a:ext>
            </a:extLst>
          </p:cNvPr>
          <p:cNvGrpSpPr/>
          <p:nvPr/>
        </p:nvGrpSpPr>
        <p:grpSpPr>
          <a:xfrm>
            <a:off x="5308143" y="3226423"/>
            <a:ext cx="1188568" cy="1076894"/>
            <a:chOff x="3810630" y="2883456"/>
            <a:chExt cx="891426" cy="807670"/>
          </a:xfrm>
        </p:grpSpPr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2757B7CE-7C83-47F4-984A-C9994CE949BB}"/>
                </a:ext>
              </a:extLst>
            </p:cNvPr>
            <p:cNvSpPr/>
            <p:nvPr/>
          </p:nvSpPr>
          <p:spPr>
            <a:xfrm>
              <a:off x="3853799" y="2883456"/>
              <a:ext cx="807670" cy="8076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67"/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9A89BF40-2D1E-44AF-A1B2-34F2CEF19B9C}"/>
                </a:ext>
              </a:extLst>
            </p:cNvPr>
            <p:cNvSpPr txBox="1"/>
            <p:nvPr/>
          </p:nvSpPr>
          <p:spPr>
            <a:xfrm>
              <a:off x="3810630" y="3016052"/>
              <a:ext cx="891426" cy="51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62</a:t>
              </a:r>
              <a:endParaRPr lang="fr-FR" sz="1467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  <a:p>
              <a:pPr algn="ctr"/>
              <a:r>
                <a:rPr lang="fr-FR" sz="14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vidéos</a:t>
              </a: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9EEBF10B-6C61-488E-8E76-6C24C31A503E}"/>
              </a:ext>
            </a:extLst>
          </p:cNvPr>
          <p:cNvGrpSpPr/>
          <p:nvPr/>
        </p:nvGrpSpPr>
        <p:grpSpPr>
          <a:xfrm>
            <a:off x="2709282" y="1769984"/>
            <a:ext cx="1928764" cy="871870"/>
            <a:chOff x="1338141" y="2797848"/>
            <a:chExt cx="1805574" cy="816183"/>
          </a:xfrm>
        </p:grpSpPr>
        <p:sp>
          <p:nvSpPr>
            <p:cNvPr id="85" name="Rectangle à coins arrondis 7">
              <a:extLst>
                <a:ext uri="{FF2B5EF4-FFF2-40B4-BE49-F238E27FC236}">
                  <a16:creationId xmlns:a16="http://schemas.microsoft.com/office/drawing/2014/main" id="{91AEC7ED-BAAA-4DC7-A7B5-9EAC2B2C12DE}"/>
                </a:ext>
              </a:extLst>
            </p:cNvPr>
            <p:cNvSpPr/>
            <p:nvPr/>
          </p:nvSpPr>
          <p:spPr>
            <a:xfrm>
              <a:off x="1437268" y="2797848"/>
              <a:ext cx="1644593" cy="81618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2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693783F7-9BF1-4296-8A43-F546CF43EC87}"/>
                </a:ext>
              </a:extLst>
            </p:cNvPr>
            <p:cNvSpPr txBox="1"/>
            <p:nvPr/>
          </p:nvSpPr>
          <p:spPr>
            <a:xfrm>
              <a:off x="1338141" y="2831385"/>
              <a:ext cx="1805574" cy="720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Web conférences des Associations </a:t>
              </a:r>
            </a:p>
            <a:p>
              <a:pPr algn="ctr"/>
              <a:r>
                <a:rPr lang="fr-FR" sz="14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de patients</a:t>
              </a:r>
            </a:p>
          </p:txBody>
        </p:sp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4D534691-BDB9-41E1-B495-821FFDEB061C}"/>
              </a:ext>
            </a:extLst>
          </p:cNvPr>
          <p:cNvGrpSpPr/>
          <p:nvPr/>
        </p:nvGrpSpPr>
        <p:grpSpPr>
          <a:xfrm>
            <a:off x="3125767" y="3226423"/>
            <a:ext cx="1188568" cy="1076894"/>
            <a:chOff x="2363571" y="2916208"/>
            <a:chExt cx="891426" cy="807670"/>
          </a:xfrm>
        </p:grpSpPr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B0BA4873-4E35-4874-AA59-F8F6DD8C34BA}"/>
                </a:ext>
              </a:extLst>
            </p:cNvPr>
            <p:cNvSpPr/>
            <p:nvPr/>
          </p:nvSpPr>
          <p:spPr>
            <a:xfrm>
              <a:off x="2408229" y="2916208"/>
              <a:ext cx="807670" cy="80767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67"/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09442954-7B07-43D6-81FB-CC6093947D51}"/>
                </a:ext>
              </a:extLst>
            </p:cNvPr>
            <p:cNvSpPr txBox="1"/>
            <p:nvPr/>
          </p:nvSpPr>
          <p:spPr>
            <a:xfrm>
              <a:off x="2363571" y="3048804"/>
              <a:ext cx="891426" cy="51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59</a:t>
              </a:r>
            </a:p>
            <a:p>
              <a:pPr algn="ctr"/>
              <a:r>
                <a:rPr lang="fr-FR" sz="14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vidéos</a:t>
              </a:r>
            </a:p>
          </p:txBody>
        </p: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B99BC426-9F50-48B2-94AF-7ABF4C31BBF6}"/>
              </a:ext>
            </a:extLst>
          </p:cNvPr>
          <p:cNvGrpSpPr/>
          <p:nvPr/>
        </p:nvGrpSpPr>
        <p:grpSpPr>
          <a:xfrm>
            <a:off x="593970" y="1762186"/>
            <a:ext cx="1928764" cy="871869"/>
            <a:chOff x="1369756" y="1916832"/>
            <a:chExt cx="1805574" cy="816183"/>
          </a:xfrm>
        </p:grpSpPr>
        <p:sp>
          <p:nvSpPr>
            <p:cNvPr id="100" name="Rectangle à coins arrondis 4">
              <a:extLst>
                <a:ext uri="{FF2B5EF4-FFF2-40B4-BE49-F238E27FC236}">
                  <a16:creationId xmlns:a16="http://schemas.microsoft.com/office/drawing/2014/main" id="{A94CA148-7F0D-4272-B95B-3B6EA3C50AA5}"/>
                </a:ext>
              </a:extLst>
            </p:cNvPr>
            <p:cNvSpPr/>
            <p:nvPr/>
          </p:nvSpPr>
          <p:spPr>
            <a:xfrm>
              <a:off x="1459318" y="1916832"/>
              <a:ext cx="1645673" cy="816183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333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DB7B4A9A-49C2-456A-BF52-404322C006C1}"/>
                </a:ext>
              </a:extLst>
            </p:cNvPr>
            <p:cNvSpPr txBox="1"/>
            <p:nvPr/>
          </p:nvSpPr>
          <p:spPr>
            <a:xfrm>
              <a:off x="1369756" y="1947359"/>
              <a:ext cx="1805574" cy="72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Web conférences soignants «  Les Jeudis de la Filière »</a:t>
              </a:r>
            </a:p>
          </p:txBody>
        </p:sp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0015D2A5-8BB4-4C74-8155-B02C17F631AD}"/>
              </a:ext>
            </a:extLst>
          </p:cNvPr>
          <p:cNvGrpSpPr/>
          <p:nvPr/>
        </p:nvGrpSpPr>
        <p:grpSpPr>
          <a:xfrm>
            <a:off x="949844" y="3226423"/>
            <a:ext cx="1188568" cy="1076894"/>
            <a:chOff x="877562" y="2909071"/>
            <a:chExt cx="891426" cy="807670"/>
          </a:xfrm>
        </p:grpSpPr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BDBFD2AC-9746-40F3-A955-B2FBF645DDB6}"/>
                </a:ext>
              </a:extLst>
            </p:cNvPr>
            <p:cNvSpPr/>
            <p:nvPr/>
          </p:nvSpPr>
          <p:spPr>
            <a:xfrm>
              <a:off x="933007" y="2909071"/>
              <a:ext cx="807670" cy="80767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67"/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8BDF5976-143D-43BD-860F-2BB50098E26F}"/>
                </a:ext>
              </a:extLst>
            </p:cNvPr>
            <p:cNvSpPr txBox="1"/>
            <p:nvPr/>
          </p:nvSpPr>
          <p:spPr>
            <a:xfrm>
              <a:off x="877562" y="3041667"/>
              <a:ext cx="891426" cy="515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200</a:t>
              </a:r>
              <a:endParaRPr lang="fr-FR" sz="1467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  <a:p>
              <a:pPr algn="ctr"/>
              <a:r>
                <a:rPr lang="fr-FR" sz="1467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vidéos</a:t>
              </a:r>
            </a:p>
          </p:txBody>
        </p:sp>
      </p:grpSp>
      <p:pic>
        <p:nvPicPr>
          <p:cNvPr id="115" name="Image 114" descr="Une image contenant dessin, périphérique&#10;&#10;Description générée automatiquement">
            <a:extLst>
              <a:ext uri="{FF2B5EF4-FFF2-40B4-BE49-F238E27FC236}">
                <a16:creationId xmlns:a16="http://schemas.microsoft.com/office/drawing/2014/main" id="{DA982813-2DAF-4216-8B90-C4B8004AF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202" y="4588620"/>
            <a:ext cx="2081407" cy="1170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7" name="Image 116" descr="Une image contenant périphérique&#10;&#10;Description générée automatiquement">
            <a:extLst>
              <a:ext uri="{FF2B5EF4-FFF2-40B4-BE49-F238E27FC236}">
                <a16:creationId xmlns:a16="http://schemas.microsoft.com/office/drawing/2014/main" id="{E39178A8-58D8-4F5E-B806-5FC67B4908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87" y="4609225"/>
            <a:ext cx="2081405" cy="1170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9" name="Image 118" descr="Une image contenant périphérique&#10;&#10;Description générée automatiquement">
            <a:extLst>
              <a:ext uri="{FF2B5EF4-FFF2-40B4-BE49-F238E27FC236}">
                <a16:creationId xmlns:a16="http://schemas.microsoft.com/office/drawing/2014/main" id="{55BFCF1A-5221-42C2-827E-2F0359581F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422" y="4588013"/>
            <a:ext cx="2100260" cy="1181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1" name="Image 120" descr="Une image contenant périphérique&#10;&#10;Description générée automatiquement">
            <a:extLst>
              <a:ext uri="{FF2B5EF4-FFF2-40B4-BE49-F238E27FC236}">
                <a16:creationId xmlns:a16="http://schemas.microsoft.com/office/drawing/2014/main" id="{9C2CD379-B017-4C2D-8911-B3362EB074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0" y="4571018"/>
            <a:ext cx="2081407" cy="1170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3" name="Image 122" descr="Une image contenant périphérique&#10;&#10;Description générée automatiquement">
            <a:extLst>
              <a:ext uri="{FF2B5EF4-FFF2-40B4-BE49-F238E27FC236}">
                <a16:creationId xmlns:a16="http://schemas.microsoft.com/office/drawing/2014/main" id="{684F612A-6F3C-4452-9CFA-75817F4CE8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70" y="4598619"/>
            <a:ext cx="2081404" cy="1170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0AF0E7-9D80-4214-845A-FA442A5B3E5F}"/>
              </a:ext>
            </a:extLst>
          </p:cNvPr>
          <p:cNvSpPr/>
          <p:nvPr/>
        </p:nvSpPr>
        <p:spPr>
          <a:xfrm>
            <a:off x="5181602" y="6174377"/>
            <a:ext cx="6421843" cy="3788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600" dirty="0">
                <a:solidFill>
                  <a:srgbClr val="5E6975"/>
                </a:solidFill>
              </a:rPr>
              <a:t>Plus de 1 450 000 vues des contenus vidéos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E4E085C-2782-3D63-8593-B8AA75562EC1}"/>
              </a:ext>
            </a:extLst>
          </p:cNvPr>
          <p:cNvSpPr txBox="1">
            <a:spLocks/>
          </p:cNvSpPr>
          <p:nvPr/>
        </p:nvSpPr>
        <p:spPr>
          <a:xfrm>
            <a:off x="487365" y="170821"/>
            <a:ext cx="10628582" cy="7428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Informer les Professionnels de Santé et les patients</a:t>
            </a:r>
          </a:p>
        </p:txBody>
      </p:sp>
    </p:spTree>
    <p:extLst>
      <p:ext uri="{BB962C8B-B14F-4D97-AF65-F5344CB8AC3E}">
        <p14:creationId xmlns:p14="http://schemas.microsoft.com/office/powerpoint/2010/main" val="310464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38"/>
    </mc:Choice>
    <mc:Fallback xmlns="">
      <p:transition spd="slow" advTm="86438"/>
    </mc:Fallback>
  </mc:AlternateContent>
</p:sld>
</file>

<file path=ppt/theme/theme1.xml><?xml version="1.0" encoding="utf-8"?>
<a:theme xmlns:a="http://schemas.openxmlformats.org/drawingml/2006/main" name="Modèle PPT FAI2R">
  <a:themeElements>
    <a:clrScheme name="FAI2R">
      <a:dk1>
        <a:sysClr val="windowText" lastClr="000000"/>
      </a:dk1>
      <a:lt1>
        <a:sysClr val="window" lastClr="FFFFFF"/>
      </a:lt1>
      <a:dk2>
        <a:srgbClr val="0A468C"/>
      </a:dk2>
      <a:lt2>
        <a:srgbClr val="F0F0F0"/>
      </a:lt2>
      <a:accent1>
        <a:srgbClr val="5FC8EB"/>
      </a:accent1>
      <a:accent2>
        <a:srgbClr val="E62D78"/>
      </a:accent2>
      <a:accent3>
        <a:srgbClr val="A5C832"/>
      </a:accent3>
      <a:accent4>
        <a:srgbClr val="F59BAA"/>
      </a:accent4>
      <a:accent5>
        <a:srgbClr val="1BA6D7"/>
      </a:accent5>
      <a:accent6>
        <a:srgbClr val="0A468C"/>
      </a:accent6>
      <a:hlink>
        <a:srgbClr val="5FC8EB"/>
      </a:hlink>
      <a:folHlink>
        <a:srgbClr val="C8C8C8"/>
      </a:folHlink>
    </a:clrScheme>
    <a:fontScheme name="FAI2R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Fonder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2">
              <a:lumMod val="90000"/>
            </a:schemeClr>
          </a:solidFill>
          <a:prstDash val="sysDot"/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AI2R 16-9" id="{63A273FC-356E-4600-85B6-DD602200D28A}" vid="{3D6E985F-E175-4165-91F3-2E30CFE2FAF9}"/>
    </a:ext>
  </a:extLst>
</a:theme>
</file>

<file path=ppt/theme/theme2.xml><?xml version="1.0" encoding="utf-8"?>
<a:theme xmlns:a="http://schemas.openxmlformats.org/drawingml/2006/main" name="1_Modèle PPT FAI2R">
  <a:themeElements>
    <a:clrScheme name="FAI2R">
      <a:dk1>
        <a:sysClr val="windowText" lastClr="000000"/>
      </a:dk1>
      <a:lt1>
        <a:sysClr val="window" lastClr="FFFFFF"/>
      </a:lt1>
      <a:dk2>
        <a:srgbClr val="0A468C"/>
      </a:dk2>
      <a:lt2>
        <a:srgbClr val="F0F0F0"/>
      </a:lt2>
      <a:accent1>
        <a:srgbClr val="5FC8EB"/>
      </a:accent1>
      <a:accent2>
        <a:srgbClr val="E62D78"/>
      </a:accent2>
      <a:accent3>
        <a:srgbClr val="A5C832"/>
      </a:accent3>
      <a:accent4>
        <a:srgbClr val="F59BAA"/>
      </a:accent4>
      <a:accent5>
        <a:srgbClr val="1BA6D7"/>
      </a:accent5>
      <a:accent6>
        <a:srgbClr val="0A468C"/>
      </a:accent6>
      <a:hlink>
        <a:srgbClr val="5FC8EB"/>
      </a:hlink>
      <a:folHlink>
        <a:srgbClr val="C8C8C8"/>
      </a:folHlink>
    </a:clrScheme>
    <a:fontScheme name="FAI2R">
      <a:majorFont>
        <a:latin typeface="Lato Black"/>
        <a:ea typeface=""/>
        <a:cs typeface=""/>
      </a:majorFont>
      <a:minorFont>
        <a:latin typeface="Lato Light"/>
        <a:ea typeface=""/>
        <a:cs typeface=""/>
      </a:minorFont>
    </a:fontScheme>
    <a:fmtScheme name="Fonder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2">
              <a:lumMod val="90000"/>
            </a:schemeClr>
          </a:solidFill>
          <a:prstDash val="sysDot"/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thérapies EH</Template>
  <TotalTime>6717</TotalTime>
  <Words>1647</Words>
  <Application>Microsoft Macintosh PowerPoint</Application>
  <PresentationFormat>Grand écran</PresentationFormat>
  <Paragraphs>450</Paragraphs>
  <Slides>32</Slides>
  <Notes>9</Notes>
  <HiddenSlides>2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Gotham Bold</vt:lpstr>
      <vt:lpstr>Lato</vt:lpstr>
      <vt:lpstr>Lato Black</vt:lpstr>
      <vt:lpstr>Lato Light</vt:lpstr>
      <vt:lpstr>Lato Medium</vt:lpstr>
      <vt:lpstr>Lato Semibold</vt:lpstr>
      <vt:lpstr>Poppins</vt:lpstr>
      <vt:lpstr>Modèle PPT FAI2R</vt:lpstr>
      <vt:lpstr>1_Modèle PPT FAI2R</vt:lpstr>
      <vt:lpstr>Présentation PowerPoint</vt:lpstr>
      <vt:lpstr>Une équipe</vt:lpstr>
      <vt:lpstr>Des missions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Thérapies complémentaires et Bien-être</vt:lpstr>
      <vt:lpstr>Veille bibliographique</vt:lpstr>
      <vt:lpstr>Protocoles Nationaux de Diagnostic et de Soins (PNDS)</vt:lpstr>
      <vt:lpstr>Protocoles Nationaux de Diagnostic et de Soins (PNDS)</vt:lpstr>
      <vt:lpstr>PNDS : Les versions podcasts disponibles</vt:lpstr>
      <vt:lpstr>RCP hebdomadaires et thématiques</vt:lpstr>
      <vt:lpstr>Présentation PowerPoint</vt:lpstr>
      <vt:lpstr>Présentation PowerPoint</vt:lpstr>
      <vt:lpstr>Commission errance et impasse diagnostique</vt:lpstr>
      <vt:lpstr>Présentation PowerPoint</vt:lpstr>
      <vt:lpstr>Présentation PowerPoint</vt:lpstr>
      <vt:lpstr>Commission médicaments</vt:lpstr>
      <vt:lpstr>Présentation PowerPoint</vt:lpstr>
      <vt:lpstr>Commission transition</vt:lpstr>
      <vt:lpstr>ETP</vt:lpstr>
      <vt:lpstr>Présentation PowerPoint</vt:lpstr>
      <vt:lpstr>Présentation PowerPoint</vt:lpstr>
      <vt:lpstr>Application smartphone </vt:lpstr>
      <vt:lpstr>Présentation PowerPoint</vt:lpstr>
      <vt:lpstr>Présentation PowerPoint</vt:lpstr>
      <vt:lpstr>Présentation PowerPoint</vt:lpstr>
      <vt:lpstr>Présentation PowerPoint</vt:lpstr>
    </vt:vector>
  </TitlesOfParts>
  <Company>CHU de Lille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LUCAS Virginie</dc:creator>
  <cp:lastModifiedBy>Eric Hachulla</cp:lastModifiedBy>
  <cp:revision>297</cp:revision>
  <dcterms:created xsi:type="dcterms:W3CDTF">2020-09-22T07:07:48Z</dcterms:created>
  <dcterms:modified xsi:type="dcterms:W3CDTF">2023-10-19T10:25:11Z</dcterms:modified>
</cp:coreProperties>
</file>