
<file path=[Content_Types].xml><?xml version="1.0" encoding="utf-8"?>
<Types xmlns="http://schemas.openxmlformats.org/package/2006/content-types">
  <Default Extension="bin" ContentType="image/unknown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41" r:id="rId3"/>
    <p:sldId id="328" r:id="rId4"/>
    <p:sldId id="343" r:id="rId5"/>
    <p:sldId id="336" r:id="rId6"/>
    <p:sldId id="348" r:id="rId7"/>
    <p:sldId id="355" r:id="rId8"/>
    <p:sldId id="353" r:id="rId9"/>
    <p:sldId id="289" r:id="rId10"/>
    <p:sldId id="292" r:id="rId11"/>
    <p:sldId id="296" r:id="rId12"/>
    <p:sldId id="302" r:id="rId13"/>
    <p:sldId id="349" r:id="rId14"/>
    <p:sldId id="321" r:id="rId15"/>
    <p:sldId id="338" r:id="rId16"/>
    <p:sldId id="344" r:id="rId17"/>
    <p:sldId id="354" r:id="rId18"/>
    <p:sldId id="350" r:id="rId19"/>
    <p:sldId id="339" r:id="rId20"/>
    <p:sldId id="334" r:id="rId21"/>
    <p:sldId id="337" r:id="rId22"/>
    <p:sldId id="284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EFAF95-CAB0-4776-52E5-A232C059B2D5}" name="BYUKUSENGE Louis (SANTE-EXT)" initials="BL(E" userId="S::Louis.BYUKUSENGE@ext.ec.europa.eu::65a514b7-70ff-4126-a444-556491cdba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t>Les maladies rares sont souvent chroniques, hautement complexes, progressives et gravement invalidantes, ce qui a souvent une incidence sur l’espérance de vie et génère des besoins de soins spécifiques. Des traitements efficaces ne sont disponibles que pour une minorité de maladies rares; la plupart des maladies rares commencent à l’enfance.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Les spécificités des maladies rares les distinguent comme un domaine d’action unique à très haute valeur ajoutée au niveau de l’Union européenne, pour lequel les stratégies les plus efficaces sont transfrontalières et à l’échelle de l’UE, dans une perspective internationale.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t>En raison de la rareté de chaque maladie et de la dispersion des populations, l’expertise et les informations sont rares.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81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Élaboration d’éléments d’information nationaux et de campagnes sur les RER et ERN-HCP nationaux </a:t>
            </a:r>
          </a:p>
          <a:p>
            <a:r>
              <a:t>Mise en place </a:t>
            </a:r>
            <a:r>
              <a:rPr b="1"/>
              <a:t>de réseaux nationaux de</a:t>
            </a:r>
            <a:r>
              <a:t>référence (RRN)</a:t>
            </a:r>
          </a:p>
          <a:p>
            <a:r>
              <a:t>Définition des parcours de patients interconnectés avec le réseau européen de référence et le RRN</a:t>
            </a:r>
          </a:p>
          <a:p>
            <a:r>
              <a:t>Recommandations/scénarios pour les programmes nationaux de lutte contre les maladies non diagnostiquées</a:t>
            </a:r>
          </a:p>
          <a:p>
            <a:r>
              <a:t>Intégration des conseils du CPMS dans les procédures nationales en matière de soins, intégration des lignes directrices des RER dans les procédures nationales en matière de soins </a:t>
            </a:r>
          </a:p>
          <a:p>
            <a:pPr>
              <a:defRPr sz="1800">
                <a:ln>
                  <a:noFill/>
                </a:ln>
                <a:effectLst/>
                <a:uLnTx/>
                <a:uFillTx/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pPr>
            <a:r>
              <a:rPr>
                <a:solidFill>
                  <a:srgbClr val="67726B"/>
                </a:solidFill>
              </a:rPr>
              <a:t>Mise en place d’ </a:t>
            </a:r>
            <a:r>
              <a:rPr>
                <a:solidFill>
                  <a:srgbClr val="FF0000"/>
                </a:solidFill>
              </a:rPr>
              <a:t>une meilleure interopérabilité </a:t>
            </a:r>
            <a:r>
              <a:rPr>
                <a:solidFill>
                  <a:srgbClr val="67726B"/>
                </a:solidFill>
              </a:rPr>
              <a:t>et </a:t>
            </a:r>
            <a:r>
              <a:rPr>
                <a:solidFill>
                  <a:srgbClr val="FF0000"/>
                </a:solidFill>
              </a:rPr>
              <a:t>intégration des données de santé</a:t>
            </a:r>
            <a:r>
              <a:rPr>
                <a:solidFill>
                  <a:srgbClr val="67726B"/>
                </a:solidFill>
              </a:rPr>
              <a:t> entre les niveaux régional, national et européen</a:t>
            </a:r>
          </a:p>
          <a:p>
            <a:pPr marL="1257300" marR="0" lvl="2" indent="-342900" algn="l" defTabSz="914400" rtl="0" eaLnBrk="0" fontAlgn="base" latinLnBrk="0" hangingPunct="0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Lucida Sans Unicode" pitchFamily="34" charset="0"/>
              <a:buChar char="»"/>
              <a:tabLst/>
              <a:defRPr sz="160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pPr>
            <a:r>
              <a:t>Registres</a:t>
            </a:r>
          </a:p>
          <a:p>
            <a:pPr marL="1257300" marR="0" lvl="2" indent="-342900" algn="l" defTabSz="914400" rtl="0" eaLnBrk="0" fontAlgn="base" latinLnBrk="0" hangingPunct="0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Lucida Sans Unicode" pitchFamily="34" charset="0"/>
              <a:buChar char="»"/>
              <a:tabLst/>
              <a:defRPr sz="1600">
                <a:ln>
                  <a:noFill/>
                </a:ln>
                <a:solidFill>
                  <a:srgbClr val="67726B"/>
                </a:solidFill>
                <a:effectLst/>
                <a:uLnTx/>
                <a:uFillTx/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pPr>
            <a:r>
              <a:t>Dossiers médicaux électroniques</a:t>
            </a:r>
          </a:p>
          <a:p>
            <a:pPr marL="1257300" marR="0" lvl="2" indent="-342900" algn="l" defTabSz="914400" rtl="0" eaLnBrk="0" fontAlgn="base" latinLnBrk="0" hangingPunct="0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Lucida Sans Unicode" pitchFamily="34" charset="0"/>
              <a:buChar char="»"/>
              <a:tabLst/>
              <a:defRPr sz="1600">
                <a:ln>
                  <a:noFill/>
                </a:ln>
                <a:effectLst/>
                <a:uLnTx/>
                <a:uFillTx/>
                <a:latin typeface="Lucida Sans Unicode" pitchFamily="34" charset="0"/>
                <a:ea typeface="Lucida Sans Unicode" pitchFamily="34" charset="0"/>
                <a:cs typeface="Lucida Sans Unicode" pitchFamily="34" charset="0"/>
              </a:defRPr>
            </a:pPr>
            <a:r>
              <a:rPr>
                <a:solidFill>
                  <a:srgbClr val="67726B"/>
                </a:solidFill>
              </a:rPr>
              <a:t>Lien étroit avec l’ </a:t>
            </a:r>
            <a:r>
              <a:rPr>
                <a:solidFill>
                  <a:srgbClr val="FF0000"/>
                </a:solidFill>
              </a:rPr>
              <a:t>espace européen des données de santé</a:t>
            </a:r>
          </a:p>
          <a:p>
            <a:endParaRPr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  <a:p>
            <a:endParaRPr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2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Mettre à jour/ajouter/supprimer, le cas échéant, des parties de l’avis relatif au droit de copie.</a:t>
            </a:r>
          </a:p>
          <a:p>
            <a:r>
              <a:t>Pour plus d’informations: </a:t>
            </a:r>
            <a:r>
              <a:rPr>
                <a:hlinkClick r:id="rId3"/>
              </a:rPr>
              <a:t>https://myintracomm.ec.europa.eu/corp/intellectual-property/Documents/2019_Reuse-guidelines%28CC-BY%29.pdf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t>Cliquez pour modifier le style Master title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Cliquez pour modifier le style Master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t>Modifier les Styles de texte maître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</a:lvl3pPr>
          </a:lstStyle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Cliquez pour modifier le style Master title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t>Cliquez pour modifier le style Master title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Cliquez pour modifier le style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lvl1pPr>
            <a:lvl2pPr>
              <a:lnSpc>
                <a:spcPct val="100000"/>
              </a:lnSpc>
              <a:spcAft>
                <a:spcPts val="1800"/>
              </a:spcAft>
            </a:lvl2pPr>
            <a:lvl3pPr>
              <a:lnSpc>
                <a:spcPct val="100000"/>
              </a:lnSpc>
              <a:spcAft>
                <a:spcPts val="1800"/>
              </a:spcAft>
            </a:lvl3pPr>
            <a:lvl4pPr>
              <a:lnSpc>
                <a:spcPct val="100000"/>
              </a:lnSpc>
              <a:spcAft>
                <a:spcPts val="1800"/>
              </a:spcAft>
            </a:lvl4pPr>
            <a:lvl5pPr>
              <a:lnSpc>
                <a:spcPct val="100000"/>
              </a:lnSpc>
              <a:spcAft>
                <a:spcPts val="1800"/>
              </a:spcAft>
            </a:lvl5pPr>
          </a:lstStyle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Cliquez pour modifier le style Master title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anchor="b" anchorCtr="0">
            <a:noAutofit/>
          </a:bodyPr>
          <a:lstStyle/>
          <a:p>
            <a:r>
              <a:t>Cliquez pour modifier le style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/>
            <a:r>
              <a:t>Modifier les Styles de texte maître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bin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8.jfif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ve-rd.eu/" TargetMode="External"/><Relationship Id="rId2" Type="http://schemas.openxmlformats.org/officeDocument/2006/relationships/hyperlink" Target="http://www.erica-rd.eu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0.jf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health.ec.europa.eu/european-reference-networks_en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audiovisual.ec.europa.eu/en/video/I-193046?lg=IT%2F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44927" y="2027407"/>
            <a:ext cx="4031873" cy="2149523"/>
          </a:xfrm>
        </p:spPr>
        <p:txBody>
          <a:bodyPr>
            <a:noAutofit/>
          </a:bodyPr>
          <a:lstStyle/>
          <a:p>
            <a:pPr>
              <a:defRPr sz="4000"/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Réseaux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Européens</a:t>
            </a:r>
            <a:b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BE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Référence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Maladies </a:t>
            </a: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Rares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ERN</a:t>
            </a:r>
            <a:endParaRPr sz="3200" strike="sngStrike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44927" y="4904961"/>
            <a:ext cx="10065224" cy="964096"/>
          </a:xfrm>
        </p:spPr>
        <p:txBody>
          <a:bodyPr/>
          <a:lstStyle/>
          <a:p>
            <a:r>
              <a:rPr dirty="0"/>
              <a:t>Forum de </a:t>
            </a:r>
            <a:r>
              <a:rPr lang="fr-FR" dirty="0"/>
              <a:t>l’Observatoire</a:t>
            </a:r>
            <a:r>
              <a:rPr dirty="0"/>
              <a:t> franco-</a:t>
            </a:r>
            <a:r>
              <a:rPr lang="fr-FR" dirty="0"/>
              <a:t>belge</a:t>
            </a:r>
            <a:r>
              <a:rPr dirty="0"/>
              <a:t> de la </a:t>
            </a:r>
            <a:r>
              <a:rPr lang="fr-FR" dirty="0"/>
              <a:t>Santé</a:t>
            </a:r>
            <a:r>
              <a:rPr dirty="0"/>
              <a:t> 2023</a:t>
            </a:r>
            <a:endParaRPr lang="en-IE" dirty="0"/>
          </a:p>
          <a:p>
            <a:r>
              <a:rPr dirty="0"/>
              <a:t>19 </a:t>
            </a:r>
            <a:r>
              <a:rPr lang="fr-FR" dirty="0"/>
              <a:t>octobre</a:t>
            </a:r>
            <a:r>
              <a:rPr dirty="0"/>
              <a:t> 2023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51863" y="5784326"/>
            <a:ext cx="5881036" cy="528998"/>
          </a:xfrm>
        </p:spPr>
        <p:txBody>
          <a:bodyPr/>
          <a:lstStyle/>
          <a:p>
            <a:pPr>
              <a:defRPr sz="2000"/>
            </a:pPr>
            <a:r>
              <a:rPr dirty="0"/>
              <a:t>Donata </a:t>
            </a:r>
            <a:r>
              <a:rPr lang="fr-BE" dirty="0" err="1"/>
              <a:t>Meroni</a:t>
            </a:r>
            <a:r>
              <a:rPr dirty="0"/>
              <a:t> Chef </a:t>
            </a:r>
            <a:r>
              <a:rPr lang="fr-BE" dirty="0"/>
              <a:t>d’unité</a:t>
            </a:r>
            <a:r>
              <a:rPr dirty="0"/>
              <a:t> B3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0BFB1D-DC90-FFED-920E-6825C9301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981" y="1470991"/>
            <a:ext cx="5938019" cy="338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00" y="1378585"/>
            <a:ext cx="5886800" cy="5184775"/>
          </a:xfrm>
        </p:spPr>
        <p:txBody>
          <a:bodyPr>
            <a:normAutofit fontScale="92500" lnSpcReduction="10000"/>
          </a:bodyPr>
          <a:lstStyle/>
          <a:p>
            <a:pPr algn="just">
              <a:defRPr sz="1700"/>
            </a:pPr>
            <a:r>
              <a:rPr lang="fr-FR" sz="1600" b="1" dirty="0"/>
              <a:t>Coordination et gestion</a:t>
            </a:r>
            <a:r>
              <a:rPr lang="fr-FR" sz="1600" dirty="0"/>
              <a:t> </a:t>
            </a:r>
            <a:r>
              <a:rPr lang="fr-FR" sz="1600" b="1" dirty="0"/>
              <a:t>des activités opérationnelles des RER; </a:t>
            </a:r>
          </a:p>
          <a:p>
            <a:pPr algn="just">
              <a:defRPr sz="1700"/>
            </a:pPr>
            <a:r>
              <a:rPr lang="fr-FR" sz="1600" b="1" dirty="0"/>
              <a:t>Production de connaissances, la communication </a:t>
            </a:r>
            <a:r>
              <a:rPr lang="fr-FR" sz="1600" dirty="0"/>
              <a:t>et la </a:t>
            </a:r>
            <a:r>
              <a:rPr lang="fr-FR" sz="1600" b="1" dirty="0"/>
              <a:t>diffusion</a:t>
            </a:r>
            <a:r>
              <a:rPr lang="fr-FR" sz="1600" dirty="0"/>
              <a:t> des connaissances générées sur les maladies rares ou à faible prévalence auprès d’un public plus large</a:t>
            </a:r>
            <a:r>
              <a:rPr lang="fr-FR" sz="1600" b="1" dirty="0"/>
              <a:t>;</a:t>
            </a:r>
          </a:p>
          <a:p>
            <a:pPr>
              <a:lnSpc>
                <a:spcPct val="90000"/>
              </a:lnSpc>
              <a:defRPr sz="1700"/>
            </a:pPr>
            <a:r>
              <a:rPr sz="1600" dirty="0"/>
              <a:t>Coordination, organisation et </a:t>
            </a:r>
            <a:r>
              <a:rPr sz="1600" dirty="0" err="1"/>
              <a:t>remboursement</a:t>
            </a:r>
            <a:r>
              <a:rPr sz="1600" dirty="0"/>
              <a:t> des </a:t>
            </a:r>
            <a:r>
              <a:rPr sz="1600" b="1" dirty="0"/>
              <a:t>discussions </a:t>
            </a:r>
            <a:r>
              <a:rPr sz="1600" b="1" dirty="0" err="1"/>
              <a:t>virtuelles</a:t>
            </a:r>
            <a:r>
              <a:rPr sz="1600" b="1" dirty="0"/>
              <a:t> </a:t>
            </a:r>
            <a:r>
              <a:rPr sz="1600" dirty="0"/>
              <a:t>sur les </a:t>
            </a:r>
            <a:r>
              <a:rPr sz="1600" dirty="0" err="1"/>
              <a:t>cas</a:t>
            </a:r>
            <a:r>
              <a:rPr sz="1600" dirty="0"/>
              <a:t> </a:t>
            </a:r>
            <a:r>
              <a:rPr sz="1600" dirty="0" err="1"/>
              <a:t>cliniques</a:t>
            </a:r>
            <a:r>
              <a:rPr sz="1600" dirty="0"/>
              <a:t> au </a:t>
            </a:r>
            <a:r>
              <a:rPr sz="1600" dirty="0" err="1"/>
              <a:t>moyen</a:t>
            </a:r>
            <a:r>
              <a:rPr sz="1600" dirty="0"/>
              <a:t> de </a:t>
            </a:r>
            <a:r>
              <a:rPr sz="1600" dirty="0" err="1"/>
              <a:t>l’outil</a:t>
            </a:r>
            <a:r>
              <a:rPr sz="1600" dirty="0"/>
              <a:t> </a:t>
            </a:r>
            <a:r>
              <a:rPr sz="1600" dirty="0" err="1"/>
              <a:t>informatique</a:t>
            </a:r>
            <a:r>
              <a:rPr sz="1600" dirty="0"/>
              <a:t> « </a:t>
            </a:r>
            <a:r>
              <a:rPr sz="1600" b="1" dirty="0"/>
              <a:t>Clinical Patient Management System</a:t>
            </a:r>
            <a:r>
              <a:rPr sz="1600" dirty="0"/>
              <a:t>» (CPMS)</a:t>
            </a:r>
            <a:r>
              <a:rPr lang="it-IT" sz="1600" dirty="0"/>
              <a:t>, plus de 3500 </a:t>
            </a:r>
            <a:r>
              <a:rPr lang="it-IT" sz="1600" dirty="0" err="1"/>
              <a:t>consultations</a:t>
            </a:r>
            <a:r>
              <a:rPr sz="1600" dirty="0"/>
              <a:t>; </a:t>
            </a:r>
          </a:p>
          <a:p>
            <a:pPr>
              <a:lnSpc>
                <a:spcPct val="90000"/>
              </a:lnSpc>
              <a:defRPr sz="1700"/>
            </a:pPr>
            <a:r>
              <a:rPr sz="1600" dirty="0"/>
              <a:t>La maintenance, le </a:t>
            </a:r>
            <a:r>
              <a:rPr sz="1600" dirty="0" err="1"/>
              <a:t>renforcement</a:t>
            </a:r>
            <a:r>
              <a:rPr sz="1600" dirty="0"/>
              <a:t> et </a:t>
            </a:r>
            <a:r>
              <a:rPr sz="1600" dirty="0" err="1"/>
              <a:t>l’utilisation</a:t>
            </a:r>
            <a:r>
              <a:rPr sz="1600" dirty="0"/>
              <a:t> accrue des </a:t>
            </a:r>
            <a:r>
              <a:rPr sz="1600" b="1" dirty="0" err="1"/>
              <a:t>registres</a:t>
            </a:r>
            <a:r>
              <a:rPr sz="1600" dirty="0"/>
              <a:t> des RER </a:t>
            </a:r>
            <a:r>
              <a:rPr sz="1600" dirty="0" err="1"/>
              <a:t>conformément</a:t>
            </a:r>
            <a:r>
              <a:rPr sz="1600" dirty="0"/>
              <a:t> à la </a:t>
            </a:r>
            <a:r>
              <a:rPr sz="1600" dirty="0" err="1"/>
              <a:t>législation</a:t>
            </a:r>
            <a:r>
              <a:rPr sz="1600" dirty="0"/>
              <a:t> </a:t>
            </a:r>
            <a:r>
              <a:rPr sz="1600" dirty="0" err="1"/>
              <a:t>nationale</a:t>
            </a:r>
            <a:r>
              <a:rPr sz="1600" dirty="0"/>
              <a:t> et </a:t>
            </a:r>
            <a:r>
              <a:rPr sz="1600" dirty="0" err="1"/>
              <a:t>européenne</a:t>
            </a:r>
            <a:r>
              <a:rPr sz="1600" dirty="0"/>
              <a:t> applicable</a:t>
            </a:r>
            <a:r>
              <a:rPr lang="it-IT" sz="1600" dirty="0"/>
              <a:t>, plus de 50 000 </a:t>
            </a:r>
            <a:r>
              <a:rPr lang="it-IT" sz="1600" dirty="0" err="1"/>
              <a:t>patients</a:t>
            </a:r>
            <a:r>
              <a:rPr lang="it-IT" sz="1600" dirty="0"/>
              <a:t> </a:t>
            </a:r>
            <a:r>
              <a:rPr lang="it-IT" sz="1600" dirty="0" err="1"/>
              <a:t>enregistrés</a:t>
            </a:r>
            <a:r>
              <a:rPr sz="1600" dirty="0"/>
              <a:t>; </a:t>
            </a:r>
          </a:p>
          <a:p>
            <a:pPr>
              <a:lnSpc>
                <a:spcPct val="90000"/>
              </a:lnSpc>
              <a:defRPr sz="1700"/>
            </a:pPr>
            <a:r>
              <a:rPr sz="1600" dirty="0"/>
              <a:t>La coordination, </a:t>
            </a:r>
            <a:r>
              <a:rPr sz="1600" dirty="0" err="1"/>
              <a:t>l’organisation</a:t>
            </a:r>
            <a:r>
              <a:rPr sz="1600" dirty="0"/>
              <a:t> et la promotion des </a:t>
            </a:r>
            <a:r>
              <a:rPr sz="1600" dirty="0" err="1"/>
              <a:t>activités</a:t>
            </a:r>
            <a:r>
              <a:rPr sz="1600" dirty="0"/>
              <a:t> de </a:t>
            </a:r>
            <a:r>
              <a:rPr sz="1600" b="1" dirty="0"/>
              <a:t>formation</a:t>
            </a:r>
            <a:r>
              <a:rPr sz="1600" dirty="0"/>
              <a:t>; </a:t>
            </a:r>
            <a:r>
              <a:rPr lang="fr-BE" sz="1600" dirty="0"/>
              <a:t>l’</a:t>
            </a:r>
            <a:r>
              <a:rPr sz="1600" dirty="0" err="1"/>
              <a:t>élaboration</a:t>
            </a:r>
            <a:r>
              <a:rPr sz="1600" dirty="0"/>
              <a:t>, </a:t>
            </a:r>
            <a:r>
              <a:rPr lang="fr-BE" sz="1600" dirty="0"/>
              <a:t>la </a:t>
            </a:r>
            <a:r>
              <a:rPr sz="1600" dirty="0"/>
              <a:t>coordination de </a:t>
            </a:r>
            <a:r>
              <a:rPr sz="1600" dirty="0" err="1"/>
              <a:t>l’élaboration</a:t>
            </a:r>
            <a:r>
              <a:rPr sz="1600" dirty="0"/>
              <a:t>, </a:t>
            </a:r>
            <a:r>
              <a:rPr sz="1600" dirty="0" err="1"/>
              <a:t>l’évaluation</a:t>
            </a:r>
            <a:r>
              <a:rPr sz="1600" dirty="0"/>
              <a:t> et la mise à jour de </a:t>
            </a:r>
            <a:r>
              <a:rPr sz="1600" b="1" dirty="0" err="1"/>
              <a:t>lignes</a:t>
            </a:r>
            <a:r>
              <a:rPr sz="1600" b="1" dirty="0"/>
              <a:t> directrices sur les pratiques </a:t>
            </a:r>
            <a:r>
              <a:rPr sz="1600" b="1" dirty="0" err="1"/>
              <a:t>cliniques</a:t>
            </a:r>
            <a:r>
              <a:rPr sz="1600" dirty="0"/>
              <a:t> et </a:t>
            </a:r>
            <a:r>
              <a:rPr sz="1600" dirty="0" err="1"/>
              <a:t>d’autres</a:t>
            </a:r>
            <a:r>
              <a:rPr sz="1600" dirty="0"/>
              <a:t> </a:t>
            </a:r>
            <a:r>
              <a:rPr sz="1600" b="1" dirty="0" err="1"/>
              <a:t>outils</a:t>
            </a:r>
            <a:r>
              <a:rPr sz="1600" b="1" dirty="0"/>
              <a:t> </a:t>
            </a:r>
            <a:r>
              <a:rPr sz="1600" b="1" dirty="0" err="1"/>
              <a:t>d’aide</a:t>
            </a:r>
            <a:r>
              <a:rPr sz="1600" b="1" dirty="0"/>
              <a:t> à la </a:t>
            </a:r>
            <a:r>
              <a:rPr sz="1600" b="1" dirty="0" err="1"/>
              <a:t>décision</a:t>
            </a:r>
            <a:r>
              <a:rPr sz="1600" b="1" dirty="0"/>
              <a:t> </a:t>
            </a:r>
            <a:r>
              <a:rPr sz="1600" b="1" dirty="0" err="1"/>
              <a:t>clinique</a:t>
            </a:r>
            <a:r>
              <a:rPr lang="it-IT" sz="1600" b="1" dirty="0"/>
              <a:t> (plus de 400)</a:t>
            </a:r>
            <a:r>
              <a:rPr sz="1600" dirty="0"/>
              <a:t>; </a:t>
            </a:r>
          </a:p>
          <a:p>
            <a:pPr>
              <a:lnSpc>
                <a:spcPct val="90000"/>
              </a:lnSpc>
              <a:defRPr sz="1700"/>
            </a:pPr>
            <a:r>
              <a:rPr sz="1600" dirty="0" err="1"/>
              <a:t>Soutenir</a:t>
            </a:r>
            <a:r>
              <a:rPr sz="1600" dirty="0"/>
              <a:t> </a:t>
            </a:r>
            <a:r>
              <a:rPr sz="1600" dirty="0" err="1"/>
              <a:t>l’établissement</a:t>
            </a:r>
            <a:r>
              <a:rPr sz="1600" dirty="0"/>
              <a:t> de liens à long </a:t>
            </a:r>
            <a:r>
              <a:rPr sz="1600" dirty="0" err="1"/>
              <a:t>terme</a:t>
            </a:r>
            <a:r>
              <a:rPr sz="1600" dirty="0"/>
              <a:t> entre le </a:t>
            </a:r>
            <a:r>
              <a:rPr sz="1600" dirty="0" err="1"/>
              <a:t>système</a:t>
            </a:r>
            <a:r>
              <a:rPr sz="1600" dirty="0"/>
              <a:t> de </a:t>
            </a:r>
            <a:r>
              <a:rPr sz="1600" dirty="0" err="1"/>
              <a:t>santé</a:t>
            </a:r>
            <a:r>
              <a:rPr sz="1600" dirty="0"/>
              <a:t> </a:t>
            </a:r>
            <a:r>
              <a:rPr sz="1600" b="1" dirty="0" err="1"/>
              <a:t>ukrainien</a:t>
            </a:r>
            <a:r>
              <a:rPr sz="1600" dirty="0"/>
              <a:t> et les RER.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D1BA886F-8B20-A927-B231-2112184080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9" r="1" b="1"/>
          <a:stretch/>
        </p:blipFill>
        <p:spPr>
          <a:xfrm>
            <a:off x="6889736" y="1825625"/>
            <a:ext cx="4840514" cy="3549015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pPr>
              <a:defRPr sz="3600" b="1"/>
            </a:pPr>
            <a:r>
              <a:rPr lang="fr-FR" sz="3600"/>
              <a:t>RER: Activités les plus importantes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2690367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74718" y="1825625"/>
            <a:ext cx="5327999" cy="4078218"/>
          </a:xfrm>
        </p:spPr>
        <p:txBody>
          <a:bodyPr/>
          <a:lstStyle/>
          <a:p>
            <a:pPr algn="just">
              <a:defRPr sz="1700"/>
            </a:pPr>
            <a:r>
              <a:rPr dirty="0" err="1"/>
              <a:t>Envisagé</a:t>
            </a:r>
            <a:r>
              <a:rPr lang="fr-BE" dirty="0"/>
              <a:t>e</a:t>
            </a:r>
            <a:r>
              <a:rPr dirty="0"/>
              <a:t> dans la directive 2011/24/UE et la </a:t>
            </a:r>
            <a:r>
              <a:rPr dirty="0" err="1"/>
              <a:t>décision</a:t>
            </a:r>
            <a:r>
              <a:rPr dirty="0"/>
              <a:t> </a:t>
            </a:r>
            <a:r>
              <a:rPr dirty="0" err="1"/>
              <a:t>déléguée</a:t>
            </a:r>
            <a:r>
              <a:rPr dirty="0"/>
              <a:t> 2014/287/UE; </a:t>
            </a:r>
          </a:p>
          <a:p>
            <a:pPr algn="just">
              <a:defRPr sz="1700"/>
            </a:pPr>
            <a:r>
              <a:rPr dirty="0"/>
              <a:t>Première </a:t>
            </a:r>
            <a:r>
              <a:rPr dirty="0" err="1"/>
              <a:t>évaluation</a:t>
            </a:r>
            <a:r>
              <a:rPr dirty="0"/>
              <a:t> </a:t>
            </a:r>
            <a:r>
              <a:rPr dirty="0" err="1"/>
              <a:t>périodique</a:t>
            </a:r>
            <a:r>
              <a:rPr dirty="0"/>
              <a:t> des RER et de </a:t>
            </a:r>
            <a:r>
              <a:rPr dirty="0" err="1"/>
              <a:t>leur</a:t>
            </a:r>
            <a:r>
              <a:rPr dirty="0"/>
              <a:t> </a:t>
            </a:r>
            <a:r>
              <a:rPr dirty="0" err="1"/>
              <a:t>membres</a:t>
            </a:r>
            <a:r>
              <a:rPr dirty="0"/>
              <a:t> après 5 </a:t>
            </a:r>
            <a:r>
              <a:rPr dirty="0" err="1"/>
              <a:t>ans</a:t>
            </a:r>
            <a:r>
              <a:rPr dirty="0"/>
              <a:t> </a:t>
            </a:r>
            <a:r>
              <a:rPr dirty="0" err="1"/>
              <a:t>d’existence</a:t>
            </a:r>
            <a:r>
              <a:rPr dirty="0"/>
              <a:t>;</a:t>
            </a:r>
          </a:p>
          <a:p>
            <a:pPr algn="just">
              <a:defRPr sz="1700"/>
            </a:pPr>
            <a:r>
              <a:rPr lang="fr-BE" b="1" dirty="0"/>
              <a:t>L’ </a:t>
            </a:r>
            <a:r>
              <a:rPr b="1" dirty="0" err="1"/>
              <a:t>Organisme</a:t>
            </a:r>
            <a:r>
              <a:rPr b="1" dirty="0"/>
              <a:t> </a:t>
            </a:r>
            <a:r>
              <a:rPr b="1" dirty="0" err="1"/>
              <a:t>indépendant</a:t>
            </a:r>
            <a:r>
              <a:rPr b="1" dirty="0"/>
              <a:t> chargé de </a:t>
            </a:r>
            <a:r>
              <a:rPr b="1" dirty="0" err="1"/>
              <a:t>l’évaluation</a:t>
            </a:r>
            <a:r>
              <a:rPr lang="fr-BE" b="1" dirty="0"/>
              <a:t>(IEB)</a:t>
            </a:r>
            <a:r>
              <a:rPr dirty="0"/>
              <a:t>: </a:t>
            </a:r>
            <a:r>
              <a:rPr dirty="0" err="1"/>
              <a:t>élaboration</a:t>
            </a:r>
            <a:r>
              <a:rPr dirty="0"/>
              <a:t> </a:t>
            </a:r>
            <a:r>
              <a:rPr dirty="0" err="1"/>
              <a:t>d’une</a:t>
            </a:r>
            <a:r>
              <a:rPr dirty="0"/>
              <a:t> </a:t>
            </a:r>
            <a:r>
              <a:rPr dirty="0" err="1"/>
              <a:t>méthodologie</a:t>
            </a:r>
            <a:r>
              <a:rPr dirty="0"/>
              <a:t>, </a:t>
            </a:r>
            <a:r>
              <a:rPr dirty="0" err="1"/>
              <a:t>préparation</a:t>
            </a:r>
            <a:r>
              <a:rPr b="1" dirty="0"/>
              <a:t>,</a:t>
            </a:r>
            <a:r>
              <a:rPr lang="fr-BE" b="1" dirty="0"/>
              <a:t> </a:t>
            </a:r>
            <a:r>
              <a:rPr b="1" dirty="0"/>
              <a:t>auto</a:t>
            </a:r>
            <a:r>
              <a:rPr lang="fr-BE" b="1" dirty="0"/>
              <a:t>-</a:t>
            </a:r>
            <a:r>
              <a:rPr b="1" dirty="0" err="1"/>
              <a:t>évaluation</a:t>
            </a:r>
            <a:r>
              <a:rPr b="1" dirty="0"/>
              <a:t>,</a:t>
            </a:r>
            <a:r>
              <a:rPr lang="fr-BE" b="1" dirty="0"/>
              <a:t> </a:t>
            </a:r>
            <a:r>
              <a:rPr b="1" dirty="0" err="1"/>
              <a:t>évaluation</a:t>
            </a:r>
            <a:r>
              <a:rPr b="1" dirty="0"/>
              <a:t> technique</a:t>
            </a:r>
            <a:r>
              <a:rPr lang="fr-BE" b="1" dirty="0"/>
              <a:t> </a:t>
            </a:r>
            <a:r>
              <a:rPr b="1" dirty="0"/>
              <a:t>et publication des rapports </a:t>
            </a:r>
            <a:r>
              <a:rPr b="1" dirty="0" err="1"/>
              <a:t>d’évaluation</a:t>
            </a:r>
            <a:r>
              <a:rPr b="1" dirty="0"/>
              <a:t>; </a:t>
            </a:r>
          </a:p>
          <a:p>
            <a:pPr algn="just"/>
            <a:r>
              <a:rPr sz="1700" dirty="0" err="1"/>
              <a:t>Calendrier</a:t>
            </a:r>
            <a:r>
              <a:rPr sz="1700" dirty="0"/>
              <a:t>: à </a:t>
            </a:r>
            <a:r>
              <a:rPr sz="1700" b="1" dirty="0" err="1"/>
              <a:t>finaliser</a:t>
            </a:r>
            <a:r>
              <a:rPr sz="1700" b="1" dirty="0"/>
              <a:t> </a:t>
            </a:r>
            <a:r>
              <a:rPr sz="1700" b="1" dirty="0" err="1"/>
              <a:t>en</a:t>
            </a:r>
            <a:r>
              <a:rPr sz="1700" b="1" dirty="0"/>
              <a:t> </a:t>
            </a:r>
            <a:r>
              <a:rPr sz="1700" b="1" dirty="0" err="1"/>
              <a:t>décembre</a:t>
            </a:r>
            <a:r>
              <a:rPr sz="1700" b="1" dirty="0"/>
              <a:t> 2023</a:t>
            </a:r>
            <a:r>
              <a:rPr sz="1700" dirty="0"/>
              <a:t>, les </a:t>
            </a:r>
            <a:r>
              <a:rPr sz="1700" dirty="0" err="1"/>
              <a:t>résultats</a:t>
            </a:r>
            <a:r>
              <a:rPr sz="1700" dirty="0"/>
              <a:t> </a:t>
            </a:r>
            <a:r>
              <a:rPr sz="1700" dirty="0" err="1"/>
              <a:t>devant</a:t>
            </a:r>
            <a:r>
              <a:rPr sz="1700" dirty="0"/>
              <a:t> </a:t>
            </a:r>
            <a:r>
              <a:rPr sz="1700" dirty="0" err="1"/>
              <a:t>être</a:t>
            </a:r>
            <a:r>
              <a:rPr sz="1700" dirty="0"/>
              <a:t> </a:t>
            </a:r>
            <a:r>
              <a:rPr sz="1700" dirty="0" err="1"/>
              <a:t>intégrés</a:t>
            </a:r>
            <a:r>
              <a:rPr sz="1700" dirty="0"/>
              <a:t> par les RER dans les </a:t>
            </a:r>
            <a:r>
              <a:rPr sz="1700" dirty="0" err="1"/>
              <a:t>nouvelles</a:t>
            </a:r>
            <a:r>
              <a:rPr sz="1700" dirty="0"/>
              <a:t> subventions</a:t>
            </a:r>
            <a:r>
              <a:rPr lang="fr-BE" sz="1700" dirty="0"/>
              <a:t>.</a:t>
            </a:r>
            <a:endParaRPr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774" y="482860"/>
            <a:ext cx="10959548" cy="782357"/>
          </a:xfrm>
        </p:spPr>
        <p:txBody>
          <a:bodyPr/>
          <a:lstStyle/>
          <a:p>
            <a:pPr>
              <a:defRPr sz="3600" b="1"/>
            </a:pPr>
            <a:r>
              <a:t>Évaluation externe actuelle des RER après 5 ans</a:t>
            </a:r>
            <a:endParaRPr sz="3600" b="1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150" y="1825625"/>
            <a:ext cx="6088364" cy="3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0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02250" y="2050473"/>
            <a:ext cx="5327999" cy="3783797"/>
          </a:xfrm>
        </p:spPr>
        <p:txBody>
          <a:bodyPr/>
          <a:lstStyle/>
          <a:p>
            <a:pPr>
              <a:defRPr sz="1700"/>
            </a:pPr>
            <a:r>
              <a:rPr dirty="0"/>
              <a:t>Budget: 77.400 </a:t>
            </a:r>
            <a:r>
              <a:rPr b="1" dirty="0"/>
              <a:t>millions</a:t>
            </a:r>
            <a:r>
              <a:rPr dirty="0"/>
              <a:t> </a:t>
            </a:r>
            <a:r>
              <a:rPr dirty="0" err="1"/>
              <a:t>d’euros</a:t>
            </a:r>
            <a:r>
              <a:rPr dirty="0"/>
              <a:t>;</a:t>
            </a:r>
          </a:p>
          <a:p>
            <a:pPr>
              <a:defRPr sz="1700"/>
            </a:pPr>
            <a:r>
              <a:rPr dirty="0"/>
              <a:t> En </a:t>
            </a:r>
            <a:r>
              <a:rPr dirty="0" err="1"/>
              <a:t>moyenne</a:t>
            </a:r>
            <a:r>
              <a:rPr b="1" dirty="0"/>
              <a:t> 3 225 000 EUR</a:t>
            </a:r>
            <a:r>
              <a:rPr dirty="0"/>
              <a:t> par ERN</a:t>
            </a:r>
            <a:endParaRPr sz="1700" dirty="0"/>
          </a:p>
          <a:p>
            <a:pPr>
              <a:defRPr sz="1700"/>
            </a:pPr>
            <a:r>
              <a:rPr b="1" dirty="0"/>
              <a:t>24 subventions </a:t>
            </a:r>
            <a:r>
              <a:rPr b="1" dirty="0" err="1"/>
              <a:t>directes</a:t>
            </a:r>
            <a:r>
              <a:rPr b="1" dirty="0"/>
              <a:t> </a:t>
            </a:r>
            <a:r>
              <a:rPr dirty="0"/>
              <a:t>à signer par la CE;</a:t>
            </a:r>
          </a:p>
          <a:p>
            <a:pPr>
              <a:defRPr sz="1700"/>
            </a:pPr>
            <a:r>
              <a:rPr dirty="0"/>
              <a:t>Les </a:t>
            </a:r>
            <a:r>
              <a:rPr dirty="0" err="1"/>
              <a:t>nouvelles</a:t>
            </a:r>
            <a:r>
              <a:rPr dirty="0"/>
              <a:t> subventions </a:t>
            </a:r>
            <a:r>
              <a:rPr dirty="0" err="1"/>
              <a:t>débuteront</a:t>
            </a:r>
            <a:r>
              <a:rPr dirty="0"/>
              <a:t> le </a:t>
            </a:r>
            <a:r>
              <a:rPr b="1" dirty="0"/>
              <a:t>1</a:t>
            </a:r>
            <a:r>
              <a:rPr b="1" baseline="30000" dirty="0"/>
              <a:t>er</a:t>
            </a:r>
            <a:r>
              <a:rPr lang="fr-BE" b="1" dirty="0"/>
              <a:t> </a:t>
            </a:r>
            <a:r>
              <a:rPr b="1" dirty="0" err="1"/>
              <a:t>octobre</a:t>
            </a:r>
            <a:r>
              <a:rPr b="1" dirty="0"/>
              <a:t> 2023</a:t>
            </a:r>
            <a:r>
              <a:rPr dirty="0"/>
              <a:t>;</a:t>
            </a:r>
          </a:p>
          <a:p>
            <a:pPr>
              <a:defRPr sz="1700"/>
            </a:pPr>
            <a:r>
              <a:rPr dirty="0" err="1"/>
              <a:t>Ils</a:t>
            </a:r>
            <a:r>
              <a:rPr dirty="0"/>
              <a:t> </a:t>
            </a:r>
            <a:r>
              <a:rPr dirty="0" err="1"/>
              <a:t>auront</a:t>
            </a:r>
            <a:r>
              <a:rPr dirty="0"/>
              <a:t> </a:t>
            </a:r>
            <a:r>
              <a:rPr dirty="0" err="1"/>
              <a:t>tous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durée de </a:t>
            </a:r>
            <a:r>
              <a:rPr b="1" dirty="0"/>
              <a:t>4 </a:t>
            </a:r>
            <a:r>
              <a:rPr b="1" dirty="0" err="1"/>
              <a:t>ans</a:t>
            </a:r>
            <a:r>
              <a:rPr b="1" dirty="0"/>
              <a:t>;</a:t>
            </a:r>
          </a:p>
          <a:p>
            <a:pPr>
              <a:defRPr sz="1700"/>
            </a:pPr>
            <a:r>
              <a:rPr dirty="0" err="1"/>
              <a:t>Elles</a:t>
            </a:r>
            <a:r>
              <a:rPr dirty="0"/>
              <a:t> </a:t>
            </a:r>
            <a:r>
              <a:rPr dirty="0" err="1"/>
              <a:t>prendront</a:t>
            </a:r>
            <a:r>
              <a:rPr dirty="0"/>
              <a:t> fin le </a:t>
            </a:r>
            <a:r>
              <a:rPr b="1" dirty="0"/>
              <a:t>30 </a:t>
            </a:r>
            <a:r>
              <a:rPr b="1" dirty="0" err="1"/>
              <a:t>septembre</a:t>
            </a:r>
            <a:r>
              <a:rPr b="1" dirty="0"/>
              <a:t> 2027</a:t>
            </a:r>
            <a:r>
              <a:rPr dirty="0"/>
              <a:t>;</a:t>
            </a:r>
          </a:p>
          <a:p>
            <a:endParaRPr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43827" y="523201"/>
            <a:ext cx="10515600" cy="782357"/>
          </a:xfrm>
        </p:spPr>
        <p:txBody>
          <a:bodyPr/>
          <a:lstStyle/>
          <a:p>
            <a:pPr>
              <a:defRPr sz="3600" b="1"/>
            </a:pPr>
            <a:r>
              <a:rPr lang="en-IE" dirty="0"/>
              <a:t>N</a:t>
            </a:r>
            <a:r>
              <a:rPr dirty="0" err="1"/>
              <a:t>ouvelle</a:t>
            </a:r>
            <a:r>
              <a:rPr dirty="0"/>
              <a:t> vague de </a:t>
            </a:r>
            <a:r>
              <a:rPr dirty="0" err="1"/>
              <a:t>financement</a:t>
            </a:r>
            <a:r>
              <a:rPr dirty="0"/>
              <a:t> des RER</a:t>
            </a:r>
            <a:endParaRPr sz="3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7" y="1736436"/>
            <a:ext cx="5050240" cy="4017819"/>
          </a:xfrm>
        </p:spPr>
      </p:pic>
    </p:spTree>
    <p:extLst>
      <p:ext uri="{BB962C8B-B14F-4D97-AF65-F5344CB8AC3E}">
        <p14:creationId xmlns:p14="http://schemas.microsoft.com/office/powerpoint/2010/main" val="3242824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tack of colorful wooden blocks  Description automatically generated">
            <a:extLst>
              <a:ext uri="{FF2B5EF4-FFF2-40B4-BE49-F238E27FC236}">
                <a16:creationId xmlns:a16="http://schemas.microsoft.com/office/drawing/2014/main" id="{7AC7CA20-FF8C-4E0E-1AC3-98119E4256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8" y="1825625"/>
            <a:ext cx="5202614" cy="390683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BFC15-042D-887A-973D-52CB4FD2A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/>
          <a:lstStyle/>
          <a:p>
            <a:pPr>
              <a:defRPr sz="1900"/>
            </a:pPr>
            <a:r>
              <a:t>Coordination</a:t>
            </a:r>
          </a:p>
          <a:p>
            <a:pPr>
              <a:defRPr sz="1900"/>
            </a:pPr>
            <a:r>
              <a:t>Diffusion</a:t>
            </a:r>
          </a:p>
          <a:p>
            <a:pPr>
              <a:defRPr sz="1900"/>
            </a:pPr>
            <a:r>
              <a:t>Évaluation</a:t>
            </a:r>
          </a:p>
          <a:p>
            <a:pPr>
              <a:defRPr sz="1900"/>
            </a:pPr>
            <a:r>
              <a:t>Soins de santé et CPMS</a:t>
            </a:r>
          </a:p>
          <a:p>
            <a:pPr>
              <a:defRPr sz="1900"/>
            </a:pPr>
            <a:r>
              <a:t>Registres</a:t>
            </a:r>
          </a:p>
          <a:p>
            <a:pPr>
              <a:defRPr sz="1900"/>
            </a:pPr>
            <a:r>
              <a:t>Formation et éducation</a:t>
            </a:r>
          </a:p>
          <a:p>
            <a:pPr>
              <a:defRPr sz="1900"/>
            </a:pPr>
            <a:r>
              <a:t>Lignes directrices de pratique clinique</a:t>
            </a:r>
          </a:p>
          <a:p>
            <a:pPr>
              <a:defRPr sz="1900"/>
            </a:pPr>
            <a:r>
              <a:t>Activités de l’UA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DFAE5B7-7762-B5A8-05E7-3F21D074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Domaines d’activité faisant l’objet de nouvelles subventions</a:t>
            </a:r>
          </a:p>
        </p:txBody>
      </p:sp>
    </p:spTree>
    <p:extLst>
      <p:ext uri="{BB962C8B-B14F-4D97-AF65-F5344CB8AC3E}">
        <p14:creationId xmlns:p14="http://schemas.microsoft.com/office/powerpoint/2010/main" val="3598900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58322" y="1825623"/>
            <a:ext cx="5328000" cy="4113358"/>
          </a:xfrm>
        </p:spPr>
        <p:txBody>
          <a:bodyPr/>
          <a:lstStyle/>
          <a:p>
            <a:pPr algn="just">
              <a:defRPr sz="1700"/>
            </a:pPr>
            <a:r>
              <a:rPr b="1" dirty="0"/>
              <a:t>20 </a:t>
            </a:r>
            <a:r>
              <a:rPr b="1" dirty="0" err="1"/>
              <a:t>indicateurs</a:t>
            </a:r>
            <a:r>
              <a:rPr b="1" dirty="0"/>
              <a:t> </a:t>
            </a:r>
            <a:r>
              <a:rPr dirty="0" err="1"/>
              <a:t>ont</a:t>
            </a:r>
            <a:r>
              <a:rPr dirty="0"/>
              <a:t> </a:t>
            </a:r>
            <a:r>
              <a:rPr dirty="0" err="1"/>
              <a:t>été</a:t>
            </a:r>
            <a:r>
              <a:rPr dirty="0"/>
              <a:t> </a:t>
            </a:r>
            <a:r>
              <a:rPr dirty="0" err="1"/>
              <a:t>élaborés</a:t>
            </a:r>
            <a:r>
              <a:rPr dirty="0"/>
              <a:t> </a:t>
            </a:r>
            <a:r>
              <a:rPr dirty="0" err="1"/>
              <a:t>conjointement</a:t>
            </a:r>
            <a:r>
              <a:rPr dirty="0"/>
              <a:t> par les </a:t>
            </a:r>
            <a:r>
              <a:rPr dirty="0" err="1"/>
              <a:t>coordinateurs</a:t>
            </a:r>
            <a:r>
              <a:rPr dirty="0"/>
              <a:t> des RER et les</a:t>
            </a:r>
            <a:r>
              <a:rPr lang="fr-BE" dirty="0"/>
              <a:t> représentants du conseil des états </a:t>
            </a:r>
            <a:r>
              <a:rPr dirty="0" err="1"/>
              <a:t>membres</a:t>
            </a:r>
            <a:r>
              <a:rPr lang="fr-BE" dirty="0"/>
              <a:t>(</a:t>
            </a:r>
            <a:r>
              <a:rPr dirty="0" err="1"/>
              <a:t>BoMS</a:t>
            </a:r>
            <a:r>
              <a:rPr lang="fr-BE" dirty="0"/>
              <a:t>)</a:t>
            </a:r>
            <a:r>
              <a:rPr dirty="0"/>
              <a:t>;</a:t>
            </a:r>
          </a:p>
          <a:p>
            <a:pPr algn="just">
              <a:defRPr sz="1700"/>
            </a:pPr>
            <a:r>
              <a:rPr dirty="0" err="1"/>
              <a:t>Demande</a:t>
            </a:r>
            <a:r>
              <a:rPr dirty="0"/>
              <a:t> </a:t>
            </a:r>
            <a:r>
              <a:rPr dirty="0" err="1"/>
              <a:t>adressée</a:t>
            </a:r>
            <a:r>
              <a:rPr dirty="0"/>
              <a:t> aux RER: </a:t>
            </a:r>
            <a:r>
              <a:rPr b="1" dirty="0" err="1"/>
              <a:t>fournir</a:t>
            </a:r>
            <a:r>
              <a:rPr b="1" dirty="0"/>
              <a:t> la base de </a:t>
            </a:r>
            <a:r>
              <a:rPr b="1" dirty="0" err="1"/>
              <a:t>référence</a:t>
            </a:r>
            <a:r>
              <a:rPr b="1" dirty="0"/>
              <a:t> et </a:t>
            </a:r>
            <a:r>
              <a:rPr b="1" dirty="0" err="1"/>
              <a:t>l’objectif</a:t>
            </a:r>
            <a:r>
              <a:rPr b="1" dirty="0"/>
              <a:t> pour </a:t>
            </a:r>
            <a:r>
              <a:rPr b="1" dirty="0" err="1"/>
              <a:t>ces</a:t>
            </a:r>
            <a:r>
              <a:rPr b="1" dirty="0"/>
              <a:t> 20 </a:t>
            </a:r>
            <a:r>
              <a:rPr b="1" dirty="0" err="1"/>
              <a:t>indicateurs</a:t>
            </a:r>
            <a:r>
              <a:rPr b="1" dirty="0"/>
              <a:t> </a:t>
            </a:r>
            <a:r>
              <a:rPr dirty="0" err="1"/>
              <a:t>couvrant</a:t>
            </a:r>
            <a:r>
              <a:rPr dirty="0"/>
              <a:t>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activités</a:t>
            </a:r>
            <a:r>
              <a:rPr dirty="0"/>
              <a:t> les plus </a:t>
            </a:r>
            <a:r>
              <a:rPr dirty="0" err="1"/>
              <a:t>importantes</a:t>
            </a:r>
            <a:r>
              <a:rPr dirty="0"/>
              <a:t> (coordination, </a:t>
            </a:r>
            <a:r>
              <a:rPr dirty="0" err="1"/>
              <a:t>nombre</a:t>
            </a:r>
            <a:r>
              <a:rPr dirty="0"/>
              <a:t> de patients, </a:t>
            </a:r>
            <a:r>
              <a:rPr dirty="0" err="1"/>
              <a:t>utilisation</a:t>
            </a:r>
            <a:r>
              <a:rPr dirty="0"/>
              <a:t> du CPMS, </a:t>
            </a:r>
            <a:r>
              <a:rPr dirty="0" err="1"/>
              <a:t>registres</a:t>
            </a:r>
            <a:r>
              <a:rPr dirty="0"/>
              <a:t>, formation, diffusion);</a:t>
            </a:r>
          </a:p>
          <a:p>
            <a:pPr algn="just">
              <a:defRPr sz="1700"/>
            </a:pPr>
            <a:r>
              <a:rPr dirty="0" err="1"/>
              <a:t>Objet</a:t>
            </a:r>
            <a:r>
              <a:rPr dirty="0"/>
              <a:t>: </a:t>
            </a:r>
            <a:r>
              <a:rPr b="1" dirty="0" err="1"/>
              <a:t>une</a:t>
            </a:r>
            <a:r>
              <a:rPr b="1" dirty="0"/>
              <a:t> </a:t>
            </a:r>
            <a:r>
              <a:rPr b="1" dirty="0" err="1"/>
              <a:t>évaluation</a:t>
            </a:r>
            <a:r>
              <a:rPr b="1" dirty="0"/>
              <a:t> plus </a:t>
            </a:r>
            <a:r>
              <a:rPr b="1" dirty="0" err="1"/>
              <a:t>approfondie</a:t>
            </a:r>
            <a:r>
              <a:rPr lang="fr-BE" b="1" dirty="0"/>
              <a:t>,</a:t>
            </a:r>
            <a:r>
              <a:rPr b="1" dirty="0"/>
              <a:t> un </a:t>
            </a:r>
            <a:r>
              <a:rPr b="1" dirty="0" err="1"/>
              <a:t>suivi</a:t>
            </a:r>
            <a:r>
              <a:rPr b="1" dirty="0"/>
              <a:t> et </a:t>
            </a:r>
            <a:r>
              <a:rPr b="1" dirty="0" err="1"/>
              <a:t>une</a:t>
            </a:r>
            <a:r>
              <a:rPr b="1" dirty="0"/>
              <a:t> </a:t>
            </a:r>
            <a:r>
              <a:rPr b="1" dirty="0" err="1"/>
              <a:t>mesure</a:t>
            </a:r>
            <a:r>
              <a:rPr b="1" dirty="0"/>
              <a:t> </a:t>
            </a:r>
            <a:r>
              <a:rPr b="1" dirty="0" err="1"/>
              <a:t>minutieux</a:t>
            </a:r>
            <a:r>
              <a:rPr b="1" dirty="0"/>
              <a:t> des </a:t>
            </a:r>
            <a:r>
              <a:rPr b="1" dirty="0" err="1"/>
              <a:t>résultats</a:t>
            </a:r>
            <a:r>
              <a:rPr b="1" dirty="0"/>
              <a:t> </a:t>
            </a:r>
            <a:r>
              <a:rPr dirty="0"/>
              <a:t>de </a:t>
            </a:r>
            <a:r>
              <a:rPr dirty="0" err="1"/>
              <a:t>chaque</a:t>
            </a:r>
            <a:r>
              <a:rPr dirty="0"/>
              <a:t> </a:t>
            </a:r>
            <a:r>
              <a:rPr dirty="0" err="1"/>
              <a:t>programme</a:t>
            </a:r>
            <a:r>
              <a:rPr dirty="0"/>
              <a:t> de travail dans le cadre de </a:t>
            </a:r>
            <a:r>
              <a:rPr dirty="0" err="1"/>
              <a:t>ce</a:t>
            </a:r>
            <a:r>
              <a:rPr dirty="0"/>
              <a:t> cycle de </a:t>
            </a:r>
            <a:r>
              <a:rPr dirty="0" err="1"/>
              <a:t>financement</a:t>
            </a:r>
            <a:r>
              <a:rPr dirty="0"/>
              <a:t> </a:t>
            </a:r>
            <a:r>
              <a:rPr dirty="0" err="1"/>
              <a:t>afin</a:t>
            </a:r>
            <a:r>
              <a:rPr dirty="0"/>
              <a:t> de </a:t>
            </a:r>
            <a:r>
              <a:rPr dirty="0" err="1"/>
              <a:t>mieux</a:t>
            </a:r>
            <a:r>
              <a:rPr dirty="0"/>
              <a:t> </a:t>
            </a:r>
            <a:r>
              <a:rPr dirty="0" err="1"/>
              <a:t>comprendre</a:t>
            </a:r>
            <a:r>
              <a:rPr dirty="0"/>
              <a:t> le </a:t>
            </a:r>
            <a:r>
              <a:rPr dirty="0" err="1"/>
              <a:t>fonctionnement</a:t>
            </a:r>
            <a:r>
              <a:rPr dirty="0"/>
              <a:t> </a:t>
            </a:r>
            <a:r>
              <a:rPr dirty="0" err="1"/>
              <a:t>actuel</a:t>
            </a:r>
            <a:r>
              <a:rPr dirty="0"/>
              <a:t> des RER, de </a:t>
            </a:r>
            <a:r>
              <a:rPr dirty="0" err="1"/>
              <a:t>recenser</a:t>
            </a:r>
            <a:r>
              <a:rPr dirty="0"/>
              <a:t> les </a:t>
            </a:r>
            <a:r>
              <a:rPr dirty="0" err="1"/>
              <a:t>possibilités</a:t>
            </a:r>
            <a:r>
              <a:rPr dirty="0"/>
              <a:t> et les </a:t>
            </a:r>
            <a:r>
              <a:rPr dirty="0" err="1"/>
              <a:t>risques</a:t>
            </a:r>
            <a:r>
              <a:rPr dirty="0"/>
              <a:t> et de </a:t>
            </a:r>
            <a:r>
              <a:rPr dirty="0" err="1"/>
              <a:t>permettre</a:t>
            </a:r>
            <a:r>
              <a:rPr dirty="0"/>
              <a:t>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définition</a:t>
            </a:r>
            <a:r>
              <a:rPr dirty="0"/>
              <a:t> plus </a:t>
            </a:r>
            <a:r>
              <a:rPr dirty="0" err="1"/>
              <a:t>efficace</a:t>
            </a:r>
            <a:r>
              <a:rPr dirty="0"/>
              <a:t> des orientations pour les </a:t>
            </a:r>
            <a:r>
              <a:rPr dirty="0" err="1"/>
              <a:t>activités</a:t>
            </a:r>
            <a:r>
              <a:rPr dirty="0"/>
              <a:t> futures;</a:t>
            </a:r>
            <a:endParaRPr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Indicateurs des RER pour la prochaine période de financement</a:t>
            </a:r>
            <a:endParaRPr sz="3600" b="1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78849"/>
            <a:ext cx="5327650" cy="3986242"/>
          </a:xfrm>
        </p:spPr>
      </p:pic>
    </p:spTree>
    <p:extLst>
      <p:ext uri="{BB962C8B-B14F-4D97-AF65-F5344CB8AC3E}">
        <p14:creationId xmlns:p14="http://schemas.microsoft.com/office/powerpoint/2010/main" val="194561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20677" y="2074068"/>
            <a:ext cx="5309571" cy="3660809"/>
          </a:xfrm>
        </p:spPr>
        <p:txBody>
          <a:bodyPr/>
          <a:lstStyle/>
          <a:p>
            <a:pPr>
              <a:defRPr sz="1700"/>
            </a:pPr>
            <a:r>
              <a:rPr b="1" dirty="0"/>
              <a:t>Budget</a:t>
            </a:r>
            <a:r>
              <a:rPr dirty="0"/>
              <a:t>: </a:t>
            </a:r>
            <a:r>
              <a:rPr dirty="0" err="1"/>
              <a:t>Financement</a:t>
            </a:r>
            <a:r>
              <a:rPr dirty="0"/>
              <a:t> de </a:t>
            </a:r>
            <a:r>
              <a:rPr dirty="0" err="1"/>
              <a:t>l’UE</a:t>
            </a:r>
            <a:r>
              <a:rPr dirty="0"/>
              <a:t>: </a:t>
            </a:r>
            <a:r>
              <a:rPr b="1" dirty="0" err="1"/>
              <a:t>Près</a:t>
            </a:r>
            <a:r>
              <a:rPr b="1" dirty="0"/>
              <a:t> de 15 millions </a:t>
            </a:r>
            <a:r>
              <a:rPr b="1" dirty="0" err="1"/>
              <a:t>d’euros</a:t>
            </a:r>
            <a:r>
              <a:rPr dirty="0"/>
              <a:t>, + le </a:t>
            </a:r>
            <a:r>
              <a:rPr dirty="0" err="1"/>
              <a:t>cofinancement</a:t>
            </a:r>
            <a:r>
              <a:rPr dirty="0"/>
              <a:t> national de </a:t>
            </a:r>
            <a:r>
              <a:rPr b="1" dirty="0"/>
              <a:t>20 % </a:t>
            </a:r>
            <a:r>
              <a:rPr dirty="0"/>
              <a:t>(</a:t>
            </a:r>
            <a:r>
              <a:rPr dirty="0" err="1"/>
              <a:t>soit</a:t>
            </a:r>
            <a:r>
              <a:rPr dirty="0"/>
              <a:t> </a:t>
            </a:r>
            <a:r>
              <a:rPr b="1" dirty="0"/>
              <a:t>18 653 330 EUR au total</a:t>
            </a:r>
            <a:r>
              <a:rPr dirty="0"/>
              <a:t>);</a:t>
            </a:r>
            <a:endParaRPr lang="fr-BE" dirty="0"/>
          </a:p>
          <a:p>
            <a:pPr>
              <a:defRPr sz="1700"/>
            </a:pPr>
            <a:r>
              <a:rPr b="1" dirty="0"/>
              <a:t>Objectif</a:t>
            </a:r>
            <a:r>
              <a:rPr dirty="0"/>
              <a:t>: aider les RER à </a:t>
            </a:r>
            <a:r>
              <a:rPr dirty="0" err="1"/>
              <a:t>entrer</a:t>
            </a:r>
            <a:r>
              <a:rPr dirty="0"/>
              <a:t> dans </a:t>
            </a:r>
            <a:r>
              <a:rPr dirty="0" err="1"/>
              <a:t>une</a:t>
            </a:r>
            <a:r>
              <a:rPr dirty="0"/>
              <a:t> nouvelle phase de </a:t>
            </a:r>
            <a:r>
              <a:rPr dirty="0" err="1"/>
              <a:t>développement</a:t>
            </a:r>
            <a:r>
              <a:rPr dirty="0"/>
              <a:t>;</a:t>
            </a:r>
          </a:p>
          <a:p>
            <a:pPr>
              <a:defRPr sz="1700"/>
            </a:pPr>
            <a:r>
              <a:rPr dirty="0"/>
              <a:t>Un </a:t>
            </a:r>
            <a:r>
              <a:rPr dirty="0" err="1"/>
              <a:t>meilleur</a:t>
            </a:r>
            <a:r>
              <a:rPr dirty="0"/>
              <a:t> </a:t>
            </a:r>
            <a:r>
              <a:rPr dirty="0" err="1"/>
              <a:t>accès</a:t>
            </a:r>
            <a:r>
              <a:rPr dirty="0"/>
              <a:t> des </a:t>
            </a:r>
            <a:r>
              <a:rPr lang="fr-BE" dirty="0"/>
              <a:t>professionnels de santé</a:t>
            </a:r>
            <a:r>
              <a:rPr dirty="0"/>
              <a:t> au savoir-faire et aux </a:t>
            </a:r>
            <a:r>
              <a:rPr dirty="0" err="1"/>
              <a:t>ressources</a:t>
            </a:r>
            <a:r>
              <a:rPr dirty="0"/>
              <a:t> des RER;</a:t>
            </a:r>
          </a:p>
          <a:p>
            <a:pPr>
              <a:defRPr sz="1700"/>
            </a:pPr>
            <a:r>
              <a:rPr dirty="0" err="1"/>
              <a:t>Développer</a:t>
            </a:r>
            <a:r>
              <a:rPr dirty="0"/>
              <a:t> les </a:t>
            </a:r>
            <a:r>
              <a:rPr dirty="0" err="1"/>
              <a:t>parcours</a:t>
            </a:r>
            <a:r>
              <a:rPr dirty="0"/>
              <a:t> des patients et </a:t>
            </a:r>
            <a:r>
              <a:rPr dirty="0" err="1"/>
              <a:t>mieux</a:t>
            </a:r>
            <a:r>
              <a:rPr dirty="0"/>
              <a:t> les </a:t>
            </a:r>
            <a:r>
              <a:rPr dirty="0" err="1"/>
              <a:t>intégrer</a:t>
            </a:r>
            <a:r>
              <a:rPr dirty="0"/>
              <a:t> dans les </a:t>
            </a:r>
            <a:r>
              <a:rPr dirty="0" err="1"/>
              <a:t>systèmes</a:t>
            </a:r>
            <a:r>
              <a:rPr dirty="0"/>
              <a:t> de </a:t>
            </a:r>
            <a:r>
              <a:rPr dirty="0" err="1"/>
              <a:t>soins</a:t>
            </a:r>
            <a:r>
              <a:rPr dirty="0"/>
              <a:t> de </a:t>
            </a:r>
            <a:r>
              <a:rPr dirty="0" err="1"/>
              <a:t>santé</a:t>
            </a:r>
            <a:r>
              <a:rPr dirty="0"/>
              <a:t> </a:t>
            </a:r>
            <a:r>
              <a:rPr dirty="0" err="1"/>
              <a:t>nationaux</a:t>
            </a:r>
            <a:r>
              <a:rPr dirty="0"/>
              <a:t>;</a:t>
            </a:r>
          </a:p>
          <a:p>
            <a:pPr>
              <a:defRPr sz="1700"/>
            </a:pPr>
            <a:r>
              <a:rPr b="1" dirty="0"/>
              <a:t>Participation</a:t>
            </a:r>
            <a:r>
              <a:rPr dirty="0"/>
              <a:t>: </a:t>
            </a:r>
            <a:r>
              <a:rPr lang="it-IT" dirty="0"/>
              <a:t>27 </a:t>
            </a:r>
            <a:r>
              <a:rPr dirty="0" err="1"/>
              <a:t>États</a:t>
            </a:r>
            <a:r>
              <a:rPr dirty="0"/>
              <a:t> </a:t>
            </a:r>
            <a:r>
              <a:rPr dirty="0" err="1"/>
              <a:t>membres</a:t>
            </a:r>
            <a:r>
              <a:rPr dirty="0"/>
              <a:t> de </a:t>
            </a:r>
            <a:r>
              <a:rPr dirty="0" err="1"/>
              <a:t>l’UE</a:t>
            </a:r>
            <a:r>
              <a:rPr dirty="0"/>
              <a:t>, NO et UA</a:t>
            </a:r>
            <a:endParaRPr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994958"/>
          </a:xfrm>
        </p:spPr>
        <p:txBody>
          <a:bodyPr/>
          <a:lstStyle/>
          <a:p>
            <a:pPr>
              <a:defRPr b="1"/>
            </a:pPr>
            <a:r>
              <a:rPr sz="3500" dirty="0"/>
              <a:t>Action </a:t>
            </a:r>
            <a:r>
              <a:rPr lang="fr-BE" sz="3500" dirty="0"/>
              <a:t>conjointe</a:t>
            </a:r>
            <a:r>
              <a:rPr sz="3500" dirty="0"/>
              <a:t> </a:t>
            </a:r>
            <a:r>
              <a:rPr lang="en-IE" sz="3500" dirty="0"/>
              <a:t>JARDIN </a:t>
            </a:r>
            <a:r>
              <a:rPr sz="2800" dirty="0"/>
              <a:t>sur </a:t>
            </a:r>
            <a:r>
              <a:rPr sz="2800" dirty="0" err="1"/>
              <a:t>l’intégration</a:t>
            </a:r>
            <a:r>
              <a:rPr sz="2800" dirty="0"/>
              <a:t> des RER dans les </a:t>
            </a:r>
            <a:r>
              <a:rPr sz="2800" dirty="0" err="1"/>
              <a:t>systèmes</a:t>
            </a:r>
            <a:r>
              <a:rPr sz="2800" dirty="0"/>
              <a:t> de </a:t>
            </a:r>
            <a:r>
              <a:rPr sz="2800" dirty="0" err="1"/>
              <a:t>santé</a:t>
            </a:r>
            <a:r>
              <a:rPr sz="2800" dirty="0"/>
              <a:t> </a:t>
            </a:r>
            <a:r>
              <a:rPr sz="2800" dirty="0" err="1"/>
              <a:t>nationaux</a:t>
            </a:r>
            <a:endParaRPr sz="28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074069"/>
            <a:ext cx="4990505" cy="3769200"/>
          </a:xfrm>
        </p:spPr>
      </p:pic>
    </p:spTree>
    <p:extLst>
      <p:ext uri="{BB962C8B-B14F-4D97-AF65-F5344CB8AC3E}">
        <p14:creationId xmlns:p14="http://schemas.microsoft.com/office/powerpoint/2010/main" val="260952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5359" y="1692963"/>
            <a:ext cx="1560711" cy="89009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1485" y="519805"/>
            <a:ext cx="10515600" cy="607031"/>
          </a:xfrm>
        </p:spPr>
        <p:txBody>
          <a:bodyPr/>
          <a:lstStyle/>
          <a:p>
            <a:pPr>
              <a:defRPr sz="3600" b="1"/>
            </a:pPr>
            <a:r>
              <a:rPr sz="3200" dirty="0"/>
              <a:t>Action </a:t>
            </a:r>
            <a:r>
              <a:rPr lang="fr-BE" sz="3200" dirty="0"/>
              <a:t>conjointe</a:t>
            </a:r>
            <a:r>
              <a:rPr sz="3200" dirty="0"/>
              <a:t> (JARDIN) — lots de travaux</a:t>
            </a:r>
            <a:r>
              <a:rPr lang="fr-BE" sz="3200" dirty="0"/>
              <a:t>(WP)</a:t>
            </a:r>
            <a:endParaRPr sz="32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5" y="1692963"/>
            <a:ext cx="4990505" cy="3769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017" y="1692964"/>
            <a:ext cx="1603387" cy="890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072" y="1692965"/>
            <a:ext cx="1560711" cy="8900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4352" y="1692963"/>
            <a:ext cx="1585097" cy="8900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5359" y="3037173"/>
            <a:ext cx="6626926" cy="4511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5146" y="3577563"/>
            <a:ext cx="6626926" cy="451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21455" y="4160879"/>
            <a:ext cx="6620830" cy="4511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5146" y="4724352"/>
            <a:ext cx="6620830" cy="4511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35146" y="5311604"/>
            <a:ext cx="662083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74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anchor with chain around it">
            <a:extLst>
              <a:ext uri="{FF2B5EF4-FFF2-40B4-BE49-F238E27FC236}">
                <a16:creationId xmlns:a16="http://schemas.microsoft.com/office/drawing/2014/main" id="{A2AC28CD-4A09-8542-B734-92BCA29D94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6" y="1825625"/>
            <a:ext cx="4848224" cy="35845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D2EE3-928A-E677-77F2-C9D55CFC44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 sz="2000"/>
            </a:pPr>
            <a:r>
              <a:rPr dirty="0" err="1"/>
              <a:t>Mieux</a:t>
            </a:r>
            <a:r>
              <a:rPr dirty="0"/>
              <a:t> </a:t>
            </a:r>
            <a:r>
              <a:rPr dirty="0" err="1"/>
              <a:t>ancrer</a:t>
            </a:r>
            <a:r>
              <a:rPr dirty="0"/>
              <a:t> les </a:t>
            </a:r>
            <a:r>
              <a:rPr dirty="0" err="1"/>
              <a:t>réseaux</a:t>
            </a:r>
            <a:r>
              <a:rPr dirty="0"/>
              <a:t> dans les </a:t>
            </a:r>
            <a:r>
              <a:rPr dirty="0" err="1"/>
              <a:t>systèmes</a:t>
            </a:r>
            <a:r>
              <a:rPr dirty="0"/>
              <a:t> </a:t>
            </a:r>
            <a:r>
              <a:rPr dirty="0" err="1"/>
              <a:t>nationaux</a:t>
            </a:r>
            <a:r>
              <a:rPr dirty="0"/>
              <a:t> de </a:t>
            </a:r>
            <a:r>
              <a:rPr dirty="0" err="1"/>
              <a:t>soins</a:t>
            </a:r>
            <a:r>
              <a:rPr dirty="0"/>
              <a:t> de </a:t>
            </a:r>
            <a:r>
              <a:rPr dirty="0" err="1"/>
              <a:t>santé</a:t>
            </a:r>
            <a:endParaRPr dirty="0"/>
          </a:p>
          <a:p>
            <a:pPr>
              <a:defRPr sz="2000"/>
            </a:pPr>
            <a:r>
              <a:rPr dirty="0"/>
              <a:t>Mise </a:t>
            </a:r>
            <a:r>
              <a:rPr dirty="0" err="1"/>
              <a:t>en</a:t>
            </a:r>
            <a:r>
              <a:rPr dirty="0"/>
              <a:t> place de </a:t>
            </a:r>
            <a:r>
              <a:rPr dirty="0" err="1"/>
              <a:t>parcours</a:t>
            </a:r>
            <a:r>
              <a:rPr dirty="0"/>
              <a:t> de patients bien </a:t>
            </a:r>
            <a:r>
              <a:rPr dirty="0" err="1"/>
              <a:t>définis</a:t>
            </a:r>
            <a:endParaRPr dirty="0"/>
          </a:p>
          <a:p>
            <a:pPr>
              <a:defRPr sz="2000"/>
            </a:pPr>
            <a:r>
              <a:rPr dirty="0" err="1"/>
              <a:t>Procédures</a:t>
            </a:r>
            <a:r>
              <a:rPr dirty="0"/>
              <a:t> </a:t>
            </a:r>
            <a:r>
              <a:rPr dirty="0" err="1"/>
              <a:t>efficaces</a:t>
            </a:r>
            <a:r>
              <a:rPr dirty="0"/>
              <a:t> de renvoi </a:t>
            </a:r>
            <a:r>
              <a:rPr dirty="0" err="1"/>
              <a:t>vers</a:t>
            </a:r>
            <a:r>
              <a:rPr dirty="0"/>
              <a:t> les </a:t>
            </a:r>
            <a:r>
              <a:rPr dirty="0" err="1"/>
              <a:t>réseaux</a:t>
            </a:r>
            <a:r>
              <a:rPr dirty="0"/>
              <a:t> </a:t>
            </a:r>
            <a:r>
              <a:rPr dirty="0" err="1"/>
              <a:t>européens</a:t>
            </a:r>
            <a:r>
              <a:rPr dirty="0"/>
              <a:t> de </a:t>
            </a:r>
            <a:r>
              <a:rPr dirty="0" err="1"/>
              <a:t>référence</a:t>
            </a:r>
            <a:endParaRPr dirty="0"/>
          </a:p>
          <a:p>
            <a:pPr>
              <a:defRPr sz="2000"/>
            </a:pPr>
            <a:r>
              <a:rPr dirty="0" err="1"/>
              <a:t>Renforcement</a:t>
            </a:r>
            <a:r>
              <a:rPr dirty="0"/>
              <a:t> des plans </a:t>
            </a:r>
            <a:r>
              <a:rPr lang="it-IT" dirty="0" err="1"/>
              <a:t>nationaux</a:t>
            </a:r>
            <a:r>
              <a:rPr lang="it-IT" dirty="0"/>
              <a:t> </a:t>
            </a:r>
            <a:r>
              <a:rPr dirty="0"/>
              <a:t>de </a:t>
            </a:r>
            <a:r>
              <a:rPr lang="it-IT" dirty="0" err="1"/>
              <a:t>maladies</a:t>
            </a:r>
            <a:r>
              <a:rPr lang="it-IT" dirty="0"/>
              <a:t> </a:t>
            </a:r>
            <a:r>
              <a:rPr lang="it-IT" dirty="0" err="1"/>
              <a:t>rares</a:t>
            </a:r>
            <a:endParaRPr dirty="0"/>
          </a:p>
          <a:p>
            <a:pPr>
              <a:defRPr sz="2000"/>
            </a:pPr>
            <a:r>
              <a:rPr lang="it-IT" dirty="0" err="1"/>
              <a:t>Assurer</a:t>
            </a:r>
            <a:r>
              <a:rPr lang="it-IT" dirty="0"/>
              <a:t> la </a:t>
            </a:r>
            <a:r>
              <a:rPr lang="it-IT" dirty="0" err="1"/>
              <a:t>durabilité</a:t>
            </a:r>
            <a:r>
              <a:rPr lang="it-IT" dirty="0"/>
              <a:t> </a:t>
            </a:r>
            <a:r>
              <a:rPr lang="it-IT" dirty="0" err="1"/>
              <a:t>des</a:t>
            </a:r>
            <a:r>
              <a:rPr lang="it-IT" dirty="0"/>
              <a:t> RER sur une longue </a:t>
            </a:r>
            <a:r>
              <a:rPr lang="it-IT"/>
              <a:t>période</a:t>
            </a:r>
            <a:r>
              <a:rPr lang="it-IT" dirty="0"/>
              <a:t> </a:t>
            </a:r>
            <a:endParaRPr dirty="0"/>
          </a:p>
          <a:p>
            <a:endParaRPr sz="2000" dirty="0"/>
          </a:p>
          <a:p>
            <a:endParaRPr sz="2000" dirty="0"/>
          </a:p>
          <a:p>
            <a:endParaRPr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0F5532-0049-BBED-016C-62D9C36E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rPr dirty="0" err="1"/>
              <a:t>Objectifs</a:t>
            </a:r>
            <a:r>
              <a:rPr dirty="0"/>
              <a:t> de </a:t>
            </a:r>
            <a:r>
              <a:rPr dirty="0" err="1"/>
              <a:t>l’action</a:t>
            </a:r>
            <a:r>
              <a:rPr dirty="0"/>
              <a:t> co</a:t>
            </a:r>
            <a:r>
              <a:rPr lang="fr-BE" dirty="0" err="1"/>
              <a:t>njointe</a:t>
            </a:r>
            <a:r>
              <a:rPr dirty="0"/>
              <a:t> JARDIN</a:t>
            </a:r>
          </a:p>
        </p:txBody>
      </p:sp>
    </p:spTree>
    <p:extLst>
      <p:ext uri="{BB962C8B-B14F-4D97-AF65-F5344CB8AC3E}">
        <p14:creationId xmlns:p14="http://schemas.microsoft.com/office/powerpoint/2010/main" val="55961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tethoscope on a clipboard">
            <a:extLst>
              <a:ext uri="{FF2B5EF4-FFF2-40B4-BE49-F238E27FC236}">
                <a16:creationId xmlns:a16="http://schemas.microsoft.com/office/drawing/2014/main" id="{2CB5D60B-E464-94DC-BC10-E5E21ED66C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" y="1825625"/>
            <a:ext cx="5209117" cy="3906838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AA53-136B-CE11-3118-E92CE1D3E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6629" y="1825625"/>
            <a:ext cx="5547164" cy="4331335"/>
          </a:xfrm>
        </p:spPr>
        <p:txBody>
          <a:bodyPr/>
          <a:lstStyle/>
          <a:p>
            <a:pPr>
              <a:defRPr sz="2000"/>
            </a:pPr>
            <a:r>
              <a:rPr dirty="0" err="1"/>
              <a:t>Soutenir</a:t>
            </a:r>
            <a:r>
              <a:rPr dirty="0"/>
              <a:t> </a:t>
            </a:r>
            <a:r>
              <a:rPr dirty="0" err="1"/>
              <a:t>l’élaboration</a:t>
            </a:r>
            <a:r>
              <a:rPr dirty="0"/>
              <a:t>, </a:t>
            </a:r>
            <a:r>
              <a:rPr dirty="0" err="1"/>
              <a:t>l’évaluation</a:t>
            </a:r>
            <a:r>
              <a:rPr dirty="0"/>
              <a:t> et la mise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œuvre</a:t>
            </a:r>
            <a:r>
              <a:rPr dirty="0"/>
              <a:t>, par les RER, de </a:t>
            </a:r>
            <a:r>
              <a:rPr dirty="0" err="1"/>
              <a:t>lignes</a:t>
            </a:r>
            <a:r>
              <a:rPr dirty="0"/>
              <a:t> directrices </a:t>
            </a:r>
            <a:r>
              <a:rPr dirty="0" err="1"/>
              <a:t>en</a:t>
            </a:r>
            <a:r>
              <a:rPr dirty="0"/>
              <a:t> matière de pratiques </a:t>
            </a:r>
            <a:r>
              <a:rPr dirty="0" err="1"/>
              <a:t>cliniques</a:t>
            </a:r>
            <a:r>
              <a:rPr dirty="0"/>
              <a:t> et </a:t>
            </a:r>
            <a:r>
              <a:rPr dirty="0" err="1"/>
              <a:t>d’outils</a:t>
            </a:r>
            <a:r>
              <a:rPr dirty="0"/>
              <a:t> </a:t>
            </a:r>
            <a:r>
              <a:rPr dirty="0" err="1"/>
              <a:t>d’aide</a:t>
            </a:r>
            <a:r>
              <a:rPr dirty="0"/>
              <a:t> à la </a:t>
            </a:r>
            <a:r>
              <a:rPr dirty="0" err="1"/>
              <a:t>décision</a:t>
            </a:r>
            <a:r>
              <a:rPr dirty="0"/>
              <a:t> </a:t>
            </a:r>
            <a:r>
              <a:rPr dirty="0" err="1"/>
              <a:t>clinique</a:t>
            </a:r>
            <a:r>
              <a:rPr dirty="0"/>
              <a:t>  </a:t>
            </a:r>
          </a:p>
          <a:p>
            <a:pPr>
              <a:defRPr sz="2000"/>
            </a:pPr>
            <a:r>
              <a:rPr lang="en-IE" dirty="0"/>
              <a:t>EUR </a:t>
            </a:r>
            <a:r>
              <a:rPr dirty="0"/>
              <a:t>3.7 millions de </a:t>
            </a:r>
            <a:r>
              <a:rPr dirty="0" err="1"/>
              <a:t>financement</a:t>
            </a:r>
            <a:r>
              <a:rPr lang="fr-BE" dirty="0"/>
              <a:t>, durée 4 ans.</a:t>
            </a:r>
          </a:p>
          <a:p>
            <a:pPr>
              <a:defRPr sz="2000"/>
            </a:pPr>
            <a:r>
              <a:rPr dirty="0" err="1"/>
              <a:t>Plusieurs</a:t>
            </a:r>
            <a:r>
              <a:rPr dirty="0"/>
              <a:t> cycles de </a:t>
            </a:r>
            <a:r>
              <a:rPr dirty="0" err="1"/>
              <a:t>soutien</a:t>
            </a:r>
            <a:r>
              <a:rPr dirty="0"/>
              <a:t> aux RER</a:t>
            </a:r>
          </a:p>
          <a:p>
            <a:pPr>
              <a:defRPr sz="2000"/>
            </a:pPr>
            <a:r>
              <a:rPr dirty="0" err="1"/>
              <a:t>Méthodologies</a:t>
            </a:r>
            <a:r>
              <a:rPr dirty="0"/>
              <a:t> et supports de formation</a:t>
            </a:r>
          </a:p>
          <a:p>
            <a:pPr>
              <a:defRPr sz="2000"/>
            </a:pPr>
            <a:r>
              <a:rPr lang="fr-FR" dirty="0"/>
              <a:t>EUR 3 millions pour un projet de formation et partage de connaissances parmi différents RER   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F66901-7C83-BF5B-1AB9-3FD1519C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rPr dirty="0" err="1"/>
              <a:t>Projet</a:t>
            </a:r>
            <a:r>
              <a:rPr dirty="0"/>
              <a:t> </a:t>
            </a:r>
            <a:r>
              <a:rPr lang="en-IE" dirty="0"/>
              <a:t>guide et </a:t>
            </a:r>
            <a:r>
              <a:rPr lang="en-IE" dirty="0" err="1"/>
              <a:t>lignes</a:t>
            </a:r>
            <a:r>
              <a:rPr lang="en-IE" dirty="0"/>
              <a:t> directrices </a:t>
            </a:r>
            <a:r>
              <a:rPr lang="en-IE" dirty="0" err="1"/>
              <a:t>cliniques</a:t>
            </a:r>
            <a:r>
              <a:rPr lang="en-IE" dirty="0"/>
              <a:t> et partage de </a:t>
            </a:r>
            <a:r>
              <a:rPr lang="en-IE" dirty="0" err="1"/>
              <a:t>conaissances</a:t>
            </a:r>
            <a:r>
              <a:rPr lang="en-IE" dirty="0"/>
              <a:t>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993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>
              <a:defRPr sz="1700"/>
            </a:pPr>
            <a:r>
              <a:rPr b="1" dirty="0"/>
              <a:t>ERICA</a:t>
            </a:r>
            <a:r>
              <a:rPr dirty="0"/>
              <a:t>: </a:t>
            </a:r>
            <a:r>
              <a:rPr b="1" dirty="0" err="1"/>
              <a:t>L’action</a:t>
            </a:r>
            <a:r>
              <a:rPr b="1" dirty="0"/>
              <a:t> de coordination et de </a:t>
            </a:r>
            <a:r>
              <a:rPr b="1" dirty="0" err="1"/>
              <a:t>soutien</a:t>
            </a:r>
            <a:r>
              <a:rPr b="1" dirty="0"/>
              <a:t> de la recherche </a:t>
            </a:r>
            <a:r>
              <a:rPr b="1" dirty="0" err="1"/>
              <a:t>européenne</a:t>
            </a:r>
            <a:r>
              <a:rPr b="1" dirty="0"/>
              <a:t> sur les maladies </a:t>
            </a:r>
            <a:r>
              <a:rPr b="1" dirty="0" err="1"/>
              <a:t>rares</a:t>
            </a:r>
            <a:r>
              <a:rPr b="1" dirty="0"/>
              <a:t> </a:t>
            </a:r>
            <a:r>
              <a:rPr dirty="0"/>
              <a:t>(01.03.2021-01.03.2025), </a:t>
            </a:r>
            <a:r>
              <a:rPr dirty="0" err="1"/>
              <a:t>dont</a:t>
            </a:r>
            <a:r>
              <a:rPr dirty="0"/>
              <a:t> les </a:t>
            </a:r>
            <a:r>
              <a:rPr dirty="0" err="1"/>
              <a:t>objectifs</a:t>
            </a:r>
            <a:r>
              <a:rPr dirty="0"/>
              <a:t>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d’accroître</a:t>
            </a:r>
            <a:r>
              <a:rPr dirty="0"/>
              <a:t> le </a:t>
            </a:r>
            <a:r>
              <a:rPr dirty="0" err="1"/>
              <a:t>potentiel</a:t>
            </a:r>
            <a:r>
              <a:rPr dirty="0"/>
              <a:t> de recherche et </a:t>
            </a:r>
            <a:r>
              <a:rPr dirty="0" err="1"/>
              <a:t>d’innovation</a:t>
            </a:r>
            <a:r>
              <a:rPr dirty="0"/>
              <a:t> des </a:t>
            </a:r>
            <a:r>
              <a:rPr dirty="0" err="1"/>
              <a:t>réseaux</a:t>
            </a:r>
            <a:r>
              <a:rPr dirty="0"/>
              <a:t> </a:t>
            </a:r>
            <a:r>
              <a:rPr dirty="0" err="1"/>
              <a:t>européens</a:t>
            </a:r>
            <a:r>
              <a:rPr dirty="0"/>
              <a:t> de </a:t>
            </a:r>
            <a:r>
              <a:rPr dirty="0" err="1"/>
              <a:t>référence</a:t>
            </a:r>
            <a:r>
              <a:rPr dirty="0"/>
              <a:t>, par les </a:t>
            </a:r>
            <a:r>
              <a:rPr dirty="0" err="1"/>
              <a:t>moyens</a:t>
            </a:r>
            <a:r>
              <a:rPr dirty="0"/>
              <a:t> </a:t>
            </a:r>
            <a:r>
              <a:rPr dirty="0" err="1"/>
              <a:t>suivants</a:t>
            </a:r>
            <a:r>
              <a:rPr dirty="0"/>
              <a:t>: </a:t>
            </a:r>
            <a:r>
              <a:rPr dirty="0" err="1"/>
              <a:t>faciliter</a:t>
            </a:r>
            <a:r>
              <a:rPr dirty="0"/>
              <a:t> la collaboration entre les RER,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renforçant</a:t>
            </a:r>
            <a:r>
              <a:rPr dirty="0"/>
              <a:t> la </a:t>
            </a:r>
            <a:r>
              <a:rPr dirty="0" err="1"/>
              <a:t>visibilité</a:t>
            </a:r>
            <a:r>
              <a:rPr dirty="0"/>
              <a:t> et </a:t>
            </a:r>
            <a:r>
              <a:rPr dirty="0" err="1"/>
              <a:t>l’impact</a:t>
            </a:r>
            <a:r>
              <a:rPr dirty="0"/>
              <a:t> des RER (</a:t>
            </a:r>
            <a:r>
              <a:rPr dirty="0" err="1"/>
              <a:t>sensibilisation</a:t>
            </a:r>
            <a:r>
              <a:rPr dirty="0"/>
              <a:t> et collaboration avec de multiples parties </a:t>
            </a:r>
            <a:r>
              <a:rPr dirty="0" err="1"/>
              <a:t>prenantes</a:t>
            </a:r>
            <a:r>
              <a:rPr dirty="0"/>
              <a:t>) </a:t>
            </a:r>
            <a:r>
              <a:rPr dirty="0">
                <a:hlinkClick r:id="rId2"/>
              </a:rPr>
              <a:t>www.erica-rd.eu</a:t>
            </a:r>
            <a:r>
              <a:rPr dirty="0"/>
              <a:t> </a:t>
            </a:r>
          </a:p>
          <a:p>
            <a:pPr algn="just">
              <a:defRPr sz="1700"/>
            </a:pPr>
            <a:r>
              <a:rPr b="1" dirty="0"/>
              <a:t>Solve-RD</a:t>
            </a:r>
            <a:r>
              <a:rPr dirty="0"/>
              <a:t>: </a:t>
            </a:r>
            <a:r>
              <a:rPr b="1" dirty="0" err="1"/>
              <a:t>Résoudre</a:t>
            </a:r>
            <a:r>
              <a:rPr b="1" dirty="0"/>
              <a:t> les maladies </a:t>
            </a:r>
            <a:r>
              <a:rPr b="1" dirty="0" err="1"/>
              <a:t>rares</a:t>
            </a:r>
            <a:r>
              <a:rPr b="1" dirty="0"/>
              <a:t> non </a:t>
            </a:r>
            <a:r>
              <a:rPr b="1" dirty="0" err="1"/>
              <a:t>résolues</a:t>
            </a:r>
            <a:r>
              <a:rPr b="1" dirty="0"/>
              <a:t> </a:t>
            </a:r>
            <a:r>
              <a:rPr dirty="0"/>
              <a:t>(01.01.2018-31.12.2022); Contribution de </a:t>
            </a:r>
            <a:r>
              <a:rPr dirty="0" err="1"/>
              <a:t>l’UE</a:t>
            </a:r>
            <a:r>
              <a:rPr dirty="0"/>
              <a:t>: 15 361 621 EUR; de </a:t>
            </a:r>
            <a:r>
              <a:rPr dirty="0" err="1"/>
              <a:t>nouvelles</a:t>
            </a:r>
            <a:r>
              <a:rPr dirty="0"/>
              <a:t> </a:t>
            </a:r>
            <a:r>
              <a:rPr dirty="0" err="1"/>
              <a:t>approches</a:t>
            </a:r>
            <a:r>
              <a:rPr dirty="0"/>
              <a:t> </a:t>
            </a:r>
            <a:r>
              <a:rPr dirty="0" err="1"/>
              <a:t>omiques</a:t>
            </a:r>
            <a:r>
              <a:rPr dirty="0"/>
              <a:t>; </a:t>
            </a:r>
            <a:r>
              <a:rPr dirty="0">
                <a:hlinkClick r:id="rId3"/>
              </a:rPr>
              <a:t>www.solve-rd.eu</a:t>
            </a:r>
            <a:r>
              <a:rPr dirty="0"/>
              <a:t> </a:t>
            </a:r>
          </a:p>
          <a:p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652318" cy="782357"/>
          </a:xfrm>
        </p:spPr>
        <p:txBody>
          <a:bodyPr/>
          <a:lstStyle/>
          <a:p>
            <a:pPr>
              <a:defRPr sz="3600" b="1"/>
            </a:pPr>
            <a:r>
              <a:rPr dirty="0"/>
              <a:t>Les RER e</a:t>
            </a:r>
            <a:r>
              <a:rPr lang="en-IE" dirty="0"/>
              <a:t>n tant que </a:t>
            </a:r>
            <a:r>
              <a:rPr lang="en-IE" dirty="0" err="1"/>
              <a:t>communauté</a:t>
            </a:r>
            <a:r>
              <a:rPr lang="en-IE" dirty="0"/>
              <a:t> de recherche</a:t>
            </a:r>
            <a:endParaRPr sz="36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3455"/>
            <a:ext cx="5327650" cy="3592946"/>
          </a:xfrm>
        </p:spPr>
      </p:pic>
    </p:spTree>
    <p:extLst>
      <p:ext uri="{BB962C8B-B14F-4D97-AF65-F5344CB8AC3E}">
        <p14:creationId xmlns:p14="http://schemas.microsoft.com/office/powerpoint/2010/main" val="202277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143000" y="979056"/>
            <a:ext cx="9525000" cy="82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 sz="3600">
                <a:latin typeface="Ariel (Heading)"/>
              </a:defRPr>
            </a:pPr>
            <a:r>
              <a:rPr dirty="0"/>
              <a:t>Cadre </a:t>
            </a:r>
            <a:r>
              <a:rPr lang="fr-BE" dirty="0"/>
              <a:t>d’action</a:t>
            </a:r>
            <a:r>
              <a:rPr dirty="0"/>
              <a:t> au </a:t>
            </a:r>
            <a:r>
              <a:rPr lang="fr-BE" dirty="0"/>
              <a:t>niveau</a:t>
            </a:r>
            <a:r>
              <a:rPr dirty="0"/>
              <a:t> de </a:t>
            </a:r>
            <a:r>
              <a:rPr lang="fr-BE" dirty="0"/>
              <a:t>l’UE</a:t>
            </a:r>
            <a:r>
              <a:rPr dirty="0"/>
              <a:t>: Maladies </a:t>
            </a:r>
            <a:r>
              <a:rPr dirty="0" err="1"/>
              <a:t>rares</a:t>
            </a:r>
            <a:r>
              <a:rPr dirty="0"/>
              <a:t> </a:t>
            </a:r>
          </a:p>
        </p:txBody>
      </p:sp>
      <p:sp>
        <p:nvSpPr>
          <p:cNvPr id="5" name="Pentagon 4"/>
          <p:cNvSpPr/>
          <p:nvPr/>
        </p:nvSpPr>
        <p:spPr>
          <a:xfrm>
            <a:off x="1524000" y="2007422"/>
            <a:ext cx="9036496" cy="1080119"/>
          </a:xfrm>
          <a:prstGeom prst="homePlate">
            <a:avLst>
              <a:gd name="adj" fmla="val 29607"/>
            </a:avLst>
          </a:prstGeom>
          <a:solidFill>
            <a:srgbClr val="00AEF0"/>
          </a:solidFill>
          <a:ln w="9525" cap="flat" cmpd="sng" algn="ctr">
            <a:solidFill>
              <a:srgbClr val="133176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457200"/>
            <a:endParaRPr kern="0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6873"/>
            <a:ext cx="1296144" cy="87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objekt 7" descr="doctorandchild_smal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276872"/>
            <a:ext cx="1195240" cy="8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0" y="6688724"/>
            <a:ext cx="410445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175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 sz="500" b="0">
                <a:solidFill>
                  <a:srgbClr val="3166CF"/>
                </a:solidFill>
                <a:ea typeface="ＭＳ Ｐゴシック" pitchFamily="34" charset="-128"/>
              </a:defRPr>
            </a:pPr>
            <a:r>
              <a:rPr dirty="0"/>
              <a:t>© Image Source: http://ec.europa.eu/research/health/pdf/rare-diseases-how-europe-meeting-challenges_en.pdf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2276873"/>
            <a:ext cx="1777640" cy="84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10000" y="-20008185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dirty="0"/>
              <a:t>recherche et 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dirty="0" err="1"/>
              <a:t>centres</a:t>
            </a:r>
            <a:r>
              <a:rPr dirty="0"/>
              <a:t> de </a:t>
            </a:r>
            <a:r>
              <a:rPr dirty="0" err="1"/>
              <a:t>connaissances</a:t>
            </a:r>
            <a:r>
              <a:rPr dirty="0"/>
              <a:t>, mise à jour et contribution aux </a:t>
            </a:r>
            <a:r>
              <a:rPr dirty="0" err="1"/>
              <a:t>dernières</a:t>
            </a:r>
            <a:r>
              <a:rPr dirty="0"/>
              <a:t> 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dirty="0" err="1"/>
              <a:t>résultats</a:t>
            </a:r>
            <a:r>
              <a:rPr dirty="0"/>
              <a:t> </a:t>
            </a:r>
            <a:r>
              <a:rPr dirty="0" err="1"/>
              <a:t>scientifiques</a:t>
            </a:r>
            <a:r>
              <a:rPr dirty="0"/>
              <a:t>, </a:t>
            </a:r>
            <a:r>
              <a:rPr dirty="0" err="1"/>
              <a:t>traitement</a:t>
            </a:r>
            <a:r>
              <a:rPr dirty="0"/>
              <a:t> de patients </a:t>
            </a:r>
            <a:r>
              <a:rPr dirty="0" err="1"/>
              <a:t>provenant</a:t>
            </a:r>
            <a:r>
              <a:rPr dirty="0"/>
              <a:t> </a:t>
            </a:r>
            <a:r>
              <a:rPr dirty="0" err="1"/>
              <a:t>d’autres</a:t>
            </a:r>
            <a:r>
              <a:rPr dirty="0"/>
              <a:t> 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dirty="0" err="1"/>
              <a:t>États</a:t>
            </a:r>
            <a:r>
              <a:rPr dirty="0"/>
              <a:t> </a:t>
            </a:r>
            <a:r>
              <a:rPr dirty="0" err="1"/>
              <a:t>membres</a:t>
            </a:r>
            <a:r>
              <a:rPr dirty="0"/>
              <a:t> et </a:t>
            </a:r>
            <a:r>
              <a:rPr dirty="0" err="1"/>
              <a:t>garantie</a:t>
            </a:r>
            <a:r>
              <a:rPr dirty="0"/>
              <a:t> de la </a:t>
            </a:r>
            <a:r>
              <a:rPr dirty="0" err="1"/>
              <a:t>disponibilité</a:t>
            </a:r>
            <a:r>
              <a:rPr dirty="0"/>
              <a:t> </a:t>
            </a:r>
            <a:r>
              <a:rPr dirty="0" err="1"/>
              <a:t>ultérieure</a:t>
            </a:r>
            <a:r>
              <a:rPr dirty="0"/>
              <a:t> 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r>
              <a:rPr dirty="0"/>
              <a:t>installations de </a:t>
            </a:r>
            <a:r>
              <a:rPr dirty="0" err="1"/>
              <a:t>traitement</a:t>
            </a:r>
            <a:r>
              <a:rPr dirty="0"/>
              <a:t> le </a:t>
            </a:r>
            <a:r>
              <a:rPr dirty="0" err="1"/>
              <a:t>cas</a:t>
            </a:r>
            <a:r>
              <a:rPr dirty="0"/>
              <a:t> </a:t>
            </a:r>
            <a:r>
              <a:rPr dirty="0" err="1"/>
              <a:t>échéant</a:t>
            </a:r>
            <a:endParaRPr b="1" kern="0" dirty="0">
              <a:solidFill>
                <a:srgbClr val="FFD624"/>
              </a:solidFill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927649" y="2348880"/>
            <a:ext cx="1224135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4" descr="LOGO1 for facebook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348880"/>
            <a:ext cx="720080" cy="720080"/>
          </a:xfrm>
          <a:prstGeom prst="rect">
            <a:avLst/>
          </a:prstGeom>
        </p:spPr>
      </p:pic>
      <p:pic>
        <p:nvPicPr>
          <p:cNvPr id="14" name="Image 6" descr="irdirc_logo_0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2348880"/>
            <a:ext cx="1296144" cy="1296144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76401" y="3152646"/>
            <a:ext cx="8181852" cy="312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SzPct val="120000"/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EF0"/>
              </a:buClr>
              <a:buChar char="•"/>
              <a:tabLst>
                <a:tab pos="7623175" algn="l"/>
              </a:tabLst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>
              <a:spcBef>
                <a:spcPts val="1200"/>
              </a:spcBef>
            </a:pPr>
            <a:endParaRPr sz="1700" i="0" dirty="0">
              <a:solidFill>
                <a:schemeClr val="tx1"/>
              </a:solidFill>
            </a:endParaRPr>
          </a:p>
          <a:p>
            <a:pPr marL="342900">
              <a:spcBef>
                <a:spcPts val="1200"/>
              </a:spcBef>
              <a:defRPr sz="1700" i="0">
                <a:solidFill>
                  <a:schemeClr val="tx1"/>
                </a:solidFill>
                <a:latin typeface="Arial (Body)"/>
              </a:defRPr>
            </a:pPr>
            <a:r>
              <a:rPr dirty="0"/>
              <a:t>27 à 36 millions de </a:t>
            </a:r>
            <a:r>
              <a:rPr dirty="0" err="1"/>
              <a:t>personnes</a:t>
            </a:r>
            <a:r>
              <a:rPr dirty="0"/>
              <a:t> dans </a:t>
            </a:r>
            <a:r>
              <a:rPr dirty="0" err="1"/>
              <a:t>l’UE</a:t>
            </a:r>
            <a:r>
              <a:rPr dirty="0"/>
              <a:t> </a:t>
            </a:r>
            <a:r>
              <a:rPr dirty="0" err="1"/>
              <a:t>touchées</a:t>
            </a:r>
            <a:endParaRPr dirty="0"/>
          </a:p>
          <a:p>
            <a:pPr marL="342900">
              <a:spcBef>
                <a:spcPts val="1200"/>
              </a:spcBef>
              <a:defRPr sz="1700" i="0">
                <a:solidFill>
                  <a:schemeClr val="tx1"/>
                </a:solidFill>
                <a:latin typeface="Arial (Body)"/>
              </a:defRPr>
            </a:pPr>
            <a:r>
              <a:rPr dirty="0" err="1"/>
              <a:t>Coopération</a:t>
            </a:r>
            <a:r>
              <a:rPr dirty="0"/>
              <a:t>, coordination et </a:t>
            </a:r>
            <a:r>
              <a:rPr dirty="0" err="1"/>
              <a:t>réglementation</a:t>
            </a:r>
            <a:r>
              <a:rPr dirty="0"/>
              <a:t> au </a:t>
            </a:r>
            <a:r>
              <a:rPr dirty="0" err="1"/>
              <a:t>niveau</a:t>
            </a:r>
            <a:r>
              <a:rPr dirty="0"/>
              <a:t> de </a:t>
            </a:r>
            <a:r>
              <a:rPr dirty="0" err="1"/>
              <a:t>l’UE</a:t>
            </a:r>
            <a:r>
              <a:rPr dirty="0"/>
              <a:t> — </a:t>
            </a:r>
            <a:r>
              <a:rPr dirty="0" err="1"/>
              <a:t>potentiel</a:t>
            </a:r>
            <a:r>
              <a:rPr dirty="0"/>
              <a:t> </a:t>
            </a:r>
            <a:r>
              <a:rPr dirty="0" err="1"/>
              <a:t>élevé</a:t>
            </a:r>
            <a:r>
              <a:rPr dirty="0"/>
              <a:t> </a:t>
            </a:r>
            <a:r>
              <a:rPr dirty="0" err="1"/>
              <a:t>d’efficacité</a:t>
            </a:r>
            <a:r>
              <a:rPr dirty="0"/>
              <a:t> et </a:t>
            </a:r>
            <a:r>
              <a:rPr dirty="0" err="1"/>
              <a:t>d’efficience</a:t>
            </a:r>
            <a:endParaRPr dirty="0"/>
          </a:p>
          <a:p>
            <a:pPr marL="342900">
              <a:spcBef>
                <a:spcPts val="1200"/>
              </a:spcBef>
              <a:defRPr sz="1700" i="0">
                <a:solidFill>
                  <a:schemeClr val="tx1"/>
                </a:solidFill>
                <a:latin typeface="Arial (Body)"/>
              </a:defRPr>
            </a:pPr>
            <a:r>
              <a:rPr dirty="0"/>
              <a:t>Domaine de la </a:t>
            </a:r>
            <a:r>
              <a:rPr dirty="0" err="1"/>
              <a:t>santé</a:t>
            </a:r>
            <a:r>
              <a:rPr dirty="0"/>
              <a:t> </a:t>
            </a:r>
            <a:r>
              <a:rPr dirty="0" err="1"/>
              <a:t>publique</a:t>
            </a:r>
            <a:r>
              <a:rPr dirty="0"/>
              <a:t> très </a:t>
            </a:r>
            <a:r>
              <a:rPr dirty="0" err="1"/>
              <a:t>spécifique</a:t>
            </a:r>
            <a:r>
              <a:rPr dirty="0"/>
              <a:t>, </a:t>
            </a:r>
            <a:r>
              <a:rPr dirty="0" err="1"/>
              <a:t>nombre</a:t>
            </a:r>
            <a:r>
              <a:rPr dirty="0"/>
              <a:t> </a:t>
            </a:r>
            <a:r>
              <a:rPr dirty="0" err="1"/>
              <a:t>limité</a:t>
            </a:r>
            <a:r>
              <a:rPr dirty="0"/>
              <a:t> de patients</a:t>
            </a:r>
          </a:p>
          <a:p>
            <a:pPr marL="342900">
              <a:spcBef>
                <a:spcPts val="1200"/>
              </a:spcBef>
              <a:defRPr sz="1700" i="0">
                <a:solidFill>
                  <a:schemeClr val="tx1"/>
                </a:solidFill>
                <a:latin typeface="Arial (Body)"/>
              </a:defRPr>
            </a:pPr>
            <a:r>
              <a:rPr dirty="0" err="1"/>
              <a:t>Rareté</a:t>
            </a:r>
            <a:r>
              <a:rPr dirty="0"/>
              <a:t> des </a:t>
            </a:r>
            <a:r>
              <a:rPr dirty="0" err="1"/>
              <a:t>connaissances</a:t>
            </a:r>
            <a:r>
              <a:rPr dirty="0"/>
              <a:t> et de </a:t>
            </a:r>
            <a:r>
              <a:rPr dirty="0" err="1"/>
              <a:t>l’expertise</a:t>
            </a:r>
            <a:endParaRPr dirty="0"/>
          </a:p>
          <a:p>
            <a:pPr marL="342900">
              <a:spcBef>
                <a:spcPts val="1200"/>
              </a:spcBef>
              <a:defRPr sz="1700" i="0">
                <a:solidFill>
                  <a:schemeClr val="tx1"/>
                </a:solidFill>
                <a:latin typeface="Arial (Body)"/>
              </a:defRPr>
            </a:pPr>
            <a:r>
              <a:rPr dirty="0" err="1"/>
              <a:t>Économie</a:t>
            </a:r>
            <a:r>
              <a:rPr dirty="0"/>
              <a:t> </a:t>
            </a:r>
            <a:r>
              <a:rPr dirty="0" err="1"/>
              <a:t>d’échelle</a:t>
            </a:r>
            <a:r>
              <a:rPr dirty="0"/>
              <a:t> au </a:t>
            </a:r>
            <a:r>
              <a:rPr dirty="0" err="1"/>
              <a:t>niveau</a:t>
            </a:r>
            <a:r>
              <a:rPr dirty="0"/>
              <a:t> de </a:t>
            </a:r>
            <a:r>
              <a:rPr dirty="0" err="1"/>
              <a:t>l’UE</a:t>
            </a:r>
            <a:endParaRPr dirty="0"/>
          </a:p>
          <a:p>
            <a:pPr marL="342900">
              <a:spcBef>
                <a:spcPts val="1200"/>
              </a:spcBef>
              <a:defRPr sz="1700" i="0">
                <a:solidFill>
                  <a:schemeClr val="tx1"/>
                </a:solidFill>
                <a:latin typeface="Arial (Body)"/>
              </a:defRPr>
            </a:pPr>
            <a:r>
              <a:rPr dirty="0"/>
              <a:t>Reconnaissance et </a:t>
            </a:r>
            <a:r>
              <a:rPr dirty="0" err="1"/>
              <a:t>visibilité</a:t>
            </a:r>
            <a:r>
              <a:rPr dirty="0"/>
              <a:t> des maladies </a:t>
            </a:r>
            <a:r>
              <a:rPr dirty="0" err="1"/>
              <a:t>rares</a:t>
            </a:r>
            <a:endParaRPr dirty="0"/>
          </a:p>
          <a:p>
            <a:pPr marL="342900"/>
            <a:endParaRPr sz="2000" b="1" i="0" kern="0" dirty="0">
              <a:latin typeface="Verdana"/>
            </a:endParaRPr>
          </a:p>
          <a:p>
            <a:pPr indent="0">
              <a:buNone/>
            </a:pPr>
            <a:endParaRPr sz="2000" b="1" i="0" kern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54708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805182" y="1489593"/>
            <a:ext cx="5928959" cy="4441424"/>
          </a:xfrm>
        </p:spPr>
        <p:txBody>
          <a:bodyPr/>
          <a:lstStyle/>
          <a:p>
            <a:pPr algn="just"/>
            <a:r>
              <a:rPr lang="fr-FR" sz="1600" b="1" dirty="0">
                <a:latin typeface="Arial (Body)"/>
              </a:rPr>
              <a:t>Le Partenariat européen sur les maladies rares (en préparation): </a:t>
            </a:r>
            <a:r>
              <a:rPr lang="fr-FR" sz="1600" dirty="0">
                <a:latin typeface="Arial (Body)"/>
              </a:rPr>
              <a:t>partenariat RD pour améliorer la vie des personnes atteintes d’une maladie rare, en soutenant les activités de recherche en matière de maladies rares(RD).</a:t>
            </a:r>
          </a:p>
          <a:p>
            <a:pPr algn="just"/>
            <a:r>
              <a:rPr lang="fr-FR" sz="1600" b="1" dirty="0" err="1">
                <a:latin typeface="Arial (Body)"/>
              </a:rPr>
              <a:t>Etablir</a:t>
            </a:r>
            <a:r>
              <a:rPr lang="fr-FR" sz="1600" b="1" dirty="0">
                <a:latin typeface="Arial (Body)"/>
              </a:rPr>
              <a:t> en tant que partenariat public-public cofinancé, à partir de 2024 (durée proposée: 7 ans); </a:t>
            </a:r>
            <a:r>
              <a:rPr lang="fr-FR" sz="1600" dirty="0">
                <a:latin typeface="Arial (Body)"/>
              </a:rPr>
              <a:t>financement proposé par l’UE: 100 millions d’euros (EJP RD: 55 millions d’euros)</a:t>
            </a:r>
          </a:p>
          <a:p>
            <a:pPr algn="just"/>
            <a:r>
              <a:rPr lang="fr-FR" sz="1600" b="1" dirty="0">
                <a:latin typeface="Arial (Body)"/>
              </a:rPr>
              <a:t>S'appuyer sur les résultats et les expériences de l’ERA-Net E-Rare dans le cadre du programme commun européen sur les maladies rares, conformément aux objectifs de l’</a:t>
            </a:r>
            <a:r>
              <a:rPr lang="fr-FR" sz="1600" b="1" dirty="0" err="1">
                <a:latin typeface="Arial (Body)"/>
              </a:rPr>
              <a:t>IRDiRC</a:t>
            </a:r>
            <a:r>
              <a:rPr lang="fr-FR" sz="1600" b="1" dirty="0">
                <a:latin typeface="Arial (Body)"/>
              </a:rPr>
              <a:t>, ainsi que sur des initiatives telles que la plateforme d’enregistrement de l’UE sur les maladies rares</a:t>
            </a:r>
            <a:r>
              <a:rPr lang="fr-FR" sz="1600" dirty="0">
                <a:latin typeface="Arial (Body)"/>
              </a:rPr>
              <a:t>(rare </a:t>
            </a:r>
            <a:r>
              <a:rPr lang="fr-FR" sz="1600" dirty="0" err="1">
                <a:latin typeface="Arial (Body)"/>
              </a:rPr>
              <a:t>diseases</a:t>
            </a:r>
            <a:r>
              <a:rPr lang="fr-FR" sz="1600" dirty="0">
                <a:latin typeface="Arial (Body)"/>
              </a:rPr>
              <a:t>: RD), le système Solve-RD, ERICA, les réseaux européens de référence(</a:t>
            </a:r>
            <a:r>
              <a:rPr lang="fr-FR" sz="1600" dirty="0" err="1">
                <a:latin typeface="Arial (Body)"/>
              </a:rPr>
              <a:t>ERNs</a:t>
            </a:r>
            <a:r>
              <a:rPr lang="fr-FR" sz="1600" dirty="0">
                <a:latin typeface="Arial (Body)"/>
              </a:rPr>
              <a:t>) et les infrastructures de recherche.</a:t>
            </a:r>
            <a:r>
              <a:rPr lang="en-US" sz="1600" dirty="0">
                <a:latin typeface="Arial (Body)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3600" b="1" dirty="0"/>
              <a:t>EC Actions on RD: Partnerships</a:t>
            </a:r>
            <a:endParaRPr lang="en-US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7" y="1489593"/>
            <a:ext cx="4336007" cy="4441424"/>
          </a:xfrm>
        </p:spPr>
      </p:pic>
    </p:spTree>
    <p:extLst>
      <p:ext uri="{BB962C8B-B14F-4D97-AF65-F5344CB8AC3E}">
        <p14:creationId xmlns:p14="http://schemas.microsoft.com/office/powerpoint/2010/main" val="69885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20678" y="1825624"/>
            <a:ext cx="5309571" cy="4084287"/>
          </a:xfrm>
        </p:spPr>
        <p:txBody>
          <a:bodyPr/>
          <a:lstStyle/>
          <a:p>
            <a:pPr marL="0" indent="0">
              <a:buNone/>
              <a:defRPr sz="2000"/>
            </a:pPr>
            <a:r>
              <a:rPr b="1" dirty="0"/>
              <a:t> </a:t>
            </a:r>
            <a:r>
              <a:rPr sz="1700" dirty="0"/>
              <a:t>... </a:t>
            </a:r>
            <a:r>
              <a:rPr lang="fr-BE" sz="1700" dirty="0"/>
              <a:t>D</a:t>
            </a:r>
            <a:r>
              <a:rPr sz="1700" dirty="0" err="1"/>
              <a:t>isponible</a:t>
            </a:r>
            <a:r>
              <a:rPr sz="1700" dirty="0"/>
              <a:t> sur le site web de la Commission </a:t>
            </a:r>
            <a:r>
              <a:rPr sz="1700" dirty="0" err="1"/>
              <a:t>européenne</a:t>
            </a:r>
            <a:r>
              <a:rPr sz="1700" dirty="0"/>
              <a:t>: </a:t>
            </a:r>
          </a:p>
          <a:p>
            <a:pPr marL="0" indent="0">
              <a:buNone/>
              <a:defRPr sz="1700" b="1">
                <a:solidFill>
                  <a:srgbClr val="FF0000"/>
                </a:solidFill>
                <a:hlinkClick r:id="rId2"/>
              </a:defRPr>
            </a:pPr>
            <a:r>
              <a:rPr dirty="0"/>
              <a:t>https://health.ec.europa.eu/european-reference-networks_en</a:t>
            </a:r>
            <a:endParaRPr sz="1700" b="1" dirty="0">
              <a:solidFill>
                <a:srgbClr val="FF0000"/>
              </a:solidFill>
            </a:endParaRPr>
          </a:p>
          <a:p>
            <a:pPr marL="0" indent="0">
              <a:buNone/>
              <a:defRPr sz="1700"/>
            </a:pPr>
            <a:r>
              <a:rPr dirty="0" err="1"/>
              <a:t>Informations</a:t>
            </a:r>
            <a:r>
              <a:rPr dirty="0"/>
              <a:t> et </a:t>
            </a:r>
            <a:r>
              <a:rPr dirty="0" err="1"/>
              <a:t>actualités</a:t>
            </a:r>
            <a:r>
              <a:rPr dirty="0"/>
              <a:t> </a:t>
            </a:r>
            <a:r>
              <a:rPr dirty="0" err="1"/>
              <a:t>récentes</a:t>
            </a:r>
            <a:endParaRPr dirty="0"/>
          </a:p>
          <a:p>
            <a:pPr>
              <a:buFontTx/>
              <a:buChar char="-"/>
              <a:defRPr sz="1700"/>
            </a:pPr>
            <a:r>
              <a:rPr dirty="0"/>
              <a:t>Matériel disponible</a:t>
            </a:r>
          </a:p>
          <a:p>
            <a:pPr marL="0" indent="0">
              <a:buNone/>
              <a:defRPr sz="1700"/>
            </a:pPr>
            <a:r>
              <a:rPr dirty="0"/>
              <a:t>Les </a:t>
            </a:r>
            <a:r>
              <a:rPr dirty="0" err="1"/>
              <a:t>nouvelles</a:t>
            </a:r>
            <a:r>
              <a:rPr dirty="0"/>
              <a:t> subventions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faveur</a:t>
            </a:r>
            <a:r>
              <a:rPr dirty="0"/>
              <a:t> des RER et </a:t>
            </a:r>
            <a:r>
              <a:rPr dirty="0" err="1"/>
              <a:t>l’action</a:t>
            </a:r>
            <a:r>
              <a:rPr dirty="0"/>
              <a:t> </a:t>
            </a:r>
            <a:r>
              <a:rPr dirty="0" err="1"/>
              <a:t>conjointe</a:t>
            </a:r>
            <a:r>
              <a:rPr dirty="0"/>
              <a:t> </a:t>
            </a:r>
            <a:r>
              <a:rPr dirty="0" err="1"/>
              <a:t>prévoient</a:t>
            </a:r>
            <a:r>
              <a:rPr dirty="0"/>
              <a:t> un </a:t>
            </a:r>
            <a:r>
              <a:rPr lang="fr-BE" dirty="0"/>
              <a:t>lot</a:t>
            </a:r>
            <a:r>
              <a:rPr dirty="0"/>
              <a:t> de travaux </a:t>
            </a:r>
            <a:r>
              <a:rPr dirty="0" err="1"/>
              <a:t>consacré</a:t>
            </a:r>
            <a:r>
              <a:rPr dirty="0"/>
              <a:t> à la communication:</a:t>
            </a:r>
            <a:endParaRPr sz="1700" b="1" dirty="0"/>
          </a:p>
          <a:p>
            <a:pPr marL="0" indent="0">
              <a:buNone/>
              <a:defRPr sz="2000"/>
            </a:pPr>
            <a:endParaRPr sz="2000" b="1" dirty="0"/>
          </a:p>
          <a:p>
            <a:pPr>
              <a:buFontTx/>
              <a:buChar char="-"/>
              <a:defRPr sz="2000"/>
            </a:pPr>
            <a:endParaRPr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60088" y="847492"/>
            <a:ext cx="10226234" cy="630325"/>
          </a:xfrm>
        </p:spPr>
        <p:txBody>
          <a:bodyPr/>
          <a:lstStyle/>
          <a:p>
            <a:pPr>
              <a:defRPr sz="3600" b="1"/>
            </a:pPr>
            <a:r>
              <a:t>Pour en savoir plus sur les RER...</a:t>
            </a:r>
            <a:endParaRPr sz="3600" b="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466DB4-9C9C-4D8B-77A6-B08D68BE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21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FFBDB8-13D1-570A-E653-2AF277B094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F4E575-3B45-89A3-55AB-52D4FB5A8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1825626"/>
            <a:ext cx="5143502" cy="4084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37CA51-FF63-98A8-A3A4-3CAF2C96C1F0}"/>
              </a:ext>
            </a:extLst>
          </p:cNvPr>
          <p:cNvSpPr txBox="1"/>
          <p:nvPr/>
        </p:nvSpPr>
        <p:spPr>
          <a:xfrm>
            <a:off x="6629520" y="5299353"/>
            <a:ext cx="872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>
                <a:hlinkClick r:id="rId4"/>
              </a:defRPr>
            </a:pPr>
            <a:r>
              <a:t>Vidéo 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602348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650654"/>
          </a:xfrm>
        </p:spPr>
        <p:txBody>
          <a:bodyPr/>
          <a:lstStyle/>
          <a:p>
            <a:pPr>
              <a:defRPr sz="4800"/>
            </a:pPr>
            <a:r>
              <a:t>Merci de votre attention! Des questions?</a:t>
            </a:r>
            <a:endParaRPr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pPr>
              <a:defRPr sz="1050" b="1"/>
            </a:pPr>
            <a:r>
              <a:t>© Union européenne 2020</a:t>
            </a:r>
          </a:p>
          <a:p>
            <a:pPr>
              <a:defRPr sz="1050"/>
            </a:pPr>
            <a:r>
              <a:t>Sauf mention contraire, la réutilisation de cette présentation est autorisée en vertu de la licence </a:t>
            </a:r>
            <a:r>
              <a:rPr>
                <a:hlinkClick r:id="rId3"/>
              </a:rPr>
              <a:t>CC BY 4.0</a:t>
            </a:r>
            <a:r>
              <a:t>. Pour toute utilisation ou reproduction d’éléments qui ne sont pas la propriété de l’UE, l’autorisation peut devoir être obtenue directement auprès des titulaires de droits respectifs.</a:t>
            </a:r>
          </a:p>
          <a:p>
            <a:pPr>
              <a:defRPr sz="1050"/>
            </a:pPr>
            <a:r>
              <a:t>Diapositive </a:t>
            </a:r>
            <a:r>
              <a:rPr>
                <a:solidFill>
                  <a:schemeClr val="accent6"/>
                </a:solidFill>
              </a:rPr>
              <a:t>xx</a:t>
            </a:r>
            <a:r>
              <a:t>: </a:t>
            </a:r>
            <a:r>
              <a:rPr>
                <a:solidFill>
                  <a:schemeClr val="accent6"/>
                </a:solidFill>
              </a:rPr>
              <a:t>élément concerné</a:t>
            </a:r>
            <a:r>
              <a:t>, source</a:t>
            </a:r>
            <a:r>
              <a:rPr>
                <a:solidFill>
                  <a:schemeClr val="accent6"/>
                </a:solidFill>
              </a:rPr>
              <a:t>: par exemple Fotolia.com</a:t>
            </a:r>
            <a:r>
              <a:t>; Diapositive </a:t>
            </a:r>
            <a:r>
              <a:rPr>
                <a:solidFill>
                  <a:schemeClr val="accent6"/>
                </a:solidFill>
              </a:rPr>
              <a:t>xx</a:t>
            </a:r>
            <a:r>
              <a:t>: </a:t>
            </a:r>
            <a:r>
              <a:rPr>
                <a:solidFill>
                  <a:schemeClr val="accent6"/>
                </a:solidFill>
              </a:rPr>
              <a:t>élément concerné</a:t>
            </a:r>
            <a:r>
              <a:t>, source: </a:t>
            </a:r>
            <a:r>
              <a:rPr>
                <a:solidFill>
                  <a:schemeClr val="accent6"/>
                </a:solidFill>
              </a:rPr>
              <a:t>par exemple, iStock.com</a:t>
            </a:r>
            <a:endParaRPr sz="105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2" y="1948069"/>
            <a:ext cx="5240807" cy="36576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03048" y="1825625"/>
            <a:ext cx="6027201" cy="4316758"/>
          </a:xfrm>
        </p:spPr>
        <p:txBody>
          <a:bodyPr/>
          <a:lstStyle/>
          <a:p>
            <a:pPr algn="just">
              <a:defRPr sz="1700"/>
            </a:pPr>
            <a:r>
              <a:rPr dirty="0"/>
              <a:t>La</a:t>
            </a:r>
            <a:r>
              <a:rPr lang="en-IE" dirty="0"/>
              <a:t> </a:t>
            </a:r>
            <a:r>
              <a:rPr b="1" dirty="0"/>
              <a:t>directive 2011/24/UE </a:t>
            </a:r>
            <a:r>
              <a:rPr dirty="0" err="1"/>
              <a:t>visant</a:t>
            </a:r>
            <a:r>
              <a:rPr dirty="0"/>
              <a:t> à </a:t>
            </a:r>
            <a:r>
              <a:rPr dirty="0" err="1"/>
              <a:t>garantir</a:t>
            </a:r>
            <a:r>
              <a:rPr dirty="0"/>
              <a:t> les droits des patients dans </a:t>
            </a:r>
            <a:r>
              <a:rPr dirty="0" err="1"/>
              <a:t>l’Union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matière de </a:t>
            </a:r>
            <a:r>
              <a:rPr dirty="0" err="1"/>
              <a:t>soins</a:t>
            </a:r>
            <a:r>
              <a:rPr dirty="0"/>
              <a:t> de </a:t>
            </a:r>
            <a:r>
              <a:rPr dirty="0" err="1"/>
              <a:t>santé</a:t>
            </a:r>
            <a:r>
              <a:rPr dirty="0"/>
              <a:t> </a:t>
            </a:r>
            <a:r>
              <a:rPr dirty="0" err="1"/>
              <a:t>transfrontaliers</a:t>
            </a:r>
            <a:r>
              <a:rPr dirty="0"/>
              <a:t>;</a:t>
            </a:r>
          </a:p>
          <a:p>
            <a:pPr algn="just">
              <a:defRPr sz="1700"/>
            </a:pPr>
            <a:r>
              <a:rPr dirty="0" err="1"/>
              <a:t>Décision</a:t>
            </a:r>
            <a:r>
              <a:rPr lang="en-IE" dirty="0"/>
              <a:t> d</a:t>
            </a:r>
            <a:r>
              <a:rPr b="1" dirty="0"/>
              <a:t>’EXÉCUTION DE LA COMMISSION (2014/287/UE) </a:t>
            </a:r>
            <a:r>
              <a:rPr dirty="0"/>
              <a:t>du 10 mars 2014 </a:t>
            </a:r>
            <a:r>
              <a:rPr dirty="0" err="1"/>
              <a:t>fixant</a:t>
            </a:r>
            <a:r>
              <a:rPr dirty="0"/>
              <a:t> les </a:t>
            </a:r>
            <a:r>
              <a:rPr dirty="0" err="1"/>
              <a:t>critères</a:t>
            </a:r>
            <a:r>
              <a:rPr dirty="0"/>
              <a:t> pour la mise </a:t>
            </a:r>
            <a:r>
              <a:rPr dirty="0" err="1"/>
              <a:t>en</a:t>
            </a:r>
            <a:r>
              <a:rPr dirty="0"/>
              <a:t> place et </a:t>
            </a:r>
            <a:r>
              <a:rPr dirty="0" err="1"/>
              <a:t>l’évaluation</a:t>
            </a:r>
            <a:r>
              <a:rPr dirty="0"/>
              <a:t> des </a:t>
            </a:r>
            <a:r>
              <a:rPr dirty="0" err="1"/>
              <a:t>réseaux</a:t>
            </a:r>
            <a:r>
              <a:rPr dirty="0"/>
              <a:t> </a:t>
            </a:r>
            <a:r>
              <a:rPr dirty="0" err="1"/>
              <a:t>européens</a:t>
            </a:r>
            <a:r>
              <a:rPr dirty="0"/>
              <a:t> de </a:t>
            </a:r>
            <a:r>
              <a:rPr dirty="0" err="1"/>
              <a:t>référence</a:t>
            </a:r>
            <a:r>
              <a:rPr dirty="0"/>
              <a:t> et de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membres</a:t>
            </a:r>
            <a:r>
              <a:rPr dirty="0"/>
              <a:t> et pour </a:t>
            </a:r>
            <a:r>
              <a:rPr dirty="0" err="1"/>
              <a:t>faciliter</a:t>
            </a:r>
            <a:r>
              <a:rPr dirty="0"/>
              <a:t> </a:t>
            </a:r>
            <a:r>
              <a:rPr dirty="0" err="1"/>
              <a:t>l’échange</a:t>
            </a:r>
            <a:r>
              <a:rPr dirty="0"/>
              <a:t> </a:t>
            </a:r>
            <a:r>
              <a:rPr dirty="0" err="1"/>
              <a:t>d’informations</a:t>
            </a:r>
            <a:r>
              <a:rPr dirty="0"/>
              <a:t> et </a:t>
            </a:r>
            <a:r>
              <a:rPr dirty="0" err="1"/>
              <a:t>d’expertise</a:t>
            </a:r>
            <a:r>
              <a:rPr dirty="0"/>
              <a:t> dans le cadre de la mise </a:t>
            </a:r>
            <a:r>
              <a:rPr dirty="0" err="1"/>
              <a:t>en</a:t>
            </a:r>
            <a:r>
              <a:rPr dirty="0"/>
              <a:t> place et de </a:t>
            </a:r>
            <a:r>
              <a:rPr dirty="0" err="1"/>
              <a:t>l’évaluation</a:t>
            </a:r>
            <a:r>
              <a:rPr dirty="0"/>
              <a:t> de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réseaux</a:t>
            </a:r>
            <a:r>
              <a:rPr dirty="0"/>
              <a:t>;</a:t>
            </a:r>
          </a:p>
          <a:p>
            <a:pPr algn="just">
              <a:defRPr sz="1700"/>
            </a:pPr>
            <a:r>
              <a:rPr b="1" dirty="0" err="1"/>
              <a:t>Décision</a:t>
            </a:r>
            <a:r>
              <a:rPr b="1" dirty="0"/>
              <a:t> </a:t>
            </a:r>
            <a:r>
              <a:rPr b="1" dirty="0" err="1"/>
              <a:t>d’exécution</a:t>
            </a:r>
            <a:r>
              <a:rPr b="1" dirty="0"/>
              <a:t> (UE) 2019/1269 de la Commission du </a:t>
            </a:r>
            <a:r>
              <a:rPr dirty="0"/>
              <a:t>26 </a:t>
            </a:r>
            <a:r>
              <a:rPr dirty="0" err="1"/>
              <a:t>juillet</a:t>
            </a:r>
            <a:r>
              <a:rPr dirty="0"/>
              <a:t> 2019 </a:t>
            </a:r>
            <a:r>
              <a:rPr b="1" dirty="0" err="1"/>
              <a:t>modifiant</a:t>
            </a:r>
            <a:r>
              <a:rPr b="1" dirty="0"/>
              <a:t> la </a:t>
            </a:r>
            <a:r>
              <a:rPr b="1" dirty="0" err="1"/>
              <a:t>décision</a:t>
            </a:r>
            <a:r>
              <a:rPr b="1" dirty="0"/>
              <a:t> </a:t>
            </a:r>
            <a:r>
              <a:rPr b="1" dirty="0" err="1"/>
              <a:t>d’exécution</a:t>
            </a:r>
            <a:r>
              <a:rPr b="1" dirty="0"/>
              <a:t> 2014/287/UE </a:t>
            </a:r>
            <a:r>
              <a:rPr dirty="0" err="1"/>
              <a:t>établissant</a:t>
            </a:r>
            <a:r>
              <a:rPr dirty="0"/>
              <a:t> les </a:t>
            </a:r>
            <a:r>
              <a:rPr dirty="0" err="1"/>
              <a:t>critères</a:t>
            </a:r>
            <a:r>
              <a:rPr dirty="0"/>
              <a:t> pour la mise </a:t>
            </a:r>
            <a:r>
              <a:rPr dirty="0" err="1"/>
              <a:t>en</a:t>
            </a:r>
            <a:r>
              <a:rPr dirty="0"/>
              <a:t> place et </a:t>
            </a:r>
            <a:r>
              <a:rPr dirty="0" err="1"/>
              <a:t>l’évaluation</a:t>
            </a:r>
            <a:r>
              <a:rPr dirty="0"/>
              <a:t> des </a:t>
            </a:r>
            <a:r>
              <a:rPr dirty="0" err="1"/>
              <a:t>réseaux</a:t>
            </a:r>
            <a:r>
              <a:rPr dirty="0"/>
              <a:t> </a:t>
            </a:r>
            <a:r>
              <a:rPr dirty="0" err="1"/>
              <a:t>européens</a:t>
            </a:r>
            <a:r>
              <a:rPr dirty="0"/>
              <a:t> de </a:t>
            </a:r>
            <a:r>
              <a:rPr dirty="0" err="1"/>
              <a:t>référence</a:t>
            </a:r>
            <a:r>
              <a:rPr dirty="0"/>
              <a:t> et de </a:t>
            </a:r>
            <a:r>
              <a:rPr dirty="0" err="1"/>
              <a:t>leurs</a:t>
            </a:r>
            <a:r>
              <a:rPr dirty="0"/>
              <a:t> </a:t>
            </a:r>
            <a:r>
              <a:rPr dirty="0" err="1"/>
              <a:t>membres</a:t>
            </a:r>
            <a:r>
              <a:rPr dirty="0"/>
              <a:t> et pour </a:t>
            </a:r>
            <a:r>
              <a:rPr dirty="0" err="1"/>
              <a:t>faciliter</a:t>
            </a:r>
            <a:r>
              <a:rPr dirty="0"/>
              <a:t> </a:t>
            </a:r>
            <a:r>
              <a:rPr dirty="0" err="1"/>
              <a:t>l’échange</a:t>
            </a:r>
            <a:r>
              <a:rPr dirty="0"/>
              <a:t> </a:t>
            </a:r>
            <a:r>
              <a:rPr dirty="0" err="1"/>
              <a:t>d’informations</a:t>
            </a:r>
            <a:r>
              <a:rPr dirty="0"/>
              <a:t> et </a:t>
            </a:r>
            <a:r>
              <a:rPr dirty="0" err="1"/>
              <a:t>d’expertise</a:t>
            </a:r>
            <a:r>
              <a:rPr dirty="0"/>
              <a:t> dans le cadre de la mise </a:t>
            </a:r>
            <a:r>
              <a:rPr dirty="0" err="1"/>
              <a:t>en</a:t>
            </a:r>
            <a:r>
              <a:rPr dirty="0"/>
              <a:t> place et de </a:t>
            </a:r>
            <a:r>
              <a:rPr dirty="0" err="1"/>
              <a:t>l’évaluation</a:t>
            </a:r>
            <a:r>
              <a:rPr dirty="0"/>
              <a:t> de </a:t>
            </a:r>
            <a:r>
              <a:rPr dirty="0" err="1"/>
              <a:t>ces</a:t>
            </a:r>
            <a:r>
              <a:rPr dirty="0"/>
              <a:t> </a:t>
            </a:r>
            <a:r>
              <a:rPr dirty="0" err="1"/>
              <a:t>réseaux</a:t>
            </a:r>
            <a:endParaRPr dirty="0"/>
          </a:p>
          <a:p>
            <a:endParaRPr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RER: Actes législatifs les plus importants</a:t>
            </a:r>
            <a:endParaRPr sz="3600" b="1"/>
          </a:p>
        </p:txBody>
      </p:sp>
    </p:spTree>
    <p:extLst>
      <p:ext uri="{BB962C8B-B14F-4D97-AF65-F5344CB8AC3E}">
        <p14:creationId xmlns:p14="http://schemas.microsoft.com/office/powerpoint/2010/main" val="33937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84299" y="1821330"/>
            <a:ext cx="92106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 sz="2500" i="0">
                <a:latin typeface="Arial" pitchFamily="34" charset="0"/>
                <a:cs typeface="Arial" pitchFamily="34" charset="0"/>
              </a:defRPr>
            </a:pPr>
            <a:r>
              <a:rPr dirty="0" err="1">
                <a:solidFill>
                  <a:srgbClr val="073773"/>
                </a:solidFill>
              </a:rPr>
              <a:t>Réseaux</a:t>
            </a:r>
            <a:r>
              <a:rPr dirty="0">
                <a:solidFill>
                  <a:srgbClr val="073773"/>
                </a:solidFill>
              </a:rPr>
              <a:t> de </a:t>
            </a:r>
            <a:r>
              <a:rPr dirty="0" err="1">
                <a:solidFill>
                  <a:srgbClr val="073773"/>
                </a:solidFill>
              </a:rPr>
              <a:t>prestataires</a:t>
            </a:r>
            <a:r>
              <a:rPr dirty="0">
                <a:solidFill>
                  <a:srgbClr val="073773"/>
                </a:solidFill>
              </a:rPr>
              <a:t> de </a:t>
            </a:r>
            <a:r>
              <a:rPr dirty="0" err="1">
                <a:solidFill>
                  <a:srgbClr val="073773"/>
                </a:solidFill>
              </a:rPr>
              <a:t>soins</a:t>
            </a:r>
            <a:r>
              <a:rPr dirty="0">
                <a:solidFill>
                  <a:srgbClr val="073773"/>
                </a:solidFill>
              </a:rPr>
              <a:t> de </a:t>
            </a:r>
            <a:r>
              <a:rPr dirty="0" err="1">
                <a:solidFill>
                  <a:srgbClr val="073773"/>
                </a:solidFill>
              </a:rPr>
              <a:t>santé</a:t>
            </a:r>
            <a:r>
              <a:rPr dirty="0">
                <a:solidFill>
                  <a:srgbClr val="073773"/>
                </a:solidFill>
              </a:rPr>
              <a:t> </a:t>
            </a:r>
            <a:r>
              <a:rPr dirty="0" err="1">
                <a:solidFill>
                  <a:srgbClr val="073773"/>
                </a:solidFill>
              </a:rPr>
              <a:t>visant</a:t>
            </a:r>
            <a:r>
              <a:rPr dirty="0">
                <a:solidFill>
                  <a:srgbClr val="073773"/>
                </a:solidFill>
              </a:rPr>
              <a:t> à </a:t>
            </a:r>
            <a:r>
              <a:rPr b="1" dirty="0" err="1">
                <a:solidFill>
                  <a:srgbClr val="009ABF"/>
                </a:solidFill>
              </a:rPr>
              <a:t>améliorer</a:t>
            </a:r>
            <a:r>
              <a:rPr b="1" dirty="0">
                <a:solidFill>
                  <a:srgbClr val="009ABF"/>
                </a:solidFill>
              </a:rPr>
              <a:t> la </a:t>
            </a:r>
            <a:r>
              <a:rPr b="1" dirty="0" err="1">
                <a:solidFill>
                  <a:srgbClr val="009ABF"/>
                </a:solidFill>
              </a:rPr>
              <a:t>qualité</a:t>
            </a:r>
            <a:r>
              <a:rPr b="1" dirty="0">
                <a:solidFill>
                  <a:srgbClr val="009ABF"/>
                </a:solidFill>
              </a:rPr>
              <a:t>, la </a:t>
            </a:r>
            <a:r>
              <a:rPr b="1" dirty="0" err="1">
                <a:solidFill>
                  <a:srgbClr val="009ABF"/>
                </a:solidFill>
              </a:rPr>
              <a:t>sécurité</a:t>
            </a:r>
            <a:r>
              <a:rPr b="1" dirty="0">
                <a:solidFill>
                  <a:srgbClr val="009ABF"/>
                </a:solidFill>
              </a:rPr>
              <a:t> et </a:t>
            </a:r>
            <a:r>
              <a:rPr b="1" dirty="0" err="1">
                <a:solidFill>
                  <a:srgbClr val="009ABF"/>
                </a:solidFill>
              </a:rPr>
              <a:t>l’accès</a:t>
            </a:r>
            <a:r>
              <a:rPr b="1" dirty="0">
                <a:solidFill>
                  <a:srgbClr val="009ABF"/>
                </a:solidFill>
              </a:rPr>
              <a:t> à des </a:t>
            </a:r>
            <a:r>
              <a:rPr b="1" dirty="0" err="1">
                <a:solidFill>
                  <a:srgbClr val="009ABF"/>
                </a:solidFill>
              </a:rPr>
              <a:t>soins</a:t>
            </a:r>
            <a:r>
              <a:rPr b="1" dirty="0">
                <a:solidFill>
                  <a:srgbClr val="009ABF"/>
                </a:solidFill>
              </a:rPr>
              <a:t> de </a:t>
            </a:r>
            <a:r>
              <a:rPr b="1" dirty="0" err="1">
                <a:solidFill>
                  <a:srgbClr val="009ABF"/>
                </a:solidFill>
              </a:rPr>
              <a:t>santé</a:t>
            </a:r>
            <a:r>
              <a:rPr b="1" dirty="0">
                <a:solidFill>
                  <a:srgbClr val="009ABF"/>
                </a:solidFill>
              </a:rPr>
              <a:t> </a:t>
            </a:r>
            <a:r>
              <a:rPr b="1" dirty="0" err="1">
                <a:solidFill>
                  <a:srgbClr val="009ABF"/>
                </a:solidFill>
              </a:rPr>
              <a:t>hautement</a:t>
            </a:r>
            <a:r>
              <a:rPr b="1" dirty="0">
                <a:solidFill>
                  <a:srgbClr val="009ABF"/>
                </a:solidFill>
              </a:rPr>
              <a:t> </a:t>
            </a:r>
            <a:r>
              <a:rPr b="1" dirty="0" err="1">
                <a:solidFill>
                  <a:srgbClr val="009ABF"/>
                </a:solidFill>
              </a:rPr>
              <a:t>spécialisés</a:t>
            </a:r>
            <a:endParaRPr b="1" dirty="0">
              <a:solidFill>
                <a:srgbClr val="009ABF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endParaRPr sz="2500" i="0" dirty="0">
              <a:solidFill>
                <a:srgbClr val="FFD62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720057" y="3248848"/>
            <a:ext cx="4204494" cy="1237368"/>
            <a:chOff x="250825" y="3770962"/>
            <a:chExt cx="4204495" cy="950913"/>
          </a:xfrm>
        </p:grpSpPr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250825" y="3789363"/>
              <a:ext cx="4176713" cy="792162"/>
            </a:xfrm>
            <a:prstGeom prst="roundRect">
              <a:avLst>
                <a:gd name="adj" fmla="val 16667"/>
              </a:avLst>
            </a:prstGeom>
            <a:solidFill>
              <a:srgbClr val="009AB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>
                <a:solidFill>
                  <a:srgbClr val="0091AC"/>
                </a:solidFill>
                <a:latin typeface="Verdana"/>
                <a:ea typeface="ＭＳ Ｐゴシック"/>
                <a:cs typeface="Verdana"/>
              </a:endParaRPr>
            </a:p>
          </p:txBody>
        </p:sp>
        <p:sp>
          <p:nvSpPr>
            <p:cNvPr id="7" name="TextBox 5"/>
            <p:cNvSpPr txBox="1">
              <a:spLocks noChangeArrowheads="1"/>
            </p:cNvSpPr>
            <p:nvPr/>
          </p:nvSpPr>
          <p:spPr bwMode="auto">
            <a:xfrm>
              <a:off x="423070" y="3770962"/>
              <a:ext cx="4032250" cy="95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56932F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 sz="17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defRPr>
              </a:pPr>
              <a:r>
                <a:rPr dirty="0"/>
                <a:t>Patients </a:t>
              </a:r>
              <a:r>
                <a:rPr dirty="0" err="1"/>
                <a:t>touchés</a:t>
              </a:r>
              <a:r>
                <a:rPr dirty="0"/>
                <a:t> par des maladies </a:t>
              </a:r>
              <a:r>
                <a:rPr dirty="0" err="1"/>
                <a:t>rares</a:t>
              </a:r>
              <a:r>
                <a:rPr dirty="0"/>
                <a:t> </a:t>
              </a:r>
              <a:r>
                <a:rPr dirty="0" err="1"/>
                <a:t>ou</a:t>
              </a:r>
              <a:r>
                <a:rPr dirty="0"/>
                <a:t> à </a:t>
              </a:r>
              <a:r>
                <a:rPr dirty="0" err="1"/>
                <a:t>faible</a:t>
              </a:r>
              <a:r>
                <a:rPr dirty="0"/>
                <a:t> </a:t>
              </a:r>
              <a:r>
                <a:rPr dirty="0" err="1"/>
                <a:t>prévalence</a:t>
              </a:r>
              <a:r>
                <a:rPr dirty="0"/>
                <a:t> et des maladies complexes</a:t>
              </a:r>
            </a:p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sz="1700" i="0" dirty="0">
                <a:solidFill>
                  <a:srgbClr val="07377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6096000" y="4238626"/>
            <a:ext cx="4176713" cy="1767891"/>
            <a:chOff x="4607719" y="4580731"/>
            <a:chExt cx="4176712" cy="1584325"/>
          </a:xfrm>
        </p:grpSpPr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4607719" y="4580731"/>
              <a:ext cx="4176712" cy="1584325"/>
            </a:xfrm>
            <a:prstGeom prst="roundRect">
              <a:avLst>
                <a:gd name="adj" fmla="val 16667"/>
              </a:avLst>
            </a:prstGeom>
            <a:solidFill>
              <a:srgbClr val="009AB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>
                <a:solidFill>
                  <a:srgbClr val="0091AC"/>
                </a:solidFill>
                <a:latin typeface="Verdana"/>
                <a:ea typeface="ＭＳ Ｐゴシック"/>
                <a:cs typeface="Verdana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60132" y="4725194"/>
              <a:ext cx="3673474" cy="14081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BA2006"/>
                </a:buClr>
                <a:defRPr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/>
                </a:defRPr>
              </a:pPr>
              <a:r>
                <a:rPr dirty="0" err="1"/>
                <a:t>Nécessité</a:t>
              </a:r>
              <a:r>
                <a:rPr dirty="0"/>
                <a:t> de la </a:t>
              </a:r>
              <a:r>
                <a:rPr dirty="0" err="1"/>
                <a:t>coopération</a:t>
              </a:r>
              <a:r>
                <a:rPr dirty="0"/>
                <a:t>: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/>
                <a:buChar char="•"/>
                <a:defRPr sz="1500"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/>
                </a:defRPr>
              </a:pPr>
              <a:r>
                <a:rPr dirty="0"/>
                <a:t>La </a:t>
              </a:r>
              <a:r>
                <a:rPr dirty="0" err="1"/>
                <a:t>rareté</a:t>
              </a:r>
              <a:r>
                <a:rPr dirty="0"/>
                <a:t> des </a:t>
              </a:r>
              <a:r>
                <a:rPr dirty="0" err="1"/>
                <a:t>connaissances</a:t>
              </a:r>
              <a:endParaRPr dirty="0"/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/>
                <a:buChar char="•"/>
                <a:defRPr sz="1500"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/>
                </a:defRPr>
              </a:pPr>
              <a:r>
                <a:rPr dirty="0" err="1"/>
                <a:t>Besoin</a:t>
              </a:r>
              <a:r>
                <a:rPr dirty="0"/>
                <a:t> </a:t>
              </a:r>
              <a:r>
                <a:rPr dirty="0" err="1"/>
                <a:t>d’éducation</a:t>
              </a:r>
              <a:endParaRPr dirty="0"/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/>
                <a:buChar char="•"/>
                <a:defRPr sz="1500"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/>
                </a:defRPr>
              </a:pPr>
              <a:r>
                <a:rPr dirty="0" err="1"/>
                <a:t>Complexité</a:t>
              </a:r>
              <a:r>
                <a:rPr dirty="0"/>
                <a:t>/</a:t>
              </a:r>
              <a:r>
                <a:rPr dirty="0" err="1"/>
                <a:t>coût</a:t>
              </a:r>
              <a:r>
                <a:rPr dirty="0"/>
                <a:t> </a:t>
              </a:r>
              <a:r>
                <a:rPr dirty="0" err="1"/>
                <a:t>élevé</a:t>
              </a:r>
              <a:r>
                <a:rPr dirty="0"/>
                <a:t> </a:t>
              </a: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Font typeface="Arial"/>
                <a:buChar char="•"/>
                <a:defRPr sz="1500">
                  <a:solidFill>
                    <a:srgbClr val="FFFFFF"/>
                  </a:solidFill>
                  <a:latin typeface="Arial"/>
                  <a:ea typeface="ＭＳ Ｐゴシック" pitchFamily="34" charset="-128"/>
                  <a:cs typeface="Arial"/>
                </a:defRPr>
              </a:pPr>
              <a:r>
                <a:rPr dirty="0" err="1"/>
                <a:t>Efficacité</a:t>
              </a:r>
              <a:r>
                <a:rPr dirty="0"/>
                <a:t> de </a:t>
              </a:r>
              <a:r>
                <a:rPr dirty="0" err="1"/>
                <a:t>l’utilisation</a:t>
              </a:r>
              <a:r>
                <a:rPr dirty="0"/>
                <a:t> des </a:t>
              </a:r>
              <a:r>
                <a:rPr dirty="0" err="1"/>
                <a:t>ressources</a:t>
              </a:r>
              <a:endParaRPr dirty="0"/>
            </a:p>
          </p:txBody>
        </p:sp>
      </p:grp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6096000" y="3214400"/>
            <a:ext cx="4211639" cy="929761"/>
            <a:chOff x="4643438" y="3789363"/>
            <a:chExt cx="4105275" cy="719137"/>
          </a:xfrm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4643438" y="3789363"/>
              <a:ext cx="4105275" cy="719137"/>
            </a:xfrm>
            <a:prstGeom prst="roundRect">
              <a:avLst>
                <a:gd name="adj" fmla="val 16667"/>
              </a:avLst>
            </a:prstGeom>
            <a:solidFill>
              <a:srgbClr val="034D9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>
                <a:solidFill>
                  <a:srgbClr val="0091AC"/>
                </a:solidFill>
                <a:latin typeface="Verdana"/>
                <a:ea typeface="ＭＳ Ｐゴシック"/>
                <a:cs typeface="Verdana"/>
              </a:endParaRPr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4859338" y="3924300"/>
              <a:ext cx="3887787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56932F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BA2006"/>
                </a:buClr>
                <a:buNone/>
                <a:defRPr sz="17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defRPr>
              </a:pPr>
              <a:r>
                <a:rPr dirty="0"/>
                <a:t>Une </a:t>
              </a:r>
              <a:r>
                <a:rPr dirty="0" err="1"/>
                <a:t>valeur</a:t>
              </a:r>
              <a:r>
                <a:rPr dirty="0"/>
                <a:t> </a:t>
              </a:r>
              <a:r>
                <a:rPr dirty="0" err="1"/>
                <a:t>ajoutée</a:t>
              </a:r>
              <a:r>
                <a:rPr dirty="0"/>
                <a:t> au </a:t>
              </a:r>
              <a:r>
                <a:rPr dirty="0" err="1"/>
                <a:t>niveau</a:t>
              </a:r>
              <a:r>
                <a:rPr dirty="0"/>
                <a:t> </a:t>
              </a:r>
              <a:r>
                <a:rPr dirty="0" err="1"/>
                <a:t>européen</a:t>
              </a:r>
              <a:endParaRPr dirty="0"/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1674814" y="4383089"/>
            <a:ext cx="4249737" cy="1455737"/>
            <a:chOff x="250825" y="4797425"/>
            <a:chExt cx="4249738" cy="1455738"/>
          </a:xfrm>
        </p:grpSpPr>
        <p:sp>
          <p:nvSpPr>
            <p:cNvPr id="15" name="Rounded Rectangle 14"/>
            <p:cNvSpPr>
              <a:spLocks noChangeArrowheads="1"/>
            </p:cNvSpPr>
            <p:nvPr/>
          </p:nvSpPr>
          <p:spPr bwMode="auto">
            <a:xfrm>
              <a:off x="250825" y="4797425"/>
              <a:ext cx="4176713" cy="1439863"/>
            </a:xfrm>
            <a:prstGeom prst="roundRect">
              <a:avLst>
                <a:gd name="adj" fmla="val 16667"/>
              </a:avLst>
            </a:prstGeom>
            <a:solidFill>
              <a:srgbClr val="034D9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457200"/>
              <a:endParaRPr>
                <a:solidFill>
                  <a:srgbClr val="0091AC"/>
                </a:solidFill>
                <a:latin typeface="Verdana"/>
                <a:ea typeface="ＭＳ Ｐゴシック"/>
                <a:cs typeface="Verdana"/>
              </a:endParaRPr>
            </a:p>
          </p:txBody>
        </p:sp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468313" y="5013325"/>
              <a:ext cx="4032250" cy="1239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2400" i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lr>
                  <a:srgbClr val="56932F"/>
                </a:buClr>
                <a:buChar char="•"/>
                <a:defRPr sz="2000" b="1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400"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  <a:cs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 sz="17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defRPr>
              </a:pPr>
              <a:r>
                <a:t>Approche multidisciplinaire </a:t>
              </a:r>
            </a:p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  <a:defRPr sz="1700" i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defRPr>
              </a:pPr>
              <a:r>
                <a:t>(différentes spécialités/domaines de connaissance)</a:t>
              </a:r>
            </a:p>
            <a:p>
              <a:pPr eaLnBrk="1" fontAlgn="base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endParaRPr sz="1700" i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2466976" y="5945189"/>
            <a:ext cx="69389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 sz="2500" b="1" i="0">
                <a:solidFill>
                  <a:srgbClr val="EB5215"/>
                </a:solidFill>
                <a:latin typeface="Arial" pitchFamily="34" charset="0"/>
                <a:cs typeface="Arial" pitchFamily="34" charset="0"/>
              </a:defRPr>
            </a:pPr>
            <a:r>
              <a:rPr dirty="0"/>
              <a:t>«Les </a:t>
            </a:r>
            <a:r>
              <a:rPr dirty="0" err="1"/>
              <a:t>connaissances</a:t>
            </a:r>
            <a:r>
              <a:rPr dirty="0"/>
              <a:t> se </a:t>
            </a:r>
            <a:r>
              <a:rPr dirty="0" err="1"/>
              <a:t>déplacent</a:t>
            </a:r>
            <a:r>
              <a:rPr dirty="0"/>
              <a:t>, pas le patient»</a:t>
            </a:r>
          </a:p>
        </p:txBody>
      </p:sp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1524001" y="434974"/>
            <a:ext cx="617709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lr>
                <a:srgbClr val="56932F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  <a:ea typeface="MS PGothic" pitchFamily="34" charset="-128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None/>
              <a:defRPr sz="2800" b="1" i="0">
                <a:solidFill>
                  <a:srgbClr val="009ABF"/>
                </a:solidFill>
                <a:latin typeface="Arial" pitchFamily="34" charset="0"/>
                <a:cs typeface="Arial" pitchFamily="34" charset="0"/>
              </a:defRPr>
            </a:pPr>
            <a:r>
              <a:rPr dirty="0"/>
              <a:t>Le </a:t>
            </a:r>
            <a:r>
              <a:rPr dirty="0" err="1"/>
              <a:t>réseau</a:t>
            </a:r>
            <a:r>
              <a:rPr dirty="0"/>
              <a:t> </a:t>
            </a:r>
            <a:r>
              <a:rPr dirty="0" err="1"/>
              <a:t>européen</a:t>
            </a:r>
            <a:r>
              <a:rPr dirty="0"/>
              <a:t> de </a:t>
            </a:r>
            <a:r>
              <a:rPr dirty="0" err="1"/>
              <a:t>référence</a:t>
            </a:r>
            <a:r>
              <a:rPr lang="fr-BE" dirty="0"/>
              <a:t> Maladies Rares(RER) – ERN</a:t>
            </a:r>
            <a:endParaRPr dirty="0"/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45" y="272316"/>
            <a:ext cx="28098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6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15541B7-BE05-2F0A-069F-18E1A01366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9312" y="1127759"/>
            <a:ext cx="5700768" cy="554201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5E4F-CA1D-5D76-A4FC-969EAEA7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9134E87-5677-A8B4-BD2F-73A339218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188220"/>
            <a:ext cx="10515600" cy="782357"/>
          </a:xfrm>
        </p:spPr>
        <p:txBody>
          <a:bodyPr/>
          <a:lstStyle/>
          <a:p>
            <a:pPr>
              <a:defRPr sz="3600" b="1"/>
            </a:pPr>
            <a:r>
              <a:rPr dirty="0"/>
              <a:t>RER: </a:t>
            </a:r>
            <a:r>
              <a:rPr dirty="0" err="1"/>
              <a:t>Liste</a:t>
            </a:r>
            <a:r>
              <a:rPr dirty="0"/>
              <a:t> des 24 RER</a:t>
            </a:r>
            <a:endParaRPr sz="3600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EEC20F1-94FB-1497-250F-AFADDFA2AB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9632" y="1127759"/>
            <a:ext cx="5869370" cy="5542019"/>
          </a:xfrm>
        </p:spPr>
      </p:pic>
    </p:spTree>
    <p:extLst>
      <p:ext uri="{BB962C8B-B14F-4D97-AF65-F5344CB8AC3E}">
        <p14:creationId xmlns:p14="http://schemas.microsoft.com/office/powerpoint/2010/main" val="354897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D6ED62-0E36-9AF2-00E7-4BCD30D818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5123" y="1430901"/>
            <a:ext cx="4897558" cy="454317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F73822-09C4-E833-0B5B-7B33D9C0A0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8160" y="1325117"/>
            <a:ext cx="5811153" cy="489280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093AD61-593E-AC5E-8010-343EBDAFD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/>
            </a:pPr>
            <a:r>
              <a:rPr sz="3600"/>
              <a:t>Couverture géographique</a:t>
            </a:r>
            <a:r>
              <a:t> des RER</a:t>
            </a:r>
          </a:p>
        </p:txBody>
      </p:sp>
    </p:spTree>
    <p:extLst>
      <p:ext uri="{BB962C8B-B14F-4D97-AF65-F5344CB8AC3E}">
        <p14:creationId xmlns:p14="http://schemas.microsoft.com/office/powerpoint/2010/main" val="141070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flags on a table">
            <a:extLst>
              <a:ext uri="{FF2B5EF4-FFF2-40B4-BE49-F238E27FC236}">
                <a16:creationId xmlns:a16="http://schemas.microsoft.com/office/drawing/2014/main" id="{8198A284-250D-8C67-6209-493D01D4A0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1825625"/>
            <a:ext cx="5328000" cy="3731437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7DC6B-6CCF-FFD7-C2D7-E2251B716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 sz="1900"/>
            </a:pPr>
            <a:r>
              <a:t>o	Chaque réseau des 24 RER est représenté en France ainsi qu’en Belgique.</a:t>
            </a:r>
            <a:endParaRPr sz="1900"/>
          </a:p>
          <a:p>
            <a:pPr>
              <a:lnSpc>
                <a:spcPct val="90000"/>
              </a:lnSpc>
              <a:defRPr sz="1900"/>
            </a:pPr>
            <a:r>
              <a:t>Coordination des hôpitaux: 6 hôpitaux français coordonnent 6 RER. Aucun hôpital en Belgique ne coordonne un réseau ERN</a:t>
            </a:r>
            <a:endParaRPr sz="1900"/>
          </a:p>
          <a:p>
            <a:pPr>
              <a:lnSpc>
                <a:spcPct val="90000"/>
              </a:lnSpc>
              <a:defRPr sz="1900"/>
            </a:pPr>
            <a:r>
              <a:t>o	156 centres cliniques de 44 hôpitaux français sont membres à part entière de 24 RER</a:t>
            </a:r>
            <a:endParaRPr sz="1900"/>
          </a:p>
          <a:p>
            <a:pPr>
              <a:lnSpc>
                <a:spcPct val="90000"/>
              </a:lnSpc>
              <a:defRPr sz="1900"/>
            </a:pPr>
            <a:r>
              <a:t>o	95 centres cliniques de 10 hôpitaux belges sont membres à part entière de 24 RER</a:t>
            </a:r>
            <a:endParaRPr sz="1900"/>
          </a:p>
          <a:p>
            <a:pPr>
              <a:lnSpc>
                <a:spcPct val="90000"/>
              </a:lnSpc>
            </a:pPr>
            <a:endParaRPr sz="19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C51050-727E-4C59-D82C-8EA1F350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pPr>
              <a:defRPr b="1"/>
            </a:pPr>
            <a:r>
              <a:t>RER: Participation française et belge</a:t>
            </a:r>
          </a:p>
        </p:txBody>
      </p:sp>
    </p:spTree>
    <p:extLst>
      <p:ext uri="{BB962C8B-B14F-4D97-AF65-F5344CB8AC3E}">
        <p14:creationId xmlns:p14="http://schemas.microsoft.com/office/powerpoint/2010/main" val="3309470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729AA-C06C-BD9E-8097-5BC80F4448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 sz="2000"/>
            </a:pPr>
            <a:r>
              <a:rPr dirty="0" err="1"/>
              <a:t>Organe</a:t>
            </a:r>
            <a:r>
              <a:rPr dirty="0"/>
              <a:t> principal qui dirige les RER</a:t>
            </a:r>
          </a:p>
          <a:p>
            <a:pPr>
              <a:defRPr sz="2000"/>
            </a:pPr>
            <a:r>
              <a:rPr dirty="0" err="1"/>
              <a:t>Représentants</a:t>
            </a:r>
            <a:r>
              <a:rPr dirty="0"/>
              <a:t> de </a:t>
            </a:r>
            <a:r>
              <a:rPr dirty="0" err="1"/>
              <a:t>tous</a:t>
            </a:r>
            <a:r>
              <a:rPr dirty="0"/>
              <a:t> les </a:t>
            </a:r>
            <a:r>
              <a:rPr dirty="0" err="1"/>
              <a:t>États</a:t>
            </a:r>
            <a:r>
              <a:rPr dirty="0"/>
              <a:t> </a:t>
            </a:r>
            <a:r>
              <a:rPr dirty="0" err="1"/>
              <a:t>membres</a:t>
            </a:r>
            <a:r>
              <a:rPr dirty="0"/>
              <a:t> + </a:t>
            </a:r>
            <a:r>
              <a:rPr dirty="0" err="1"/>
              <a:t>Norvège</a:t>
            </a:r>
            <a:endParaRPr dirty="0"/>
          </a:p>
          <a:p>
            <a:pPr>
              <a:defRPr sz="2000"/>
            </a:pPr>
            <a:r>
              <a:rPr dirty="0" err="1"/>
              <a:t>Réunions</a:t>
            </a:r>
            <a:r>
              <a:rPr dirty="0"/>
              <a:t> au </a:t>
            </a:r>
            <a:r>
              <a:rPr dirty="0" err="1"/>
              <a:t>moins</a:t>
            </a:r>
            <a:r>
              <a:rPr dirty="0"/>
              <a:t> 2</a:t>
            </a:r>
            <a:r>
              <a:rPr lang="fr-BE" dirty="0"/>
              <a:t> fois</a:t>
            </a:r>
            <a:r>
              <a:rPr lang="fr-BE" dirty="0">
                <a:solidFill>
                  <a:srgbClr val="C00000"/>
                </a:solidFill>
              </a:rPr>
              <a:t> </a:t>
            </a:r>
            <a:r>
              <a:rPr dirty="0"/>
              <a:t> par an</a:t>
            </a:r>
          </a:p>
          <a:p>
            <a:pPr>
              <a:defRPr sz="2000"/>
            </a:pPr>
            <a:r>
              <a:rPr dirty="0" err="1"/>
              <a:t>Décisions</a:t>
            </a:r>
            <a:r>
              <a:rPr dirty="0"/>
              <a:t> </a:t>
            </a:r>
            <a:r>
              <a:rPr dirty="0" err="1"/>
              <a:t>importantes</a:t>
            </a:r>
            <a:r>
              <a:rPr dirty="0"/>
              <a:t> qui y </a:t>
            </a:r>
            <a:r>
              <a:rPr dirty="0" err="1"/>
              <a:t>sont</a:t>
            </a:r>
            <a:r>
              <a:rPr dirty="0"/>
              <a:t> </a:t>
            </a:r>
            <a:r>
              <a:rPr dirty="0" err="1"/>
              <a:t>examinées</a:t>
            </a:r>
            <a:endParaRPr dirty="0"/>
          </a:p>
          <a:p>
            <a:pPr>
              <a:defRPr sz="2000"/>
            </a:pPr>
            <a:r>
              <a:rPr dirty="0"/>
              <a:t>La participation active de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membres</a:t>
            </a:r>
            <a:r>
              <a:rPr dirty="0"/>
              <a:t> </a:t>
            </a:r>
            <a:r>
              <a:rPr dirty="0" err="1"/>
              <a:t>est</a:t>
            </a:r>
            <a:r>
              <a:rPr dirty="0"/>
              <a:t> très </a:t>
            </a:r>
            <a:r>
              <a:rPr dirty="0" err="1"/>
              <a:t>importante</a:t>
            </a:r>
            <a:r>
              <a:rPr dirty="0"/>
              <a:t> pour </a:t>
            </a:r>
            <a:r>
              <a:rPr dirty="0" err="1"/>
              <a:t>une</a:t>
            </a:r>
            <a:r>
              <a:rPr dirty="0"/>
              <a:t> </a:t>
            </a:r>
            <a:r>
              <a:rPr dirty="0" err="1"/>
              <a:t>prise</a:t>
            </a:r>
            <a:r>
              <a:rPr dirty="0"/>
              <a:t> de </a:t>
            </a:r>
            <a:r>
              <a:rPr dirty="0" err="1"/>
              <a:t>décision</a:t>
            </a:r>
            <a:r>
              <a:rPr dirty="0"/>
              <a:t> </a:t>
            </a:r>
            <a:r>
              <a:rPr dirty="0" err="1"/>
              <a:t>éclairée</a:t>
            </a:r>
            <a:r>
              <a:rPr dirty="0"/>
              <a:t> et </a:t>
            </a:r>
            <a:r>
              <a:rPr dirty="0" err="1"/>
              <a:t>judicieuse</a:t>
            </a:r>
            <a:endParaRPr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8846F0-2F90-B033-C907-6BBEAA93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b="1"/>
            </a:pPr>
            <a:r>
              <a:t>Conseil des États membres</a:t>
            </a:r>
          </a:p>
        </p:txBody>
      </p:sp>
      <p:pic>
        <p:nvPicPr>
          <p:cNvPr id="10" name="Content Placeholder 9" descr="A person writing on a blackboard">
            <a:extLst>
              <a:ext uri="{FF2B5EF4-FFF2-40B4-BE49-F238E27FC236}">
                <a16:creationId xmlns:a16="http://schemas.microsoft.com/office/drawing/2014/main" id="{1E580FE7-FFC1-9D50-FB32-1A887FD977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6" y="1825625"/>
            <a:ext cx="5209117" cy="3906838"/>
          </a:xfrm>
        </p:spPr>
      </p:pic>
    </p:spTree>
    <p:extLst>
      <p:ext uri="{BB962C8B-B14F-4D97-AF65-F5344CB8AC3E}">
        <p14:creationId xmlns:p14="http://schemas.microsoft.com/office/powerpoint/2010/main" val="86282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5" y="1981200"/>
            <a:ext cx="4799561" cy="3600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69280" y="1838739"/>
            <a:ext cx="5817041" cy="3742461"/>
          </a:xfrm>
        </p:spPr>
        <p:txBody>
          <a:bodyPr/>
          <a:lstStyle/>
          <a:p>
            <a:pPr algn="just">
              <a:defRPr sz="1700"/>
            </a:pPr>
            <a:r>
              <a:rPr sz="1800" b="1" dirty="0"/>
              <a:t>24 RER, </a:t>
            </a:r>
            <a:r>
              <a:rPr sz="1800" b="1" dirty="0" err="1"/>
              <a:t>créés</a:t>
            </a:r>
            <a:r>
              <a:rPr sz="1800" b="1" dirty="0"/>
              <a:t> </a:t>
            </a:r>
            <a:r>
              <a:rPr sz="1800" b="1" dirty="0" err="1"/>
              <a:t>en</a:t>
            </a:r>
            <a:r>
              <a:rPr sz="1800" b="1" dirty="0"/>
              <a:t> 2017</a:t>
            </a:r>
            <a:r>
              <a:rPr sz="1800" dirty="0"/>
              <a:t>: </a:t>
            </a:r>
            <a:r>
              <a:rPr sz="1800" b="1" dirty="0"/>
              <a:t>Au </a:t>
            </a:r>
            <a:r>
              <a:rPr sz="1800" b="1" dirty="0" err="1"/>
              <a:t>moins</a:t>
            </a:r>
            <a:r>
              <a:rPr sz="1800" b="1" dirty="0"/>
              <a:t> 10 </a:t>
            </a:r>
            <a:r>
              <a:rPr lang="fr-BE" sz="1800" b="1" dirty="0"/>
              <a:t>Healthcare providers(HCP) ou prestataires de soins en français, </a:t>
            </a:r>
            <a:r>
              <a:rPr sz="1800" b="1" dirty="0"/>
              <a:t>dans au </a:t>
            </a:r>
            <a:r>
              <a:rPr sz="1800" b="1" dirty="0" err="1"/>
              <a:t>moins</a:t>
            </a:r>
            <a:r>
              <a:rPr sz="1800" b="1" dirty="0"/>
              <a:t> 8 </a:t>
            </a:r>
            <a:r>
              <a:rPr sz="1800" b="1" dirty="0" err="1"/>
              <a:t>États</a:t>
            </a:r>
            <a:r>
              <a:rPr sz="1800" b="1" dirty="0"/>
              <a:t> </a:t>
            </a:r>
            <a:r>
              <a:rPr sz="1800" b="1" dirty="0" err="1"/>
              <a:t>membres</a:t>
            </a:r>
            <a:r>
              <a:rPr sz="1800" b="1" dirty="0"/>
              <a:t>; RER: des r</a:t>
            </a:r>
            <a:r>
              <a:rPr lang="en-IE" sz="1800" b="1" dirty="0"/>
              <a:t>e</a:t>
            </a:r>
            <a:r>
              <a:rPr sz="1800" b="1" dirty="0"/>
              <a:t>seaux</a:t>
            </a:r>
            <a:r>
              <a:rPr lang="en-IE" sz="1800" b="1" dirty="0"/>
              <a:t> </a:t>
            </a:r>
            <a:r>
              <a:rPr sz="1800" dirty="0" err="1"/>
              <a:t>virtuels</a:t>
            </a:r>
            <a:r>
              <a:rPr sz="1800" dirty="0"/>
              <a:t> </a:t>
            </a:r>
            <a:r>
              <a:rPr sz="1800" dirty="0" err="1"/>
              <a:t>rassemblant</a:t>
            </a:r>
            <a:r>
              <a:rPr sz="1800" dirty="0"/>
              <a:t> des HC</a:t>
            </a:r>
            <a:r>
              <a:rPr lang="fr-BE" sz="1800" dirty="0"/>
              <a:t>Ps</a:t>
            </a:r>
            <a:r>
              <a:rPr sz="1800" dirty="0"/>
              <a:t> dans </a:t>
            </a:r>
            <a:r>
              <a:rPr sz="1800" dirty="0" err="1"/>
              <a:t>toute</a:t>
            </a:r>
            <a:r>
              <a:rPr sz="1800" dirty="0"/>
              <a:t> </a:t>
            </a:r>
            <a:r>
              <a:rPr sz="1800" dirty="0" err="1"/>
              <a:t>l’Europe</a:t>
            </a:r>
            <a:r>
              <a:rPr sz="1800" dirty="0"/>
              <a:t> pour faire face à des affections </a:t>
            </a:r>
            <a:r>
              <a:rPr sz="1800" dirty="0" err="1"/>
              <a:t>médicales</a:t>
            </a:r>
            <a:r>
              <a:rPr sz="1800" dirty="0"/>
              <a:t> complexes </a:t>
            </a:r>
            <a:r>
              <a:rPr sz="1800" dirty="0" err="1"/>
              <a:t>ou</a:t>
            </a:r>
            <a:r>
              <a:rPr sz="1800" dirty="0"/>
              <a:t> </a:t>
            </a:r>
            <a:r>
              <a:rPr sz="1800" dirty="0" err="1"/>
              <a:t>rares</a:t>
            </a:r>
            <a:r>
              <a:rPr sz="1800" dirty="0"/>
              <a:t> </a:t>
            </a:r>
            <a:r>
              <a:rPr sz="1800" dirty="0" err="1"/>
              <a:t>nécessitant</a:t>
            </a:r>
            <a:r>
              <a:rPr sz="1800" dirty="0"/>
              <a:t> un </a:t>
            </a:r>
            <a:r>
              <a:rPr sz="1800" dirty="0" err="1"/>
              <a:t>traitement</a:t>
            </a:r>
            <a:r>
              <a:rPr sz="1800" dirty="0"/>
              <a:t> </a:t>
            </a:r>
            <a:r>
              <a:rPr sz="1800" dirty="0" err="1"/>
              <a:t>hautement</a:t>
            </a:r>
            <a:r>
              <a:rPr sz="1800" dirty="0"/>
              <a:t> </a:t>
            </a:r>
            <a:r>
              <a:rPr sz="1800" dirty="0" err="1"/>
              <a:t>spécialisé</a:t>
            </a:r>
            <a:r>
              <a:rPr sz="1800" dirty="0"/>
              <a:t> et </a:t>
            </a:r>
            <a:r>
              <a:rPr sz="1800" dirty="0" err="1"/>
              <a:t>une</a:t>
            </a:r>
            <a:r>
              <a:rPr sz="1800" dirty="0"/>
              <a:t> concentration des </a:t>
            </a:r>
            <a:r>
              <a:rPr sz="1800" dirty="0" err="1"/>
              <a:t>connaissances</a:t>
            </a:r>
            <a:r>
              <a:rPr sz="1800" dirty="0"/>
              <a:t> et de </a:t>
            </a:r>
            <a:r>
              <a:rPr sz="1800" dirty="0" err="1"/>
              <a:t>ressources</a:t>
            </a:r>
            <a:r>
              <a:rPr sz="1800" dirty="0"/>
              <a:t>;</a:t>
            </a:r>
          </a:p>
          <a:p>
            <a:pPr algn="just">
              <a:defRPr sz="1700" b="1"/>
            </a:pPr>
            <a:r>
              <a:rPr lang="fr-FR" sz="1800" dirty="0"/>
              <a:t>1669 centres spécialisés </a:t>
            </a:r>
            <a:endParaRPr lang="en-IE" sz="1800" dirty="0"/>
          </a:p>
          <a:p>
            <a:pPr algn="just">
              <a:defRPr sz="1700" b="1"/>
            </a:pPr>
            <a:r>
              <a:rPr lang="fr-FR" sz="1800" dirty="0"/>
              <a:t>395 hôpitaux </a:t>
            </a:r>
            <a:endParaRPr lang="en-IE" sz="1800" dirty="0"/>
          </a:p>
          <a:p>
            <a:pPr algn="just">
              <a:defRPr sz="1700" b="1"/>
            </a:pPr>
            <a:r>
              <a:rPr lang="en-IE" sz="1800" dirty="0"/>
              <a:t>27 </a:t>
            </a:r>
            <a:r>
              <a:rPr lang="en-IE" sz="1800" dirty="0" err="1"/>
              <a:t>États</a:t>
            </a:r>
            <a:r>
              <a:rPr lang="en-IE" sz="1800" dirty="0"/>
              <a:t> </a:t>
            </a:r>
            <a:r>
              <a:rPr lang="en-IE" sz="1800" dirty="0" err="1"/>
              <a:t>Membres</a:t>
            </a:r>
            <a:r>
              <a:rPr lang="en-IE" sz="1800" dirty="0"/>
              <a:t> + </a:t>
            </a:r>
            <a:r>
              <a:rPr lang="en-IE" sz="1800" dirty="0" err="1"/>
              <a:t>Norvège</a:t>
            </a:r>
            <a:endParaRPr lang="en-IE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600" b="1"/>
            </a:pPr>
            <a:r>
              <a:t>RER pour les maladies rares: Informations de base —</a:t>
            </a:r>
          </a:p>
        </p:txBody>
      </p:sp>
    </p:spTree>
    <p:extLst>
      <p:ext uri="{BB962C8B-B14F-4D97-AF65-F5344CB8AC3E}">
        <p14:creationId xmlns:p14="http://schemas.microsoft.com/office/powerpoint/2010/main" val="3251406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8156</TotalTime>
  <Words>2018</Words>
  <Application>Microsoft Office PowerPoint</Application>
  <PresentationFormat>Widescreen</PresentationFormat>
  <Paragraphs>142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(Body)</vt:lpstr>
      <vt:lpstr>Ariel (Heading)</vt:lpstr>
      <vt:lpstr>Calibri</vt:lpstr>
      <vt:lpstr>Lucida Sans Unicode</vt:lpstr>
      <vt:lpstr>Verdana</vt:lpstr>
      <vt:lpstr>Office Theme</vt:lpstr>
      <vt:lpstr>Les Réseaux Européens de Référence Maladies Rares  – ERN</vt:lpstr>
      <vt:lpstr>PowerPoint Presentation</vt:lpstr>
      <vt:lpstr>RER: Actes législatifs les plus importants</vt:lpstr>
      <vt:lpstr>PowerPoint Presentation</vt:lpstr>
      <vt:lpstr>RER: Liste des 24 RER</vt:lpstr>
      <vt:lpstr>Couverture géographique des RER</vt:lpstr>
      <vt:lpstr>RER: Participation française et belge</vt:lpstr>
      <vt:lpstr>Conseil des États membres</vt:lpstr>
      <vt:lpstr>RER pour les maladies rares: Informations de base —</vt:lpstr>
      <vt:lpstr>RER: Activités les plus importantes</vt:lpstr>
      <vt:lpstr>Évaluation externe actuelle des RER après 5 ans</vt:lpstr>
      <vt:lpstr>Nouvelle vague de financement des RER</vt:lpstr>
      <vt:lpstr>Domaines d’activité faisant l’objet de nouvelles subventions</vt:lpstr>
      <vt:lpstr>Indicateurs des RER pour la prochaine période de financement</vt:lpstr>
      <vt:lpstr>Action conjointe JARDIN sur l’intégration des RER dans les systèmes de santé nationaux</vt:lpstr>
      <vt:lpstr>Action conjointe (JARDIN) — lots de travaux(WP)</vt:lpstr>
      <vt:lpstr>Objectifs de l’action conjointe JARDIN</vt:lpstr>
      <vt:lpstr>Projet guide et lignes directrices cliniques et partage de conaissances  </vt:lpstr>
      <vt:lpstr>Les RER en tant que communauté de recherche</vt:lpstr>
      <vt:lpstr>EC Actions on RD: Partnerships</vt:lpstr>
      <vt:lpstr>Pour en savoir plus sur les RER...</vt:lpstr>
      <vt:lpstr>Merci de votre attention! Des 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SENN Alina (CNECT)</dc:creator>
  <cp:lastModifiedBy>MERONI Donata (SANTE)</cp:lastModifiedBy>
  <cp:revision>232</cp:revision>
  <dcterms:created xsi:type="dcterms:W3CDTF">2020-09-07T12:38:25Z</dcterms:created>
  <dcterms:modified xsi:type="dcterms:W3CDTF">2023-10-17T16:13:14Z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2023-02-03T16:58:50Z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848dba3d-4f4b-430d-93b1-9f0ffd803820</vt:lpwstr>
  </property>
  <property fmtid="{D5CDD505-2E9C-101B-9397-08002B2CF9AE}" pid="8" name="MSIP_Label_6bd9ddd1-4d20-43f6-abfa-fc3c07406f94_ContentBits">
    <vt:lpwstr>0</vt:lpwstr>
  </property>
</Properties>
</file>