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22"/>
  </p:notesMasterIdLst>
  <p:sldIdLst>
    <p:sldId id="256" r:id="rId4"/>
    <p:sldId id="273" r:id="rId5"/>
    <p:sldId id="257" r:id="rId6"/>
    <p:sldId id="258" r:id="rId7"/>
    <p:sldId id="260" r:id="rId8"/>
    <p:sldId id="261" r:id="rId9"/>
    <p:sldId id="262" r:id="rId10"/>
    <p:sldId id="263" r:id="rId11"/>
    <p:sldId id="272" r:id="rId12"/>
    <p:sldId id="264" r:id="rId13"/>
    <p:sldId id="265" r:id="rId14"/>
    <p:sldId id="274" r:id="rId15"/>
    <p:sldId id="275" r:id="rId16"/>
    <p:sldId id="277" r:id="rId17"/>
    <p:sldId id="266" r:id="rId18"/>
    <p:sldId id="267" r:id="rId19"/>
    <p:sldId id="268" r:id="rId20"/>
    <p:sldId id="276" r:id="rId21"/>
  </p:sldIdLst>
  <p:sldSz cx="12192000" cy="6858000"/>
  <p:notesSz cx="6794500" cy="9906000"/>
  <p:defaultTextStyle>
    <a:defPPr>
      <a:defRPr lang="nl-B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3" autoAdjust="0"/>
    <p:restoredTop sz="92564" autoAdjust="0"/>
  </p:normalViewPr>
  <p:slideViewPr>
    <p:cSldViewPr snapToGrid="0" snapToObjects="1">
      <p:cViewPr varScale="1">
        <p:scale>
          <a:sx n="51" d="100"/>
          <a:sy n="51" d="100"/>
        </p:scale>
        <p:origin x="922" y="38"/>
      </p:cViewPr>
      <p:guideLst/>
    </p:cSldViewPr>
  </p:slideViewPr>
  <p:outlineViewPr>
    <p:cViewPr>
      <p:scale>
        <a:sx n="33" d="100"/>
        <a:sy n="33" d="100"/>
      </p:scale>
      <p:origin x="0" y="-170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9E8294BE-B3E7-8085-DABF-21CA4B1DB184}"/>
              </a:ext>
            </a:extLst>
          </p:cNvPr>
          <p:cNvSpPr>
            <a:spLocks noGrp="1"/>
          </p:cNvSpPr>
          <p:nvPr>
            <p:ph type="hdr" sz="quarter"/>
          </p:nvPr>
        </p:nvSpPr>
        <p:spPr>
          <a:xfrm>
            <a:off x="0" y="0"/>
            <a:ext cx="2944283" cy="49702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nl-BE"/>
          </a:p>
        </p:txBody>
      </p:sp>
      <p:sp>
        <p:nvSpPr>
          <p:cNvPr id="3" name="Tijdelijke aanduiding voor datum 2">
            <a:extLst>
              <a:ext uri="{FF2B5EF4-FFF2-40B4-BE49-F238E27FC236}">
                <a16:creationId xmlns:a16="http://schemas.microsoft.com/office/drawing/2014/main" id="{491CEEBF-0A08-27AD-C272-DE8101F5C47D}"/>
              </a:ext>
            </a:extLst>
          </p:cNvPr>
          <p:cNvSpPr>
            <a:spLocks noGrp="1"/>
          </p:cNvSpPr>
          <p:nvPr>
            <p:ph type="dt" idx="1"/>
          </p:nvPr>
        </p:nvSpPr>
        <p:spPr>
          <a:xfrm>
            <a:off x="3848645" y="0"/>
            <a:ext cx="2944283" cy="49702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675D6C5-42E4-4DCF-AF3E-5F34FA69B783}" type="datetimeFigureOut">
              <a:rPr lang="nl-BE"/>
              <a:pPr>
                <a:defRPr/>
              </a:pPr>
              <a:t>18/10/2023</a:t>
            </a:fld>
            <a:endParaRPr lang="nl-BE"/>
          </a:p>
        </p:txBody>
      </p:sp>
      <p:sp>
        <p:nvSpPr>
          <p:cNvPr id="4" name="Tijdelijke aanduiding voor dia-afbeelding 3">
            <a:extLst>
              <a:ext uri="{FF2B5EF4-FFF2-40B4-BE49-F238E27FC236}">
                <a16:creationId xmlns:a16="http://schemas.microsoft.com/office/drawing/2014/main" id="{E5E2C230-C622-6993-3563-AD0838EF8776}"/>
              </a:ext>
            </a:extLst>
          </p:cNvPr>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pPr lvl="0"/>
            <a:endParaRPr lang="nl-BE" noProof="0"/>
          </a:p>
        </p:txBody>
      </p:sp>
      <p:sp>
        <p:nvSpPr>
          <p:cNvPr id="5" name="Tijdelijke aanduiding voor notities 4">
            <a:extLst>
              <a:ext uri="{FF2B5EF4-FFF2-40B4-BE49-F238E27FC236}">
                <a16:creationId xmlns:a16="http://schemas.microsoft.com/office/drawing/2014/main" id="{0D2F889E-60E2-E858-6266-2161D16932C7}"/>
              </a:ext>
            </a:extLst>
          </p:cNvPr>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nl-BE" noProof="0"/>
          </a:p>
        </p:txBody>
      </p:sp>
      <p:sp>
        <p:nvSpPr>
          <p:cNvPr id="6" name="Tijdelijke aanduiding voor voettekst 5">
            <a:extLst>
              <a:ext uri="{FF2B5EF4-FFF2-40B4-BE49-F238E27FC236}">
                <a16:creationId xmlns:a16="http://schemas.microsoft.com/office/drawing/2014/main" id="{F0A16485-38C7-B67E-54C6-6D4A2A1EE7BD}"/>
              </a:ext>
            </a:extLst>
          </p:cNvPr>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nl-BE"/>
          </a:p>
        </p:txBody>
      </p:sp>
      <p:sp>
        <p:nvSpPr>
          <p:cNvPr id="7" name="Tijdelijke aanduiding voor dianummer 6">
            <a:extLst>
              <a:ext uri="{FF2B5EF4-FFF2-40B4-BE49-F238E27FC236}">
                <a16:creationId xmlns:a16="http://schemas.microsoft.com/office/drawing/2014/main" id="{B6D87665-2461-377F-5AAB-7CBEC9E4B318}"/>
              </a:ext>
            </a:extLst>
          </p:cNvPr>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8FAA03AC-8209-4B8D-ABC0-67E85AE640E9}" type="slidenum">
              <a:rPr lang="nl-BE"/>
              <a:pPr>
                <a:defRPr/>
              </a:pPr>
              <a:t>‹nr.›</a:t>
            </a:fld>
            <a:endParaRPr 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3</a:t>
            </a:fld>
            <a:endParaRPr lang="nl-BE"/>
          </a:p>
        </p:txBody>
      </p:sp>
    </p:spTree>
    <p:extLst>
      <p:ext uri="{BB962C8B-B14F-4D97-AF65-F5344CB8AC3E}">
        <p14:creationId xmlns:p14="http://schemas.microsoft.com/office/powerpoint/2010/main" val="3347480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4</a:t>
            </a:fld>
            <a:endParaRPr lang="nl-BE"/>
          </a:p>
        </p:txBody>
      </p:sp>
    </p:spTree>
    <p:extLst>
      <p:ext uri="{BB962C8B-B14F-4D97-AF65-F5344CB8AC3E}">
        <p14:creationId xmlns:p14="http://schemas.microsoft.com/office/powerpoint/2010/main" val="2126615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5</a:t>
            </a:fld>
            <a:endParaRPr lang="nl-BE"/>
          </a:p>
        </p:txBody>
      </p:sp>
    </p:spTree>
    <p:extLst>
      <p:ext uri="{BB962C8B-B14F-4D97-AF65-F5344CB8AC3E}">
        <p14:creationId xmlns:p14="http://schemas.microsoft.com/office/powerpoint/2010/main" val="2274591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7</a:t>
            </a:fld>
            <a:endParaRPr lang="nl-BE"/>
          </a:p>
        </p:txBody>
      </p:sp>
    </p:spTree>
    <p:extLst>
      <p:ext uri="{BB962C8B-B14F-4D97-AF65-F5344CB8AC3E}">
        <p14:creationId xmlns:p14="http://schemas.microsoft.com/office/powerpoint/2010/main" val="3269135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10</a:t>
            </a:fld>
            <a:endParaRPr lang="nl-BE"/>
          </a:p>
        </p:txBody>
      </p:sp>
    </p:spTree>
    <p:extLst>
      <p:ext uri="{BB962C8B-B14F-4D97-AF65-F5344CB8AC3E}">
        <p14:creationId xmlns:p14="http://schemas.microsoft.com/office/powerpoint/2010/main" val="1380275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11</a:t>
            </a:fld>
            <a:endParaRPr lang="nl-BE"/>
          </a:p>
        </p:txBody>
      </p:sp>
    </p:spTree>
    <p:extLst>
      <p:ext uri="{BB962C8B-B14F-4D97-AF65-F5344CB8AC3E}">
        <p14:creationId xmlns:p14="http://schemas.microsoft.com/office/powerpoint/2010/main" val="3463952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12</a:t>
            </a:fld>
            <a:endParaRPr lang="nl-BE"/>
          </a:p>
        </p:txBody>
      </p:sp>
    </p:spTree>
    <p:extLst>
      <p:ext uri="{BB962C8B-B14F-4D97-AF65-F5344CB8AC3E}">
        <p14:creationId xmlns:p14="http://schemas.microsoft.com/office/powerpoint/2010/main" val="1159508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13</a:t>
            </a:fld>
            <a:endParaRPr lang="nl-BE"/>
          </a:p>
        </p:txBody>
      </p:sp>
    </p:spTree>
    <p:extLst>
      <p:ext uri="{BB962C8B-B14F-4D97-AF65-F5344CB8AC3E}">
        <p14:creationId xmlns:p14="http://schemas.microsoft.com/office/powerpoint/2010/main" val="2809274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pPr>
              <a:defRPr/>
            </a:pPr>
            <a:fld id="{8FAA03AC-8209-4B8D-ABC0-67E85AE640E9}" type="slidenum">
              <a:rPr lang="nl-BE" smtClean="0"/>
              <a:pPr>
                <a:defRPr/>
              </a:pPr>
              <a:t>15</a:t>
            </a:fld>
            <a:endParaRPr lang="nl-BE"/>
          </a:p>
        </p:txBody>
      </p:sp>
    </p:spTree>
    <p:extLst>
      <p:ext uri="{BB962C8B-B14F-4D97-AF65-F5344CB8AC3E}">
        <p14:creationId xmlns:p14="http://schemas.microsoft.com/office/powerpoint/2010/main" val="3716381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045029"/>
            <a:ext cx="9144000" cy="2464934"/>
          </a:xfrm>
        </p:spPr>
        <p:txBody>
          <a:bodyPr anchor="b"/>
          <a:lstStyle>
            <a:lvl1pPr algn="ctr">
              <a:defRPr sz="6000"/>
            </a:lvl1pPr>
          </a:lstStyle>
          <a:p>
            <a:r>
              <a:rPr lang="nl-NL"/>
              <a:t>Klik om stijl te bewerken</a:t>
            </a:r>
            <a:endParaRPr lang="nl-BE" dirty="0"/>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b="0" i="0">
                <a:latin typeface="Gotham Light"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dirty="0"/>
          </a:p>
        </p:txBody>
      </p:sp>
    </p:spTree>
    <p:extLst>
      <p:ext uri="{BB962C8B-B14F-4D97-AF65-F5344CB8AC3E}">
        <p14:creationId xmlns:p14="http://schemas.microsoft.com/office/powerpoint/2010/main" val="417618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idx="1"/>
          </p:nvPr>
        </p:nvSpPr>
        <p:spPr/>
        <p:txBody>
          <a:bodyPr/>
          <a:lstStyle>
            <a:lvl1pPr>
              <a:defRPr b="0" i="0">
                <a:latin typeface="Gotham Light" pitchFamily="2" charset="0"/>
              </a:defRPr>
            </a:lvl1pPr>
            <a:lvl2pPr>
              <a:defRPr b="0" i="0">
                <a:latin typeface="Gotham Light" pitchFamily="2" charset="0"/>
              </a:defRPr>
            </a:lvl2pPr>
            <a:lvl3pPr>
              <a:defRPr b="0" i="0">
                <a:latin typeface="Gotham Light" pitchFamily="2" charset="0"/>
              </a:defRPr>
            </a:lvl3pPr>
            <a:lvl4pPr>
              <a:defRPr b="0" i="0">
                <a:latin typeface="Gotham Light" pitchFamily="2" charset="0"/>
              </a:defRPr>
            </a:lvl4pPr>
            <a:lvl5pPr>
              <a:defRPr b="0" i="0">
                <a:latin typeface="Gotham Light"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218493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sz="half" idx="1"/>
          </p:nvPr>
        </p:nvSpPr>
        <p:spPr>
          <a:xfrm>
            <a:off x="838200" y="2194560"/>
            <a:ext cx="5181600" cy="3773754"/>
          </a:xfrm>
        </p:spPr>
        <p:txBody>
          <a:bodyPr/>
          <a:lstStyle>
            <a:lvl1pPr>
              <a:defRPr b="0" i="0">
                <a:latin typeface="Gotham Light" pitchFamily="2" charset="0"/>
              </a:defRPr>
            </a:lvl1pPr>
            <a:lvl2pPr>
              <a:defRPr b="0" i="0">
                <a:latin typeface="Gotham Light" pitchFamily="2" charset="0"/>
              </a:defRPr>
            </a:lvl2pPr>
            <a:lvl3pPr>
              <a:defRPr b="0" i="0">
                <a:latin typeface="Gotham Light" pitchFamily="2" charset="0"/>
              </a:defRPr>
            </a:lvl3pPr>
            <a:lvl4pPr>
              <a:defRPr b="0" i="0">
                <a:latin typeface="Gotham Light" pitchFamily="2" charset="0"/>
              </a:defRPr>
            </a:lvl4pPr>
            <a:lvl5pPr>
              <a:defRPr b="0" i="0">
                <a:latin typeface="Gotham Light"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6172200" y="2194559"/>
            <a:ext cx="5181600" cy="3773755"/>
          </a:xfrm>
        </p:spPr>
        <p:txBody>
          <a:bodyPr/>
          <a:lstStyle>
            <a:lvl1pPr>
              <a:defRPr b="0" i="0">
                <a:latin typeface="Gotham Light" pitchFamily="2" charset="0"/>
              </a:defRPr>
            </a:lvl1pPr>
            <a:lvl2pPr>
              <a:defRPr b="0" i="0">
                <a:latin typeface="Gotham Light" pitchFamily="2" charset="0"/>
              </a:defRPr>
            </a:lvl2pPr>
            <a:lvl3pPr>
              <a:defRPr b="0" i="0">
                <a:latin typeface="Gotham Light" pitchFamily="2" charset="0"/>
              </a:defRPr>
            </a:lvl3pPr>
            <a:lvl4pPr>
              <a:defRPr b="0" i="0">
                <a:latin typeface="Gotham Light" pitchFamily="2" charset="0"/>
              </a:defRPr>
            </a:lvl4pPr>
            <a:lvl5pPr>
              <a:defRPr b="0" i="0">
                <a:latin typeface="Gotham Light"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3091377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1013791"/>
            <a:ext cx="10515600" cy="676897"/>
          </a:xfrm>
        </p:spPr>
        <p:txBody>
          <a:bodyPr/>
          <a:lstStyle/>
          <a:p>
            <a:r>
              <a:rPr lang="nl-NL"/>
              <a:t>Klik om stijl te bewerken</a:t>
            </a:r>
            <a:endParaRPr lang="nl-BE" dirty="0"/>
          </a:p>
        </p:txBody>
      </p:sp>
      <p:sp>
        <p:nvSpPr>
          <p:cNvPr id="3" name="Tijdelijke aanduiding voor tekst 2"/>
          <p:cNvSpPr>
            <a:spLocks noGrp="1"/>
          </p:cNvSpPr>
          <p:nvPr>
            <p:ph type="body" idx="1"/>
          </p:nvPr>
        </p:nvSpPr>
        <p:spPr>
          <a:xfrm>
            <a:off x="839788" y="1861070"/>
            <a:ext cx="5157787" cy="758271"/>
          </a:xfrm>
        </p:spPr>
        <p:txBody>
          <a:bodyPr anchor="b"/>
          <a:lstStyle>
            <a:lvl1pPr marL="0" indent="0">
              <a:buNone/>
              <a:defRPr sz="2400" b="0" i="0">
                <a:latin typeface="Gotham Medium" panose="0200060403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839788" y="2769326"/>
            <a:ext cx="5157787" cy="3236057"/>
          </a:xfrm>
        </p:spPr>
        <p:txBody>
          <a:bodyPr/>
          <a:lstStyle>
            <a:lvl1pPr>
              <a:defRPr b="0" i="0">
                <a:latin typeface="Gotham Light" pitchFamily="2" charset="0"/>
              </a:defRPr>
            </a:lvl1pPr>
            <a:lvl2pPr>
              <a:defRPr b="0" i="0">
                <a:latin typeface="Gotham Light" pitchFamily="2" charset="0"/>
              </a:defRPr>
            </a:lvl2pPr>
            <a:lvl3pPr>
              <a:defRPr b="0" i="0">
                <a:latin typeface="Gotham Light" pitchFamily="2" charset="0"/>
              </a:defRPr>
            </a:lvl3pPr>
            <a:lvl4pPr>
              <a:defRPr b="0" i="0">
                <a:latin typeface="Gotham Light" pitchFamily="2" charset="0"/>
              </a:defRPr>
            </a:lvl4pPr>
            <a:lvl5pPr>
              <a:defRPr b="0" i="0">
                <a:latin typeface="Gotham Light"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p:cNvSpPr>
            <a:spLocks noGrp="1"/>
          </p:cNvSpPr>
          <p:nvPr>
            <p:ph type="body" sz="quarter" idx="3"/>
          </p:nvPr>
        </p:nvSpPr>
        <p:spPr>
          <a:xfrm>
            <a:off x="6172200" y="1861070"/>
            <a:ext cx="5183188" cy="758271"/>
          </a:xfrm>
        </p:spPr>
        <p:txBody>
          <a:bodyPr anchor="b"/>
          <a:lstStyle>
            <a:lvl1pPr marL="0" indent="0">
              <a:buNone/>
              <a:defRPr sz="2400" b="0" i="0">
                <a:latin typeface="Gotham Medium" panose="0200060403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172200" y="2769327"/>
            <a:ext cx="5183188" cy="3236056"/>
          </a:xfrm>
        </p:spPr>
        <p:txBody>
          <a:bodyPr/>
          <a:lstStyle>
            <a:lvl1pPr>
              <a:defRPr b="0" i="0">
                <a:latin typeface="Gotham Light" pitchFamily="2" charset="0"/>
              </a:defRPr>
            </a:lvl1pPr>
            <a:lvl2pPr>
              <a:defRPr b="0" i="0">
                <a:latin typeface="Gotham Light" pitchFamily="2" charset="0"/>
              </a:defRPr>
            </a:lvl2pPr>
            <a:lvl3pPr>
              <a:defRPr b="0" i="0">
                <a:latin typeface="Gotham Light" pitchFamily="2" charset="0"/>
              </a:defRPr>
            </a:lvl3pPr>
            <a:lvl4pPr>
              <a:defRPr b="0" i="0">
                <a:latin typeface="Gotham Light" pitchFamily="2" charset="0"/>
              </a:defRPr>
            </a:lvl4pPr>
            <a:lvl5pPr>
              <a:defRPr b="0" i="0">
                <a:latin typeface="Gotham Light"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401155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987425"/>
            <a:ext cx="3932237" cy="1069974"/>
          </a:xfrm>
        </p:spPr>
        <p:txBody>
          <a:bodyPr anchor="b"/>
          <a:lstStyle>
            <a:lvl1pPr>
              <a:defRPr sz="3200"/>
            </a:lvl1pPr>
          </a:lstStyle>
          <a:p>
            <a:r>
              <a:rPr lang="nl-NL"/>
              <a:t>Klik om stijl te bewerken</a:t>
            </a:r>
            <a:endParaRPr lang="nl-BE" dirty="0"/>
          </a:p>
        </p:txBody>
      </p:sp>
      <p:sp>
        <p:nvSpPr>
          <p:cNvPr id="3" name="Tijdelijke aanduiding voor inhoud 2"/>
          <p:cNvSpPr>
            <a:spLocks noGrp="1"/>
          </p:cNvSpPr>
          <p:nvPr>
            <p:ph idx="1"/>
          </p:nvPr>
        </p:nvSpPr>
        <p:spPr>
          <a:xfrm>
            <a:off x="5183188" y="987425"/>
            <a:ext cx="6172200" cy="4873626"/>
          </a:xfrm>
        </p:spPr>
        <p:txBody>
          <a:bodyPr/>
          <a:lstStyle>
            <a:lvl1pPr>
              <a:defRPr sz="3200" b="0" i="0">
                <a:latin typeface="Gotham Light" pitchFamily="2" charset="0"/>
              </a:defRPr>
            </a:lvl1pPr>
            <a:lvl2pPr>
              <a:defRPr sz="2800" b="0" i="0">
                <a:latin typeface="Gotham Light" pitchFamily="2" charset="0"/>
              </a:defRPr>
            </a:lvl2pPr>
            <a:lvl3pPr>
              <a:defRPr sz="2400" b="0" i="0">
                <a:latin typeface="Gotham Light" pitchFamily="2" charset="0"/>
              </a:defRPr>
            </a:lvl3pPr>
            <a:lvl4pPr>
              <a:defRPr sz="2000" b="0" i="0">
                <a:latin typeface="Gotham Light" pitchFamily="2" charset="0"/>
              </a:defRPr>
            </a:lvl4pPr>
            <a:lvl5pPr>
              <a:defRPr sz="2000" b="0" i="0">
                <a:latin typeface="Gotham Light" pitchFamily="2" charset="0"/>
              </a:defRPr>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p:cNvSpPr>
            <a:spLocks noGrp="1"/>
          </p:cNvSpPr>
          <p:nvPr>
            <p:ph type="body" sz="half" idx="2"/>
          </p:nvPr>
        </p:nvSpPr>
        <p:spPr>
          <a:xfrm>
            <a:off x="839788" y="2194560"/>
            <a:ext cx="3932237" cy="3674428"/>
          </a:xfrm>
        </p:spPr>
        <p:txBody>
          <a:bodyPr/>
          <a:lstStyle>
            <a:lvl1pPr marL="0" indent="0">
              <a:buNone/>
              <a:defRPr sz="1600" b="0" i="0">
                <a:latin typeface="Gotham Light"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4515607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a:extLst>
              <a:ext uri="{FF2B5EF4-FFF2-40B4-BE49-F238E27FC236}">
                <a16:creationId xmlns:a16="http://schemas.microsoft.com/office/drawing/2014/main" id="{38328E4C-784D-0F33-07DE-DED106AFEBEE}"/>
              </a:ext>
            </a:extLst>
          </p:cNvPr>
          <p:cNvSpPr>
            <a:spLocks noGrp="1" noChangeArrowheads="1"/>
          </p:cNvSpPr>
          <p:nvPr>
            <p:ph type="title"/>
          </p:nvPr>
        </p:nvSpPr>
        <p:spPr bwMode="auto">
          <a:xfrm>
            <a:off x="838200" y="976313"/>
            <a:ext cx="10515600"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BE"/>
              <a:t>Titel</a:t>
            </a:r>
            <a:endParaRPr lang="nl-BE" altLang="nl-BE"/>
          </a:p>
        </p:txBody>
      </p:sp>
      <p:sp>
        <p:nvSpPr>
          <p:cNvPr id="1027" name="Tijdelijke aanduiding voor tekst 2">
            <a:extLst>
              <a:ext uri="{FF2B5EF4-FFF2-40B4-BE49-F238E27FC236}">
                <a16:creationId xmlns:a16="http://schemas.microsoft.com/office/drawing/2014/main" id="{54AEB216-0461-2088-2496-56BB2B43344C}"/>
              </a:ext>
            </a:extLst>
          </p:cNvPr>
          <p:cNvSpPr>
            <a:spLocks noGrp="1" noChangeArrowheads="1"/>
          </p:cNvSpPr>
          <p:nvPr>
            <p:ph type="body" idx="1"/>
          </p:nvPr>
        </p:nvSpPr>
        <p:spPr bwMode="auto">
          <a:xfrm>
            <a:off x="838200" y="2208213"/>
            <a:ext cx="10515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BE"/>
              <a:t>Klikken om de tekststijl van het model te bewerken</a:t>
            </a:r>
          </a:p>
          <a:p>
            <a:pPr lvl="1"/>
            <a:r>
              <a:rPr lang="nl-NL" altLang="nl-BE"/>
              <a:t>Tweede niveau</a:t>
            </a:r>
          </a:p>
          <a:p>
            <a:pPr lvl="2"/>
            <a:r>
              <a:rPr lang="nl-NL" altLang="nl-BE"/>
              <a:t>Derde niveau</a:t>
            </a:r>
          </a:p>
          <a:p>
            <a:pPr lvl="3"/>
            <a:r>
              <a:rPr lang="nl-NL" altLang="nl-BE"/>
              <a:t>Vierde niveau</a:t>
            </a:r>
          </a:p>
          <a:p>
            <a:pPr lvl="4"/>
            <a:r>
              <a:rPr lang="nl-NL" altLang="nl-BE"/>
              <a:t>Vijfde niveau</a:t>
            </a:r>
            <a:endParaRPr lang="nl-BE" alt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1" fontAlgn="base" hangingPunct="1">
        <a:lnSpc>
          <a:spcPct val="90000"/>
        </a:lnSpc>
        <a:spcBef>
          <a:spcPct val="0"/>
        </a:spcBef>
        <a:spcAft>
          <a:spcPct val="0"/>
        </a:spcAft>
        <a:defRPr sz="4400" b="1" kern="1200">
          <a:solidFill>
            <a:srgbClr val="B20008"/>
          </a:solidFill>
          <a:latin typeface="Gotham Bold" panose="02000604030000020004" pitchFamily="2" charset="0"/>
          <a:ea typeface="+mj-ea"/>
          <a:cs typeface="+mj-cs"/>
        </a:defRPr>
      </a:lvl1pPr>
      <a:lvl2pPr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2pPr>
      <a:lvl3pPr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3pPr>
      <a:lvl4pPr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4pPr>
      <a:lvl5pPr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5pPr>
      <a:lvl6pPr marL="457200"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6pPr>
      <a:lvl7pPr marL="914400"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7pPr>
      <a:lvl8pPr marL="1371600"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8pPr>
      <a:lvl9pPr marL="1828800" algn="ctr" rtl="0" eaLnBrk="1" fontAlgn="base" hangingPunct="1">
        <a:lnSpc>
          <a:spcPct val="90000"/>
        </a:lnSpc>
        <a:spcBef>
          <a:spcPct val="0"/>
        </a:spcBef>
        <a:spcAft>
          <a:spcPct val="0"/>
        </a:spcAft>
        <a:defRPr sz="4400" b="1">
          <a:solidFill>
            <a:srgbClr val="B20008"/>
          </a:solidFill>
          <a:latin typeface="Gotham Bold" panose="02000604030000020004" pitchFamily="2" charset="0"/>
        </a:defRPr>
      </a:lvl9pPr>
    </p:titleStyle>
    <p:bodyStyle>
      <a:lvl1pPr marL="228600" indent="-228600" algn="ctr"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Gotham Light" pitchFamily="2" charset="0"/>
          <a:ea typeface="+mn-ea"/>
          <a:cs typeface="+mn-cs"/>
        </a:defRPr>
      </a:lvl1pPr>
      <a:lvl2pPr marL="685800" indent="-228600" algn="ctr"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Gotham Light" pitchFamily="2" charset="0"/>
          <a:ea typeface="+mn-ea"/>
          <a:cs typeface="+mn-cs"/>
        </a:defRPr>
      </a:lvl2pPr>
      <a:lvl3pPr marL="1143000" indent="-228600" algn="ctr"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Gotham Light" pitchFamily="2" charset="0"/>
          <a:ea typeface="+mn-ea"/>
          <a:cs typeface="+mn-cs"/>
        </a:defRPr>
      </a:lvl3pPr>
      <a:lvl4pPr marL="1600200" indent="-228600" algn="ctr"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Gotham Light" pitchFamily="2" charset="0"/>
          <a:ea typeface="+mn-ea"/>
          <a:cs typeface="+mn-cs"/>
        </a:defRPr>
      </a:lvl4pPr>
      <a:lvl5pPr marL="2057400" indent="-228600" algn="ctr"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Gotham Ligh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log.espe-bretagne.fr/prodm1vannes/ecole-et-maladies-rares-une-union-possible/"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tl.be/info/magazine/sante/la-petite-lou-5-ans-est-touchee-par-une-maladie-rare-petit-a-petit-elle-va-perdre-la-force-dans-ses-muscles--1282922.aspx"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ouvainmedical.be/fr/article/quels-sont-les-defis-pour-la-prise-en-charge-des-maladies-rares-etats-des-lieux-en-europe-et"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el 1">
            <a:extLst>
              <a:ext uri="{FF2B5EF4-FFF2-40B4-BE49-F238E27FC236}">
                <a16:creationId xmlns:a16="http://schemas.microsoft.com/office/drawing/2014/main" id="{DECC7B77-22FB-F6AD-849B-110F6181297C}"/>
              </a:ext>
            </a:extLst>
          </p:cNvPr>
          <p:cNvSpPr>
            <a:spLocks noGrp="1" noChangeArrowheads="1"/>
          </p:cNvSpPr>
          <p:nvPr>
            <p:ph type="ctrTitle"/>
          </p:nvPr>
        </p:nvSpPr>
        <p:spPr>
          <a:xfrm>
            <a:off x="1524000" y="1044575"/>
            <a:ext cx="9144000" cy="2465388"/>
          </a:xfrm>
        </p:spPr>
        <p:txBody>
          <a:bodyPr/>
          <a:lstStyle/>
          <a:p>
            <a:r>
              <a:rPr lang="en-GB" sz="6000" dirty="0"/>
              <a:t>Maladies </a:t>
            </a:r>
            <a:r>
              <a:rPr lang="en-GB" sz="6000" dirty="0" err="1"/>
              <a:t>Rares</a:t>
            </a:r>
            <a:r>
              <a:rPr lang="en-GB" sz="6000" dirty="0"/>
              <a:t> </a:t>
            </a:r>
            <a:br>
              <a:rPr lang="en-GB" sz="6000" dirty="0"/>
            </a:br>
            <a:r>
              <a:rPr lang="en-GB" sz="6000" dirty="0" err="1"/>
              <a:t>en</a:t>
            </a:r>
            <a:r>
              <a:rPr lang="en-GB" sz="6000" dirty="0"/>
              <a:t> Belgique</a:t>
            </a:r>
            <a:endParaRPr lang="nl-BE" altLang="nl-BE" dirty="0"/>
          </a:p>
        </p:txBody>
      </p:sp>
      <p:sp>
        <p:nvSpPr>
          <p:cNvPr id="4" name="Title 1">
            <a:extLst>
              <a:ext uri="{FF2B5EF4-FFF2-40B4-BE49-F238E27FC236}">
                <a16:creationId xmlns:a16="http://schemas.microsoft.com/office/drawing/2014/main" id="{F4673975-7FBB-213F-F9B2-14ECAB7BFB85}"/>
              </a:ext>
            </a:extLst>
          </p:cNvPr>
          <p:cNvSpPr>
            <a:spLocks noGrp="1"/>
          </p:cNvSpPr>
          <p:nvPr>
            <p:ph type="subTitle" idx="1"/>
          </p:nvPr>
        </p:nvSpPr>
        <p:spPr>
          <a:xfrm>
            <a:off x="1524000" y="3602038"/>
            <a:ext cx="9144000" cy="1655762"/>
          </a:xfrm>
        </p:spPr>
        <p:txBody>
          <a:bodyPr anchor="ctr">
            <a:normAutofit/>
          </a:bodyPr>
          <a:lstStyle/>
          <a:p>
            <a:pPr algn="r"/>
            <a:r>
              <a:rPr lang="en-GB" sz="3800" dirty="0"/>
              <a:t>Greet Van Kersschaever</a:t>
            </a:r>
          </a:p>
          <a:p>
            <a:pPr algn="r"/>
            <a:r>
              <a:rPr lang="en-GB" sz="3800" dirty="0"/>
              <a:t>OFBS  19/10/2023</a:t>
            </a:r>
            <a:endParaRPr lang="en-BE"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76280-870F-5085-3B48-C1DDBCBA29E3}"/>
              </a:ext>
            </a:extLst>
          </p:cNvPr>
          <p:cNvSpPr>
            <a:spLocks noGrp="1"/>
          </p:cNvSpPr>
          <p:nvPr>
            <p:ph type="title"/>
          </p:nvPr>
        </p:nvSpPr>
        <p:spPr>
          <a:xfrm>
            <a:off x="727363" y="767267"/>
            <a:ext cx="10515600" cy="1093787"/>
          </a:xfrm>
        </p:spPr>
        <p:txBody>
          <a:bodyPr/>
          <a:lstStyle/>
          <a:p>
            <a:r>
              <a:rPr lang="nl-BE" dirty="0"/>
              <a:t>Maladies </a:t>
            </a:r>
            <a:r>
              <a:rPr lang="nl-BE" dirty="0" err="1"/>
              <a:t>Rares</a:t>
            </a:r>
            <a:r>
              <a:rPr lang="nl-BE" dirty="0"/>
              <a:t> Féderal</a:t>
            </a:r>
            <a:endParaRPr lang="en-US" dirty="0"/>
          </a:p>
        </p:txBody>
      </p:sp>
      <p:sp>
        <p:nvSpPr>
          <p:cNvPr id="3" name="Tijdelijke aanduiding voor inhoud 2">
            <a:extLst>
              <a:ext uri="{FF2B5EF4-FFF2-40B4-BE49-F238E27FC236}">
                <a16:creationId xmlns:a16="http://schemas.microsoft.com/office/drawing/2014/main" id="{0C718BAD-A1D4-3878-4BBD-E3231A97BA32}"/>
              </a:ext>
            </a:extLst>
          </p:cNvPr>
          <p:cNvSpPr>
            <a:spLocks noGrp="1"/>
          </p:cNvSpPr>
          <p:nvPr>
            <p:ph idx="1"/>
          </p:nvPr>
        </p:nvSpPr>
        <p:spPr>
          <a:xfrm>
            <a:off x="727363" y="1917267"/>
            <a:ext cx="10515600" cy="3673475"/>
          </a:xfrm>
        </p:spPr>
        <p:txBody>
          <a:bodyPr/>
          <a:lstStyle/>
          <a:p>
            <a:pPr algn="l"/>
            <a:r>
              <a:rPr lang="fr-FR" sz="3200" dirty="0">
                <a:latin typeface="Calibri" panose="020F0502020204030204" pitchFamily="34" charset="0"/>
              </a:rPr>
              <a:t>Le</a:t>
            </a:r>
            <a:r>
              <a:rPr lang="fr-FR" sz="3200" b="0" i="0" dirty="0">
                <a:effectLst/>
                <a:latin typeface="Calibri" panose="020F0502020204030204" pitchFamily="34" charset="0"/>
              </a:rPr>
              <a:t> plan d'action </a:t>
            </a:r>
          </a:p>
          <a:p>
            <a:pPr lvl="1" algn="l"/>
            <a:r>
              <a:rPr lang="fr-FR" sz="2800" dirty="0">
                <a:latin typeface="Calibri" panose="020F0502020204030204" pitchFamily="34" charset="0"/>
              </a:rPr>
              <a:t>I</a:t>
            </a:r>
            <a:r>
              <a:rPr lang="fr-FR" sz="2800" b="0" i="0" dirty="0">
                <a:effectLst/>
                <a:latin typeface="Calibri" panose="020F0502020204030204" pitchFamily="34" charset="0"/>
              </a:rPr>
              <a:t>dentification et la concentration de l'expertise </a:t>
            </a:r>
          </a:p>
          <a:p>
            <a:pPr lvl="2" algn="l"/>
            <a:r>
              <a:rPr lang="fr-FR" sz="2800" dirty="0">
                <a:latin typeface="Calibri" panose="020F0502020204030204" pitchFamily="34" charset="0"/>
              </a:rPr>
              <a:t>L</a:t>
            </a:r>
            <a:r>
              <a:rPr lang="fr-FR" sz="2800" b="0" i="0" dirty="0">
                <a:effectLst/>
                <a:latin typeface="Calibri" panose="020F0502020204030204" pitchFamily="34" charset="0"/>
              </a:rPr>
              <a:t>a coordination des soins</a:t>
            </a:r>
          </a:p>
          <a:p>
            <a:pPr lvl="2" algn="l"/>
            <a:r>
              <a:rPr lang="fr-FR" sz="2800" dirty="0">
                <a:latin typeface="Calibri" panose="020F0502020204030204" pitchFamily="34" charset="0"/>
              </a:rPr>
              <a:t>L</a:t>
            </a:r>
            <a:r>
              <a:rPr lang="fr-FR" sz="2800" b="0" i="0" dirty="0">
                <a:effectLst/>
                <a:latin typeface="Calibri" panose="020F0502020204030204" pitchFamily="34" charset="0"/>
              </a:rPr>
              <a:t>'accessibilité</a:t>
            </a:r>
          </a:p>
          <a:p>
            <a:pPr lvl="2" algn="l"/>
            <a:r>
              <a:rPr lang="fr-FR" sz="2800" dirty="0">
                <a:latin typeface="Calibri" panose="020F0502020204030204" pitchFamily="34" charset="0"/>
              </a:rPr>
              <a:t>L</a:t>
            </a:r>
            <a:r>
              <a:rPr lang="fr-FR" sz="2800" b="0" i="0" dirty="0">
                <a:effectLst/>
                <a:latin typeface="Calibri" panose="020F0502020204030204" pitchFamily="34" charset="0"/>
              </a:rPr>
              <a:t>e partage des connaissances</a:t>
            </a:r>
          </a:p>
          <a:p>
            <a:pPr lvl="1" algn="l"/>
            <a:r>
              <a:rPr lang="fr-FR" sz="2800" dirty="0">
                <a:latin typeface="Calibri" panose="020F0502020204030204" pitchFamily="34" charset="0"/>
              </a:rPr>
              <a:t>Optimalisation du Registre Centrale des Maladies Rares (CRRD) au niveau de </a:t>
            </a:r>
            <a:r>
              <a:rPr lang="fr-FR" sz="2800" dirty="0" err="1">
                <a:latin typeface="Calibri" panose="020F0502020204030204" pitchFamily="34" charset="0"/>
              </a:rPr>
              <a:t>Sciensano</a:t>
            </a:r>
            <a:endParaRPr lang="fr-FR" sz="2800" dirty="0">
              <a:latin typeface="Calibri" panose="020F0502020204030204" pitchFamily="34" charset="0"/>
            </a:endParaRPr>
          </a:p>
          <a:p>
            <a:pPr lvl="1" algn="l"/>
            <a:endParaRPr lang="fr-FR" sz="2800" b="0" i="0" dirty="0">
              <a:effectLst/>
              <a:latin typeface="Calibri" panose="020F0502020204030204" pitchFamily="34" charset="0"/>
            </a:endParaRPr>
          </a:p>
          <a:p>
            <a:pPr lvl="1" algn="l"/>
            <a:endParaRPr lang="fr-FR" sz="2800" b="0" i="0" dirty="0">
              <a:effectLst/>
              <a:latin typeface="Calibri" panose="020F0502020204030204" pitchFamily="34" charset="0"/>
            </a:endParaRPr>
          </a:p>
          <a:p>
            <a:pPr lvl="1" algn="l"/>
            <a:endParaRPr lang="fr-FR" sz="2800" b="0" i="0" dirty="0">
              <a:effectLst/>
              <a:latin typeface="Calibri" panose="020F0502020204030204" pitchFamily="34" charset="0"/>
            </a:endParaRPr>
          </a:p>
          <a:p>
            <a:endParaRPr lang="en-US" dirty="0"/>
          </a:p>
        </p:txBody>
      </p:sp>
    </p:spTree>
    <p:extLst>
      <p:ext uri="{BB962C8B-B14F-4D97-AF65-F5344CB8AC3E}">
        <p14:creationId xmlns:p14="http://schemas.microsoft.com/office/powerpoint/2010/main" val="251128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4B614-9F51-5B70-96E8-9F772739513A}"/>
              </a:ext>
            </a:extLst>
          </p:cNvPr>
          <p:cNvSpPr>
            <a:spLocks noGrp="1"/>
          </p:cNvSpPr>
          <p:nvPr>
            <p:ph type="title"/>
          </p:nvPr>
        </p:nvSpPr>
        <p:spPr/>
        <p:txBody>
          <a:bodyPr/>
          <a:lstStyle/>
          <a:p>
            <a:r>
              <a:rPr lang="nl-BE" dirty="0" err="1"/>
              <a:t>Sciensano</a:t>
            </a:r>
            <a:endParaRPr lang="en-US" dirty="0"/>
          </a:p>
        </p:txBody>
      </p:sp>
      <p:sp>
        <p:nvSpPr>
          <p:cNvPr id="4" name="Tijdelijke aanduiding voor inhoud 3">
            <a:extLst>
              <a:ext uri="{FF2B5EF4-FFF2-40B4-BE49-F238E27FC236}">
                <a16:creationId xmlns:a16="http://schemas.microsoft.com/office/drawing/2014/main" id="{C42B4640-B296-074A-9320-8EF70C43778E}"/>
              </a:ext>
            </a:extLst>
          </p:cNvPr>
          <p:cNvSpPr>
            <a:spLocks noGrp="1"/>
          </p:cNvSpPr>
          <p:nvPr>
            <p:ph idx="1"/>
          </p:nvPr>
        </p:nvSpPr>
        <p:spPr/>
        <p:txBody>
          <a:bodyPr/>
          <a:lstStyle/>
          <a:p>
            <a:pPr lvl="1" algn="l"/>
            <a:r>
              <a:rPr lang="fr-FR" sz="2800" dirty="0">
                <a:latin typeface="Calibri" panose="020F0502020204030204" pitchFamily="34" charset="0"/>
              </a:rPr>
              <a:t>Optimalisation du Registre Centrale des Maladies Rares (CRRD) au niveau de </a:t>
            </a:r>
            <a:r>
              <a:rPr lang="fr-FR" sz="2800" dirty="0" err="1">
                <a:latin typeface="Calibri" panose="020F0502020204030204" pitchFamily="34" charset="0"/>
              </a:rPr>
              <a:t>Sciensano</a:t>
            </a:r>
            <a:endParaRPr lang="fr-FR" sz="2800" dirty="0">
              <a:latin typeface="Calibri" panose="020F0502020204030204" pitchFamily="34" charset="0"/>
            </a:endParaRPr>
          </a:p>
          <a:p>
            <a:pPr lvl="2" algn="l"/>
            <a:r>
              <a:rPr lang="fr-FR" sz="2600" b="0" i="0" dirty="0">
                <a:effectLst/>
                <a:latin typeface="Calibri" panose="020F0502020204030204" pitchFamily="34" charset="0"/>
              </a:rPr>
              <a:t>Elargir avec les données des </a:t>
            </a:r>
            <a:r>
              <a:rPr lang="fr-FR" sz="2600" dirty="0">
                <a:latin typeface="Calibri" panose="020F0502020204030204" pitchFamily="34" charset="0"/>
              </a:rPr>
              <a:t>Centres Génétiques</a:t>
            </a:r>
          </a:p>
          <a:p>
            <a:pPr lvl="3" algn="l"/>
            <a:r>
              <a:rPr lang="en-BE" sz="2400" dirty="0"/>
              <a:t>Orphanet Belgium</a:t>
            </a:r>
            <a:r>
              <a:rPr lang="en-BE" sz="2600" dirty="0"/>
              <a:t> </a:t>
            </a:r>
            <a:endParaRPr lang="nl-BE" sz="2600" dirty="0"/>
          </a:p>
          <a:p>
            <a:pPr lvl="3" algn="l"/>
            <a:r>
              <a:rPr lang="fr-FR" sz="2400" dirty="0">
                <a:latin typeface="Calibri" panose="020F0502020204030204" pitchFamily="34" charset="0"/>
              </a:rPr>
              <a:t>Ressoude les problèmes techniques</a:t>
            </a:r>
          </a:p>
          <a:p>
            <a:pPr lvl="4" algn="l"/>
            <a:r>
              <a:rPr lang="fr-FR" sz="2400" dirty="0">
                <a:latin typeface="Calibri" panose="020F0502020204030204" pitchFamily="34" charset="0"/>
              </a:rPr>
              <a:t>Une </a:t>
            </a:r>
            <a:r>
              <a:rPr lang="fr-FR" sz="2400" dirty="0" err="1">
                <a:latin typeface="Calibri" panose="020F0502020204030204" pitchFamily="34" charset="0"/>
              </a:rPr>
              <a:t>upload</a:t>
            </a:r>
            <a:r>
              <a:rPr lang="fr-FR" sz="2400" dirty="0">
                <a:latin typeface="Calibri" panose="020F0502020204030204" pitchFamily="34" charset="0"/>
              </a:rPr>
              <a:t> automatique n’est pas possible à cause de différentes système software </a:t>
            </a:r>
          </a:p>
          <a:p>
            <a:pPr lvl="4" algn="l"/>
            <a:r>
              <a:rPr lang="fr-FR" sz="2400" dirty="0">
                <a:latin typeface="Calibri" panose="020F0502020204030204" pitchFamily="34" charset="0"/>
              </a:rPr>
              <a:t>Le but est une codification  ORPHACODE </a:t>
            </a:r>
          </a:p>
          <a:p>
            <a:pPr lvl="3" algn="l"/>
            <a:r>
              <a:rPr lang="fr-FR" sz="2400" dirty="0">
                <a:latin typeface="Calibri" panose="020F0502020204030204" pitchFamily="34" charset="0"/>
              </a:rPr>
              <a:t>Une formation au niveau des centres est aussi nécessaire</a:t>
            </a:r>
            <a:endParaRPr lang="en-US" sz="2400" dirty="0"/>
          </a:p>
          <a:p>
            <a:endParaRPr lang="en-US" dirty="0"/>
          </a:p>
        </p:txBody>
      </p:sp>
    </p:spTree>
    <p:extLst>
      <p:ext uri="{BB962C8B-B14F-4D97-AF65-F5344CB8AC3E}">
        <p14:creationId xmlns:p14="http://schemas.microsoft.com/office/powerpoint/2010/main" val="279478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AB854-BDCE-7724-7EE1-07849AD1C082}"/>
              </a:ext>
            </a:extLst>
          </p:cNvPr>
          <p:cNvSpPr>
            <a:spLocks noGrp="1"/>
          </p:cNvSpPr>
          <p:nvPr>
            <p:ph type="title"/>
          </p:nvPr>
        </p:nvSpPr>
        <p:spPr>
          <a:xfrm>
            <a:off x="658318" y="601559"/>
            <a:ext cx="10515600" cy="1093787"/>
          </a:xfrm>
        </p:spPr>
        <p:txBody>
          <a:bodyPr/>
          <a:lstStyle/>
          <a:p>
            <a:r>
              <a:rPr lang="nl-BE" dirty="0"/>
              <a:t>INAMI</a:t>
            </a:r>
            <a:endParaRPr lang="en-US" dirty="0"/>
          </a:p>
        </p:txBody>
      </p:sp>
      <p:sp>
        <p:nvSpPr>
          <p:cNvPr id="3" name="Tijdelijke aanduiding voor inhoud 2">
            <a:extLst>
              <a:ext uri="{FF2B5EF4-FFF2-40B4-BE49-F238E27FC236}">
                <a16:creationId xmlns:a16="http://schemas.microsoft.com/office/drawing/2014/main" id="{26A86B7C-1A1A-8FB3-D978-AF81ED001FB9}"/>
              </a:ext>
            </a:extLst>
          </p:cNvPr>
          <p:cNvSpPr>
            <a:spLocks noGrp="1"/>
          </p:cNvSpPr>
          <p:nvPr>
            <p:ph idx="1"/>
          </p:nvPr>
        </p:nvSpPr>
        <p:spPr>
          <a:xfrm>
            <a:off x="389745" y="1714995"/>
            <a:ext cx="11617376" cy="4266080"/>
          </a:xfrm>
        </p:spPr>
        <p:txBody>
          <a:bodyPr/>
          <a:lstStyle/>
          <a:p>
            <a:pPr marL="0" indent="0" algn="l">
              <a:buNone/>
            </a:pPr>
            <a:r>
              <a:rPr lang="nl-BE" dirty="0" err="1"/>
              <a:t>Un</a:t>
            </a:r>
            <a:r>
              <a:rPr lang="nl-BE" dirty="0"/>
              <a:t> project pilote </a:t>
            </a:r>
            <a:r>
              <a:rPr lang="nl-BE" dirty="0" err="1"/>
              <a:t>est</a:t>
            </a:r>
            <a:r>
              <a:rPr lang="nl-BE" dirty="0"/>
              <a:t> en cour                            budget 2,275,000€</a:t>
            </a:r>
          </a:p>
          <a:p>
            <a:pPr algn="l"/>
            <a:r>
              <a:rPr lang="nl-BE" dirty="0"/>
              <a:t>  </a:t>
            </a:r>
            <a:r>
              <a:rPr lang="nl-BE" b="1" dirty="0" err="1">
                <a:solidFill>
                  <a:srgbClr val="FF0000"/>
                </a:solidFill>
              </a:rPr>
              <a:t>Convention</a:t>
            </a:r>
            <a:r>
              <a:rPr lang="nl-BE" b="1" dirty="0">
                <a:solidFill>
                  <a:srgbClr val="FF0000"/>
                </a:solidFill>
              </a:rPr>
              <a:t> </a:t>
            </a:r>
            <a:r>
              <a:rPr lang="nl-BE" dirty="0" err="1"/>
              <a:t>axés</a:t>
            </a:r>
            <a:r>
              <a:rPr lang="nl-BE" dirty="0"/>
              <a:t> </a:t>
            </a:r>
            <a:r>
              <a:rPr lang="nl-BE" dirty="0" err="1"/>
              <a:t>sur</a:t>
            </a:r>
            <a:r>
              <a:rPr lang="nl-BE" dirty="0"/>
              <a:t> 4 MR</a:t>
            </a:r>
          </a:p>
          <a:p>
            <a:pPr lvl="1" algn="l"/>
            <a:r>
              <a:rPr lang="nl-BE" dirty="0"/>
              <a:t>EB </a:t>
            </a:r>
            <a:r>
              <a:rPr lang="nl-BE" dirty="0" err="1"/>
              <a:t>Épidermolyse</a:t>
            </a:r>
            <a:r>
              <a:rPr lang="nl-BE" dirty="0"/>
              <a:t> </a:t>
            </a:r>
            <a:r>
              <a:rPr lang="nl-BE" dirty="0" err="1"/>
              <a:t>Bulleuse</a:t>
            </a:r>
            <a:endParaRPr lang="nl-BE" dirty="0"/>
          </a:p>
          <a:p>
            <a:pPr lvl="1" algn="l"/>
            <a:r>
              <a:rPr lang="nl-BE" dirty="0"/>
              <a:t>FPI Fibrose Pulmonaire </a:t>
            </a:r>
            <a:r>
              <a:rPr lang="nl-BE" dirty="0" err="1"/>
              <a:t>Idiopatique</a:t>
            </a:r>
            <a:endParaRPr lang="nl-BE" dirty="0"/>
          </a:p>
          <a:p>
            <a:pPr lvl="1" algn="l"/>
            <a:r>
              <a:rPr lang="nl-BE" dirty="0"/>
              <a:t>PID Déficits </a:t>
            </a:r>
            <a:r>
              <a:rPr lang="nl-BE" dirty="0" err="1"/>
              <a:t>Immunitaires</a:t>
            </a:r>
            <a:r>
              <a:rPr lang="nl-BE" dirty="0"/>
              <a:t> </a:t>
            </a:r>
            <a:r>
              <a:rPr lang="nl-BE" dirty="0" err="1"/>
              <a:t>Primaires</a:t>
            </a:r>
            <a:endParaRPr lang="nl-BE" dirty="0"/>
          </a:p>
          <a:p>
            <a:pPr lvl="1" algn="l"/>
            <a:r>
              <a:rPr lang="nl-BE" dirty="0"/>
              <a:t>MSA </a:t>
            </a:r>
            <a:r>
              <a:rPr lang="nl-BE" dirty="0" err="1"/>
              <a:t>Atrophie</a:t>
            </a:r>
            <a:r>
              <a:rPr lang="nl-BE" dirty="0"/>
              <a:t> </a:t>
            </a:r>
            <a:r>
              <a:rPr lang="nl-BE" dirty="0" err="1"/>
              <a:t>MultiSystématisée</a:t>
            </a:r>
            <a:endParaRPr lang="nl-BE" dirty="0"/>
          </a:p>
          <a:p>
            <a:pPr algn="l"/>
            <a:r>
              <a:rPr lang="nl-BE" dirty="0" err="1"/>
              <a:t>Contrat</a:t>
            </a:r>
            <a:r>
              <a:rPr lang="nl-BE" dirty="0"/>
              <a:t> </a:t>
            </a:r>
            <a:r>
              <a:rPr lang="nl-BE" dirty="0" err="1"/>
              <a:t>avec</a:t>
            </a:r>
            <a:r>
              <a:rPr lang="nl-BE" dirty="0"/>
              <a:t> les </a:t>
            </a:r>
            <a:r>
              <a:rPr lang="nl-BE" dirty="0" err="1"/>
              <a:t>fonctions</a:t>
            </a:r>
            <a:r>
              <a:rPr lang="nl-BE" dirty="0"/>
              <a:t> </a:t>
            </a:r>
          </a:p>
          <a:p>
            <a:pPr lvl="1" algn="l"/>
            <a:r>
              <a:rPr lang="nl-BE" dirty="0"/>
              <a:t>Plan </a:t>
            </a:r>
            <a:r>
              <a:rPr lang="nl-BE" dirty="0" err="1"/>
              <a:t>Individuel</a:t>
            </a:r>
            <a:r>
              <a:rPr lang="nl-BE" dirty="0"/>
              <a:t> de </a:t>
            </a:r>
            <a:r>
              <a:rPr lang="nl-BE" dirty="0" err="1"/>
              <a:t>soins</a:t>
            </a:r>
            <a:r>
              <a:rPr lang="nl-BE" dirty="0"/>
              <a:t> (</a:t>
            </a:r>
            <a:r>
              <a:rPr lang="nl-BE" dirty="0" err="1"/>
              <a:t>consultations</a:t>
            </a:r>
            <a:r>
              <a:rPr lang="nl-BE" dirty="0"/>
              <a:t> </a:t>
            </a:r>
            <a:r>
              <a:rPr lang="nl-BE" dirty="0" err="1"/>
              <a:t>pluridisciplinaires</a:t>
            </a:r>
            <a:r>
              <a:rPr lang="nl-BE" dirty="0"/>
              <a:t>)</a:t>
            </a:r>
          </a:p>
          <a:p>
            <a:pPr lvl="1" algn="l"/>
            <a:r>
              <a:rPr lang="nl-BE" dirty="0" err="1"/>
              <a:t>Un</a:t>
            </a:r>
            <a:r>
              <a:rPr lang="nl-BE" dirty="0"/>
              <a:t> case manager/ </a:t>
            </a:r>
            <a:r>
              <a:rPr lang="nl-BE" dirty="0" err="1"/>
              <a:t>coordinateur</a:t>
            </a:r>
            <a:r>
              <a:rPr lang="nl-BE" dirty="0"/>
              <a:t> de </a:t>
            </a:r>
            <a:r>
              <a:rPr lang="nl-BE" dirty="0" err="1"/>
              <a:t>soins</a:t>
            </a:r>
            <a:r>
              <a:rPr lang="nl-BE" dirty="0"/>
              <a:t> </a:t>
            </a:r>
          </a:p>
          <a:p>
            <a:pPr algn="l"/>
            <a:r>
              <a:rPr lang="nl-BE" dirty="0"/>
              <a:t>Extension vers </a:t>
            </a:r>
            <a:r>
              <a:rPr lang="nl-BE" dirty="0" err="1"/>
              <a:t>d’autres</a:t>
            </a:r>
            <a:r>
              <a:rPr lang="nl-BE" dirty="0"/>
              <a:t> maladies </a:t>
            </a:r>
            <a:r>
              <a:rPr lang="nl-BE" dirty="0" err="1"/>
              <a:t>rares</a:t>
            </a:r>
            <a:endParaRPr lang="nl-BE" dirty="0"/>
          </a:p>
          <a:p>
            <a:pPr algn="l"/>
            <a:endParaRPr lang="en-US" dirty="0"/>
          </a:p>
        </p:txBody>
      </p:sp>
    </p:spTree>
    <p:extLst>
      <p:ext uri="{BB962C8B-B14F-4D97-AF65-F5344CB8AC3E}">
        <p14:creationId xmlns:p14="http://schemas.microsoft.com/office/powerpoint/2010/main" val="24241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899E3-63AD-2A3E-282F-8A7D3C4510FC}"/>
              </a:ext>
            </a:extLst>
          </p:cNvPr>
          <p:cNvSpPr>
            <a:spLocks noGrp="1"/>
          </p:cNvSpPr>
          <p:nvPr>
            <p:ph type="title"/>
          </p:nvPr>
        </p:nvSpPr>
        <p:spPr/>
        <p:txBody>
          <a:bodyPr/>
          <a:lstStyle/>
          <a:p>
            <a:r>
              <a:rPr lang="nl-BE" dirty="0"/>
              <a:t>INAMI</a:t>
            </a:r>
            <a:endParaRPr lang="en-US" dirty="0"/>
          </a:p>
        </p:txBody>
      </p:sp>
      <p:sp>
        <p:nvSpPr>
          <p:cNvPr id="3" name="Tijdelijke aanduiding voor inhoud 2">
            <a:extLst>
              <a:ext uri="{FF2B5EF4-FFF2-40B4-BE49-F238E27FC236}">
                <a16:creationId xmlns:a16="http://schemas.microsoft.com/office/drawing/2014/main" id="{FEC622E5-1F68-4922-2FB1-5D5E9B7D913E}"/>
              </a:ext>
            </a:extLst>
          </p:cNvPr>
          <p:cNvSpPr>
            <a:spLocks noGrp="1"/>
          </p:cNvSpPr>
          <p:nvPr>
            <p:ph idx="1"/>
          </p:nvPr>
        </p:nvSpPr>
        <p:spPr/>
        <p:txBody>
          <a:bodyPr/>
          <a:lstStyle/>
          <a:p>
            <a:pPr algn="l"/>
            <a:r>
              <a:rPr lang="nl-BE" sz="3200" dirty="0"/>
              <a:t>Remboursement des </a:t>
            </a:r>
            <a:r>
              <a:rPr lang="nl-BE" sz="3200" dirty="0" err="1"/>
              <a:t>médicaments</a:t>
            </a:r>
            <a:r>
              <a:rPr lang="nl-BE" sz="3200" dirty="0"/>
              <a:t> </a:t>
            </a:r>
            <a:r>
              <a:rPr lang="nl-BE" sz="3200" dirty="0" err="1"/>
              <a:t>orphelins</a:t>
            </a:r>
            <a:endParaRPr lang="nl-BE" sz="3200" dirty="0"/>
          </a:p>
          <a:p>
            <a:pPr lvl="1" algn="l"/>
            <a:r>
              <a:rPr lang="nl-BE" sz="2800" dirty="0" err="1"/>
              <a:t>Commision</a:t>
            </a:r>
            <a:r>
              <a:rPr lang="nl-BE" sz="2800" dirty="0"/>
              <a:t> de remboursement des </a:t>
            </a:r>
            <a:r>
              <a:rPr lang="nl-BE" sz="2800" dirty="0" err="1"/>
              <a:t>médicaments</a:t>
            </a:r>
            <a:endParaRPr lang="nl-BE" sz="2800" dirty="0"/>
          </a:p>
          <a:p>
            <a:pPr lvl="1" algn="l"/>
            <a:r>
              <a:rPr lang="nl-BE" sz="2800" dirty="0" err="1"/>
              <a:t>Collège</a:t>
            </a:r>
            <a:r>
              <a:rPr lang="nl-BE" sz="2800" dirty="0"/>
              <a:t> de </a:t>
            </a:r>
            <a:r>
              <a:rPr lang="nl-BE" sz="2800" dirty="0" err="1"/>
              <a:t>médecins</a:t>
            </a:r>
            <a:r>
              <a:rPr lang="nl-BE" sz="2800" dirty="0"/>
              <a:t> </a:t>
            </a:r>
          </a:p>
          <a:p>
            <a:pPr lvl="1" algn="l"/>
            <a:r>
              <a:rPr lang="nl-BE" sz="2800" dirty="0"/>
              <a:t>Procedure </a:t>
            </a:r>
            <a:r>
              <a:rPr lang="nl-BE" sz="2800" dirty="0" err="1"/>
              <a:t>lourde</a:t>
            </a:r>
            <a:endParaRPr lang="nl-BE" sz="2800" dirty="0"/>
          </a:p>
          <a:p>
            <a:pPr lvl="2" algn="l"/>
            <a:r>
              <a:rPr lang="nl-BE" sz="2400" dirty="0" err="1"/>
              <a:t>Pe</a:t>
            </a:r>
            <a:r>
              <a:rPr lang="nl-BE" sz="2400" dirty="0"/>
              <a:t> médicament pour Baby Pia </a:t>
            </a:r>
            <a:r>
              <a:rPr lang="nl-BE" sz="2400" dirty="0" err="1"/>
              <a:t>qui</a:t>
            </a:r>
            <a:r>
              <a:rPr lang="nl-BE" sz="2400" dirty="0"/>
              <a:t> </a:t>
            </a:r>
            <a:r>
              <a:rPr lang="nl-BE" sz="2400" dirty="0" err="1"/>
              <a:t>souffait</a:t>
            </a:r>
            <a:r>
              <a:rPr lang="nl-BE" sz="2400" dirty="0"/>
              <a:t> </a:t>
            </a:r>
            <a:r>
              <a:rPr lang="nl-BE" sz="2400" dirty="0" err="1"/>
              <a:t>d’amyotrophie</a:t>
            </a:r>
            <a:r>
              <a:rPr lang="nl-BE" sz="2400" dirty="0"/>
              <a:t> spinale</a:t>
            </a:r>
          </a:p>
          <a:p>
            <a:pPr lvl="1" algn="l"/>
            <a:r>
              <a:rPr lang="nl-BE" sz="2800" dirty="0"/>
              <a:t>Fonds Spécials de </a:t>
            </a:r>
            <a:r>
              <a:rPr lang="nl-BE" sz="2800" dirty="0" err="1"/>
              <a:t>Solidarité</a:t>
            </a:r>
            <a:r>
              <a:rPr lang="nl-BE" sz="2800" dirty="0"/>
              <a:t> </a:t>
            </a:r>
          </a:p>
          <a:p>
            <a:pPr lvl="2" algn="l"/>
            <a:r>
              <a:rPr lang="nl-BE" sz="2400" dirty="0" err="1"/>
              <a:t>Protection</a:t>
            </a:r>
            <a:r>
              <a:rPr lang="nl-BE" sz="2400" dirty="0"/>
              <a:t> complementaire de la couverture ordinaire </a:t>
            </a:r>
          </a:p>
          <a:p>
            <a:pPr lvl="1" algn="l"/>
            <a:r>
              <a:rPr lang="nl-BE" sz="2800" dirty="0" err="1"/>
              <a:t>Roadmap</a:t>
            </a:r>
            <a:r>
              <a:rPr lang="nl-BE" sz="2800" dirty="0"/>
              <a:t> </a:t>
            </a:r>
          </a:p>
          <a:p>
            <a:pPr lvl="1" algn="l"/>
            <a:r>
              <a:rPr lang="nl-BE" sz="2800" dirty="0"/>
              <a:t>µ</a:t>
            </a:r>
          </a:p>
          <a:p>
            <a:pPr lvl="1" algn="l"/>
            <a:r>
              <a:rPr lang="nl-BE" sz="2800" dirty="0" err="1"/>
              <a:t>oadmap</a:t>
            </a:r>
            <a:endParaRPr lang="nl-BE" sz="2800" dirty="0"/>
          </a:p>
          <a:p>
            <a:pPr marL="914400" lvl="2" indent="0" algn="l">
              <a:buNone/>
            </a:pPr>
            <a:endParaRPr lang="en-US" sz="2400" dirty="0"/>
          </a:p>
        </p:txBody>
      </p:sp>
    </p:spTree>
    <p:extLst>
      <p:ext uri="{BB962C8B-B14F-4D97-AF65-F5344CB8AC3E}">
        <p14:creationId xmlns:p14="http://schemas.microsoft.com/office/powerpoint/2010/main" val="348582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C81EAD-930F-3B7B-D9E6-3016F5911665}"/>
              </a:ext>
            </a:extLst>
          </p:cNvPr>
          <p:cNvSpPr>
            <a:spLocks noGrp="1"/>
          </p:cNvSpPr>
          <p:nvPr>
            <p:ph type="title"/>
          </p:nvPr>
        </p:nvSpPr>
        <p:spPr>
          <a:xfrm>
            <a:off x="838200" y="766452"/>
            <a:ext cx="10515600" cy="777536"/>
          </a:xfrm>
        </p:spPr>
        <p:txBody>
          <a:bodyPr/>
          <a:lstStyle/>
          <a:p>
            <a:r>
              <a:rPr lang="nl-BE" dirty="0"/>
              <a:t>INAMI</a:t>
            </a:r>
            <a:endParaRPr lang="en-US" dirty="0"/>
          </a:p>
        </p:txBody>
      </p:sp>
      <p:sp>
        <p:nvSpPr>
          <p:cNvPr id="3" name="Tijdelijke aanduiding voor inhoud 2">
            <a:extLst>
              <a:ext uri="{FF2B5EF4-FFF2-40B4-BE49-F238E27FC236}">
                <a16:creationId xmlns:a16="http://schemas.microsoft.com/office/drawing/2014/main" id="{C060CBBE-6502-AC12-CBC3-3E194A0731C1}"/>
              </a:ext>
            </a:extLst>
          </p:cNvPr>
          <p:cNvSpPr>
            <a:spLocks noGrp="1"/>
          </p:cNvSpPr>
          <p:nvPr>
            <p:ph idx="1"/>
          </p:nvPr>
        </p:nvSpPr>
        <p:spPr>
          <a:xfrm>
            <a:off x="838200" y="1543988"/>
            <a:ext cx="11353800" cy="4127838"/>
          </a:xfrm>
        </p:spPr>
        <p:txBody>
          <a:bodyPr/>
          <a:lstStyle/>
          <a:p>
            <a:pPr marL="0" indent="0" algn="l">
              <a:buNone/>
            </a:pPr>
            <a:r>
              <a:rPr lang="nl-BE" dirty="0"/>
              <a:t>Coup </a:t>
            </a:r>
            <a:r>
              <a:rPr lang="nl-BE" dirty="0" err="1"/>
              <a:t>d’envoie</a:t>
            </a:r>
            <a:r>
              <a:rPr lang="nl-BE" dirty="0"/>
              <a:t> de la </a:t>
            </a:r>
            <a:r>
              <a:rPr lang="nl-BE" dirty="0" err="1"/>
              <a:t>réforme</a:t>
            </a:r>
            <a:r>
              <a:rPr lang="nl-BE" dirty="0"/>
              <a:t>: </a:t>
            </a:r>
            <a:r>
              <a:rPr lang="nl-BE" dirty="0" err="1"/>
              <a:t>accès</a:t>
            </a:r>
            <a:r>
              <a:rPr lang="nl-BE" dirty="0"/>
              <a:t> </a:t>
            </a:r>
            <a:r>
              <a:rPr lang="nl-BE" dirty="0" err="1"/>
              <a:t>aux</a:t>
            </a:r>
            <a:r>
              <a:rPr lang="nl-BE" dirty="0"/>
              <a:t> </a:t>
            </a:r>
            <a:r>
              <a:rPr lang="nl-BE" dirty="0" err="1"/>
              <a:t>médicaments</a:t>
            </a:r>
            <a:r>
              <a:rPr lang="nl-BE" dirty="0"/>
              <a:t> </a:t>
            </a:r>
            <a:r>
              <a:rPr lang="nl-BE" dirty="0" err="1"/>
              <a:t>rapide</a:t>
            </a:r>
            <a:r>
              <a:rPr lang="nl-BE" dirty="0"/>
              <a:t> et </a:t>
            </a:r>
            <a:r>
              <a:rPr lang="nl-BE" dirty="0" err="1"/>
              <a:t>durable</a:t>
            </a:r>
            <a:endParaRPr lang="nl-BE" dirty="0"/>
          </a:p>
          <a:p>
            <a:pPr marL="0" indent="0" algn="l">
              <a:spcBef>
                <a:spcPts val="0"/>
              </a:spcBef>
              <a:buNone/>
            </a:pPr>
            <a:r>
              <a:rPr lang="nl-BE" sz="2800" dirty="0"/>
              <a:t>	</a:t>
            </a:r>
            <a:r>
              <a:rPr lang="nl-BE" sz="2000" dirty="0" err="1"/>
              <a:t>Patient</a:t>
            </a:r>
            <a:r>
              <a:rPr lang="nl-BE" sz="2000" dirty="0"/>
              <a:t>, </a:t>
            </a:r>
            <a:r>
              <a:rPr lang="nl-BE" sz="2000" dirty="0" err="1"/>
              <a:t>Système</a:t>
            </a:r>
            <a:r>
              <a:rPr lang="nl-BE" sz="2000" dirty="0"/>
              <a:t>, </a:t>
            </a:r>
            <a:r>
              <a:rPr lang="nl-BE" sz="2000" dirty="0" err="1"/>
              <a:t>Durabilté</a:t>
            </a:r>
            <a:endParaRPr lang="nl-BE" sz="2000" dirty="0"/>
          </a:p>
          <a:p>
            <a:pPr marL="0" indent="0" algn="just">
              <a:buNone/>
            </a:pPr>
            <a:r>
              <a:rPr lang="nl-BE" sz="2800" dirty="0" err="1"/>
              <a:t>Thèmes</a:t>
            </a:r>
            <a:r>
              <a:rPr lang="nl-BE" sz="2800" dirty="0"/>
              <a:t> de </a:t>
            </a:r>
            <a:r>
              <a:rPr lang="nl-BE" sz="2800" dirty="0" err="1"/>
              <a:t>reforme</a:t>
            </a:r>
            <a:endParaRPr lang="nl-BE" sz="2800" dirty="0"/>
          </a:p>
          <a:p>
            <a:pPr lvl="2" algn="l"/>
            <a:r>
              <a:rPr lang="nl-BE" sz="2800" dirty="0" err="1"/>
              <a:t>Recheche</a:t>
            </a:r>
            <a:r>
              <a:rPr lang="nl-BE" sz="2800" dirty="0"/>
              <a:t> et </a:t>
            </a:r>
            <a:r>
              <a:rPr lang="nl-BE" sz="2800" dirty="0" err="1"/>
              <a:t>développement</a:t>
            </a:r>
            <a:endParaRPr lang="nl-BE" sz="2800" dirty="0"/>
          </a:p>
          <a:p>
            <a:pPr lvl="2" algn="l"/>
            <a:r>
              <a:rPr lang="nl-BE" sz="2800" dirty="0" err="1"/>
              <a:t>Accès</a:t>
            </a:r>
            <a:r>
              <a:rPr lang="nl-BE" sz="2800" dirty="0"/>
              <a:t> </a:t>
            </a:r>
            <a:r>
              <a:rPr lang="nl-BE" sz="2800" dirty="0" err="1"/>
              <a:t>rapide</a:t>
            </a:r>
            <a:r>
              <a:rPr lang="nl-BE" sz="2800" dirty="0"/>
              <a:t> et </a:t>
            </a:r>
            <a:r>
              <a:rPr lang="nl-BE" sz="2800" dirty="0" err="1"/>
              <a:t>durable</a:t>
            </a:r>
            <a:r>
              <a:rPr lang="nl-BE" sz="2800" dirty="0"/>
              <a:t> à des </a:t>
            </a:r>
            <a:r>
              <a:rPr lang="nl-BE" sz="2800" dirty="0" err="1"/>
              <a:t>traitements</a:t>
            </a:r>
            <a:r>
              <a:rPr lang="nl-BE" sz="2800" dirty="0"/>
              <a:t> </a:t>
            </a:r>
            <a:r>
              <a:rPr lang="nl-BE" sz="2800" dirty="0" err="1"/>
              <a:t>innovantes</a:t>
            </a:r>
            <a:r>
              <a:rPr lang="nl-BE" sz="2800" dirty="0"/>
              <a:t> et </a:t>
            </a:r>
            <a:r>
              <a:rPr lang="nl-BE" sz="2800" dirty="0" err="1"/>
              <a:t>prometteurs</a:t>
            </a:r>
            <a:endParaRPr lang="nl-BE" sz="2800" dirty="0"/>
          </a:p>
          <a:p>
            <a:pPr lvl="2" algn="l"/>
            <a:r>
              <a:rPr lang="nl-BE" sz="2800" dirty="0" err="1"/>
              <a:t>Modernisation</a:t>
            </a:r>
            <a:r>
              <a:rPr lang="nl-BE" sz="2800" dirty="0"/>
              <a:t> des procedures de remboursement</a:t>
            </a:r>
          </a:p>
          <a:p>
            <a:pPr lvl="2" algn="l"/>
            <a:r>
              <a:rPr lang="nl-BE" sz="2800" dirty="0" err="1"/>
              <a:t>Utilisation</a:t>
            </a:r>
            <a:r>
              <a:rPr lang="nl-BE" sz="2800" dirty="0"/>
              <a:t> </a:t>
            </a:r>
            <a:r>
              <a:rPr lang="nl-BE" sz="2800" dirty="0" err="1"/>
              <a:t>efficace</a:t>
            </a:r>
            <a:r>
              <a:rPr lang="nl-BE" sz="2800" dirty="0"/>
              <a:t> des </a:t>
            </a:r>
            <a:r>
              <a:rPr lang="nl-BE" sz="2800" dirty="0" err="1"/>
              <a:t>médicaments</a:t>
            </a:r>
            <a:endParaRPr lang="nl-BE" sz="2800" dirty="0"/>
          </a:p>
          <a:p>
            <a:pPr lvl="2" algn="l"/>
            <a:r>
              <a:rPr lang="nl-BE" sz="2800" dirty="0" err="1"/>
              <a:t>L’accesibilité</a:t>
            </a:r>
            <a:r>
              <a:rPr lang="nl-BE" sz="2800" dirty="0"/>
              <a:t> des </a:t>
            </a:r>
            <a:r>
              <a:rPr lang="nl-BE" sz="2800" dirty="0" err="1"/>
              <a:t>médicaments</a:t>
            </a:r>
            <a:r>
              <a:rPr lang="nl-BE" sz="2800" dirty="0"/>
              <a:t> (leur </a:t>
            </a:r>
            <a:r>
              <a:rPr lang="nl-BE" sz="2800" dirty="0" err="1"/>
              <a:t>disponibilité</a:t>
            </a:r>
            <a:r>
              <a:rPr lang="nl-BE" sz="2800" dirty="0"/>
              <a:t>)</a:t>
            </a:r>
          </a:p>
          <a:p>
            <a:pPr lvl="2" algn="l"/>
            <a:r>
              <a:rPr lang="nl-BE" sz="2800" dirty="0" err="1"/>
              <a:t>Cadre</a:t>
            </a:r>
            <a:r>
              <a:rPr lang="nl-BE" sz="2800" dirty="0"/>
              <a:t> réglementaire pour </a:t>
            </a:r>
            <a:r>
              <a:rPr lang="nl-BE" sz="2800" dirty="0" err="1"/>
              <a:t>le</a:t>
            </a:r>
            <a:r>
              <a:rPr lang="nl-BE" sz="2800" dirty="0"/>
              <a:t> </a:t>
            </a:r>
            <a:r>
              <a:rPr lang="nl-BE" sz="2800" dirty="0" err="1"/>
              <a:t>protection</a:t>
            </a:r>
            <a:r>
              <a:rPr lang="nl-BE" sz="2800" dirty="0"/>
              <a:t> du </a:t>
            </a:r>
            <a:r>
              <a:rPr lang="nl-BE" sz="2800" dirty="0" err="1"/>
              <a:t>patient</a:t>
            </a:r>
            <a:endParaRPr lang="nl-BE" sz="2800" dirty="0"/>
          </a:p>
          <a:p>
            <a:pPr marL="0" indent="0" algn="just">
              <a:buNone/>
            </a:pPr>
            <a:r>
              <a:rPr lang="nl-BE" sz="2800" dirty="0" err="1"/>
              <a:t>Feuille</a:t>
            </a:r>
            <a:r>
              <a:rPr lang="nl-BE" sz="2800" dirty="0"/>
              <a:t> de route  </a:t>
            </a:r>
          </a:p>
          <a:p>
            <a:pPr marL="0" indent="0" algn="just">
              <a:buNone/>
            </a:pPr>
            <a:endParaRPr lang="nl-BE" sz="2800" dirty="0"/>
          </a:p>
        </p:txBody>
      </p:sp>
    </p:spTree>
    <p:extLst>
      <p:ext uri="{BB962C8B-B14F-4D97-AF65-F5344CB8AC3E}">
        <p14:creationId xmlns:p14="http://schemas.microsoft.com/office/powerpoint/2010/main" val="1095587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3EF21E-678F-9A2B-A1D9-95C896D0EDDD}"/>
              </a:ext>
            </a:extLst>
          </p:cNvPr>
          <p:cNvSpPr>
            <a:spLocks noGrp="1"/>
          </p:cNvSpPr>
          <p:nvPr>
            <p:ph type="title"/>
          </p:nvPr>
        </p:nvSpPr>
        <p:spPr>
          <a:xfrm>
            <a:off x="838200" y="976314"/>
            <a:ext cx="10515600" cy="777536"/>
          </a:xfrm>
        </p:spPr>
        <p:txBody>
          <a:bodyPr/>
          <a:lstStyle/>
          <a:p>
            <a:r>
              <a:rPr lang="nl-BE" dirty="0" err="1"/>
              <a:t>Réseau</a:t>
            </a:r>
            <a:r>
              <a:rPr lang="nl-BE" dirty="0"/>
              <a:t> </a:t>
            </a:r>
            <a:r>
              <a:rPr lang="nl-BE" dirty="0" err="1"/>
              <a:t>Flamands</a:t>
            </a:r>
            <a:r>
              <a:rPr lang="nl-BE" dirty="0"/>
              <a:t> pour les Maladies </a:t>
            </a:r>
            <a:r>
              <a:rPr lang="nl-BE" dirty="0" err="1"/>
              <a:t>Rares</a:t>
            </a:r>
            <a:r>
              <a:rPr lang="nl-BE" dirty="0"/>
              <a:t> </a:t>
            </a:r>
            <a:endParaRPr lang="en-US" dirty="0"/>
          </a:p>
        </p:txBody>
      </p:sp>
      <p:sp>
        <p:nvSpPr>
          <p:cNvPr id="3" name="Tijdelijke aanduiding voor inhoud 2">
            <a:extLst>
              <a:ext uri="{FF2B5EF4-FFF2-40B4-BE49-F238E27FC236}">
                <a16:creationId xmlns:a16="http://schemas.microsoft.com/office/drawing/2014/main" id="{F96D8E5F-947D-7193-DA0F-E4B0FBE40B0A}"/>
              </a:ext>
            </a:extLst>
          </p:cNvPr>
          <p:cNvSpPr>
            <a:spLocks noGrp="1"/>
          </p:cNvSpPr>
          <p:nvPr>
            <p:ph idx="1"/>
          </p:nvPr>
        </p:nvSpPr>
        <p:spPr>
          <a:xfrm>
            <a:off x="838200" y="1753850"/>
            <a:ext cx="10515600" cy="4302176"/>
          </a:xfrm>
        </p:spPr>
        <p:txBody>
          <a:bodyPr/>
          <a:lstStyle/>
          <a:p>
            <a:pPr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Times New Roman" panose="02020603050405020304" pitchFamily="18" charset="0"/>
                <a:cs typeface="Courier New" panose="02070309020205020404" pitchFamily="49" charset="0"/>
              </a:rPr>
              <a:t>Création d’un réseau </a:t>
            </a:r>
          </a:p>
          <a:p>
            <a:pPr lvl="1"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Times New Roman" panose="02020603050405020304" pitchFamily="18" charset="0"/>
                <a:cs typeface="Courier New" panose="02070309020205020404" pitchFamily="49" charset="0"/>
              </a:rPr>
              <a:t> 4 hôpitaux flamands agrément fonction maladies rares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lvl="1"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Times New Roman" panose="02020603050405020304" pitchFamily="18" charset="0"/>
                <a:cs typeface="Courier New" panose="02070309020205020404" pitchFamily="49" charset="0"/>
              </a:rPr>
              <a:t>Réseau scientifique aligné au réseau européen.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lvl="1" algn="l">
              <a:lnSpc>
                <a:spcPct val="100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Calibri" panose="020F0502020204030204" pitchFamily="34" charset="0"/>
                <a:cs typeface="Courier New" panose="02070309020205020404" pitchFamily="49" charset="0"/>
              </a:rPr>
              <a:t>Collaboration multidisciplinaire </a:t>
            </a:r>
          </a:p>
          <a:p>
            <a:pPr lvl="2" algn="l">
              <a:lnSpc>
                <a:spcPct val="100000"/>
              </a:lnSpc>
              <a:spcBef>
                <a:spcPts val="0"/>
              </a:spcBef>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latin typeface="inherit"/>
                <a:ea typeface="Calibri" panose="020F0502020204030204" pitchFamily="34" charset="0"/>
                <a:cs typeface="Courier New" panose="02070309020205020404" pitchFamily="49" charset="0"/>
              </a:rPr>
              <a:t>Élaboration de trajets de soins, faire l’inventaire de l’expertise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latin typeface="inherit"/>
                <a:ea typeface="Times New Roman" panose="02020603050405020304" pitchFamily="18" charset="0"/>
                <a:cs typeface="Courier New" panose="02070309020205020404" pitchFamily="49" charset="0"/>
              </a:rPr>
              <a:t>P</a:t>
            </a:r>
            <a:r>
              <a:rPr lang="fr-FR" kern="0" dirty="0">
                <a:solidFill>
                  <a:srgbClr val="202124"/>
                </a:solidFill>
                <a:effectLst/>
                <a:latin typeface="inherit"/>
                <a:ea typeface="Times New Roman" panose="02020603050405020304" pitchFamily="18" charset="0"/>
                <a:cs typeface="Courier New" panose="02070309020205020404" pitchFamily="49" charset="0"/>
              </a:rPr>
              <a:t>roblèmes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lvl="1"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Times New Roman" panose="02020603050405020304" pitchFamily="18" charset="0"/>
                <a:cs typeface="Courier New" panose="02070309020205020404" pitchFamily="49" charset="0"/>
              </a:rPr>
              <a:t>Il n'y a pas de financement sauf pour les 4 coordinateurs au niveau hospitalier pendant plusieurs années maintenant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lvl="1" algn="l">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kern="0" dirty="0">
                <a:solidFill>
                  <a:srgbClr val="202124"/>
                </a:solidFill>
                <a:effectLst/>
                <a:latin typeface="inherit"/>
                <a:ea typeface="Times New Roman" panose="02020603050405020304" pitchFamily="18" charset="0"/>
                <a:cs typeface="Courier New" panose="02070309020205020404" pitchFamily="49" charset="0"/>
              </a:rPr>
              <a:t>Les hôpitaux  en Wallonie/ Bruxelles n’</a:t>
            </a:r>
            <a:r>
              <a:rPr lang="fr-FR" kern="0" dirty="0">
                <a:solidFill>
                  <a:srgbClr val="202124"/>
                </a:solidFill>
                <a:latin typeface="inherit"/>
                <a:ea typeface="Times New Roman" panose="02020603050405020304" pitchFamily="18" charset="0"/>
                <a:cs typeface="Courier New" panose="02070309020205020404" pitchFamily="49" charset="0"/>
              </a:rPr>
              <a:t>étaient </a:t>
            </a:r>
            <a:r>
              <a:rPr lang="fr-FR" kern="0" dirty="0">
                <a:solidFill>
                  <a:srgbClr val="202124"/>
                </a:solidFill>
                <a:effectLst/>
                <a:latin typeface="inherit"/>
                <a:ea typeface="Times New Roman" panose="02020603050405020304" pitchFamily="18" charset="0"/>
                <a:cs typeface="Courier New" panose="02070309020205020404" pitchFamily="49" charset="0"/>
              </a:rPr>
              <a:t>pas inclus mais il y a une participation dans les réseaux</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7465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31F4C9-760E-9758-3FC3-C65CDE79F8BB}"/>
              </a:ext>
            </a:extLst>
          </p:cNvPr>
          <p:cNvSpPr>
            <a:spLocks noGrp="1"/>
          </p:cNvSpPr>
          <p:nvPr>
            <p:ph type="title"/>
          </p:nvPr>
        </p:nvSpPr>
        <p:spPr/>
        <p:txBody>
          <a:bodyPr/>
          <a:lstStyle/>
          <a:p>
            <a:r>
              <a:rPr lang="nl-BE" dirty="0"/>
              <a:t>Europe et Maladies </a:t>
            </a:r>
            <a:r>
              <a:rPr lang="nl-BE" dirty="0" err="1"/>
              <a:t>Rares</a:t>
            </a:r>
            <a:endParaRPr lang="en-US" dirty="0"/>
          </a:p>
        </p:txBody>
      </p:sp>
      <p:sp>
        <p:nvSpPr>
          <p:cNvPr id="3" name="Tijdelijke aanduiding voor inhoud 2">
            <a:extLst>
              <a:ext uri="{FF2B5EF4-FFF2-40B4-BE49-F238E27FC236}">
                <a16:creationId xmlns:a16="http://schemas.microsoft.com/office/drawing/2014/main" id="{892EB5F9-FDF7-6A32-EF56-405687F2EA2E}"/>
              </a:ext>
            </a:extLst>
          </p:cNvPr>
          <p:cNvSpPr>
            <a:spLocks noGrp="1"/>
          </p:cNvSpPr>
          <p:nvPr>
            <p:ph idx="1"/>
          </p:nvPr>
        </p:nvSpPr>
        <p:spPr>
          <a:xfrm>
            <a:off x="616527" y="1933731"/>
            <a:ext cx="10515600" cy="4362137"/>
          </a:xfrm>
        </p:spPr>
        <p:txBody>
          <a:bodyPr/>
          <a:lstStyle/>
          <a:p>
            <a:pPr algn="just" fontAlgn="base"/>
            <a:r>
              <a:rPr lang="fr-FR" sz="3200" b="0" i="0" dirty="0">
                <a:effectLst/>
                <a:latin typeface="Calibri" panose="020F0502020204030204" pitchFamily="34" charset="0"/>
              </a:rPr>
              <a:t>Les réseaux européens de référence (ERN), créés en 2017</a:t>
            </a:r>
          </a:p>
          <a:p>
            <a:pPr lvl="1" algn="just"/>
            <a:r>
              <a:rPr lang="fr-FR" sz="2800" dirty="0">
                <a:latin typeface="Calibri" panose="020F0502020204030204" pitchFamily="34" charset="0"/>
              </a:rPr>
              <a:t>Grande participation en Belgique</a:t>
            </a:r>
          </a:p>
          <a:p>
            <a:pPr lvl="1" algn="just" fontAlgn="base"/>
            <a:r>
              <a:rPr lang="fr-FR" sz="2800" dirty="0">
                <a:latin typeface="Calibri" panose="020F0502020204030204" pitchFamily="34" charset="0"/>
              </a:rPr>
              <a:t>24 </a:t>
            </a:r>
            <a:r>
              <a:rPr lang="fr-FR" sz="2800" dirty="0" err="1">
                <a:latin typeface="Calibri" panose="020F0502020204030204" pitchFamily="34" charset="0"/>
              </a:rPr>
              <a:t>ERN’s</a:t>
            </a:r>
            <a:endParaRPr lang="fr-FR" sz="2800" dirty="0">
              <a:latin typeface="Calibri" panose="020F0502020204030204" pitchFamily="34" charset="0"/>
            </a:endParaRPr>
          </a:p>
          <a:p>
            <a:pPr lvl="2" algn="just" fontAlgn="base"/>
            <a:r>
              <a:rPr lang="fr-FR" sz="2400" dirty="0">
                <a:latin typeface="Calibri" panose="020F0502020204030204" pitchFamily="34" charset="0"/>
              </a:rPr>
              <a:t>Faciliter l’échange</a:t>
            </a:r>
          </a:p>
          <a:p>
            <a:pPr lvl="2" algn="just" fontAlgn="base"/>
            <a:r>
              <a:rPr lang="fr-FR" sz="2400" dirty="0">
                <a:latin typeface="Calibri" panose="020F0502020204030204" pitchFamily="34" charset="0"/>
              </a:rPr>
              <a:t> Mise en place d’un platform informatique pour consultations cliniques</a:t>
            </a:r>
          </a:p>
          <a:p>
            <a:pPr lvl="2" algn="just" fontAlgn="base"/>
            <a:r>
              <a:rPr lang="fr-FR" sz="2400" dirty="0">
                <a:latin typeface="Calibri" panose="020F0502020204030204" pitchFamily="34" charset="0"/>
              </a:rPr>
              <a:t> Rédiger des directives</a:t>
            </a:r>
            <a:endParaRPr lang="fr-FR" sz="2400" b="0" i="0" dirty="0">
              <a:effectLst/>
              <a:latin typeface="Calibri" panose="020F0502020204030204" pitchFamily="34" charset="0"/>
            </a:endParaRPr>
          </a:p>
          <a:p>
            <a:pPr lvl="1" algn="just" fontAlgn="base"/>
            <a:r>
              <a:rPr lang="fr-FR" sz="2800" b="0" i="0" dirty="0">
                <a:effectLst/>
                <a:latin typeface="Calibri" panose="020F0502020204030204" pitchFamily="34" charset="0"/>
              </a:rPr>
              <a:t>2023, </a:t>
            </a:r>
            <a:r>
              <a:rPr lang="fr-FR" b="0" i="0" dirty="0">
                <a:effectLst/>
                <a:latin typeface="Calibri" panose="020F0502020204030204" pitchFamily="34" charset="0"/>
              </a:rPr>
              <a:t>les États membres, en collaboration avec la Commission européenne, étudieront dans le cadre d'une action conjointe (JA) comment concrétiser l'intégration des réseaux européens de référence dans leur système de santé national. </a:t>
            </a:r>
          </a:p>
          <a:p>
            <a:endParaRPr lang="en-US" dirty="0"/>
          </a:p>
        </p:txBody>
      </p:sp>
    </p:spTree>
    <p:extLst>
      <p:ext uri="{BB962C8B-B14F-4D97-AF65-F5344CB8AC3E}">
        <p14:creationId xmlns:p14="http://schemas.microsoft.com/office/powerpoint/2010/main" val="1409384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C3A110-DE83-9D8B-6908-0FC9B6DEEC87}"/>
              </a:ext>
            </a:extLst>
          </p:cNvPr>
          <p:cNvSpPr>
            <a:spLocks noGrp="1"/>
          </p:cNvSpPr>
          <p:nvPr>
            <p:ph type="title"/>
          </p:nvPr>
        </p:nvSpPr>
        <p:spPr/>
        <p:txBody>
          <a:bodyPr/>
          <a:lstStyle/>
          <a:p>
            <a:r>
              <a:rPr lang="nl-BE" dirty="0" err="1"/>
              <a:t>Strategies</a:t>
            </a:r>
            <a:r>
              <a:rPr lang="nl-BE" dirty="0"/>
              <a:t> </a:t>
            </a:r>
            <a:endParaRPr lang="en-US" dirty="0"/>
          </a:p>
        </p:txBody>
      </p:sp>
      <p:sp>
        <p:nvSpPr>
          <p:cNvPr id="3" name="Tijdelijke aanduiding voor inhoud 2">
            <a:extLst>
              <a:ext uri="{FF2B5EF4-FFF2-40B4-BE49-F238E27FC236}">
                <a16:creationId xmlns:a16="http://schemas.microsoft.com/office/drawing/2014/main" id="{85C446B6-43B8-2B34-EA3B-A7D16ED8288F}"/>
              </a:ext>
            </a:extLst>
          </p:cNvPr>
          <p:cNvSpPr>
            <a:spLocks noGrp="1"/>
          </p:cNvSpPr>
          <p:nvPr>
            <p:ph idx="1"/>
          </p:nvPr>
        </p:nvSpPr>
        <p:spPr/>
        <p:txBody>
          <a:bodyPr/>
          <a:lstStyle/>
          <a:p>
            <a:pPr algn="l">
              <a:lnSpc>
                <a:spcPct val="120000"/>
              </a:lnSpc>
            </a:pPr>
            <a:r>
              <a:rPr lang="fr-FR" b="0" i="0" dirty="0">
                <a:solidFill>
                  <a:srgbClr val="202124"/>
                </a:solidFill>
                <a:effectLst/>
                <a:latin typeface="arial" panose="020B0604020202020204" pitchFamily="34" charset="0"/>
              </a:rPr>
              <a:t>Intégration du ERN dans le système de santé national </a:t>
            </a:r>
          </a:p>
          <a:p>
            <a:pPr algn="l">
              <a:lnSpc>
                <a:spcPct val="120000"/>
              </a:lnSpc>
            </a:pPr>
            <a:r>
              <a:rPr lang="fr-FR" b="0" i="0" dirty="0">
                <a:solidFill>
                  <a:srgbClr val="202124"/>
                </a:solidFill>
                <a:effectLst/>
                <a:latin typeface="arial" panose="020B0604020202020204" pitchFamily="34" charset="0"/>
              </a:rPr>
              <a:t>Registre central des maladies rares </a:t>
            </a:r>
          </a:p>
          <a:p>
            <a:pPr algn="l">
              <a:lnSpc>
                <a:spcPct val="120000"/>
              </a:lnSpc>
            </a:pPr>
            <a:r>
              <a:rPr lang="fr-FR" b="0" i="0" dirty="0">
                <a:solidFill>
                  <a:srgbClr val="202124"/>
                </a:solidFill>
                <a:effectLst/>
                <a:latin typeface="arial" panose="020B0604020202020204" pitchFamily="34" charset="0"/>
              </a:rPr>
              <a:t>Consultation multidisciplinaire </a:t>
            </a:r>
          </a:p>
          <a:p>
            <a:pPr algn="l">
              <a:lnSpc>
                <a:spcPct val="120000"/>
              </a:lnSpc>
            </a:pPr>
            <a:r>
              <a:rPr lang="fr-FR" b="0" i="0" dirty="0">
                <a:solidFill>
                  <a:srgbClr val="202124"/>
                </a:solidFill>
                <a:effectLst/>
                <a:latin typeface="arial" panose="020B0604020202020204" pitchFamily="34" charset="0"/>
              </a:rPr>
              <a:t>Mise en réseau au niveau national </a:t>
            </a:r>
          </a:p>
          <a:p>
            <a:pPr algn="l">
              <a:lnSpc>
                <a:spcPct val="120000"/>
              </a:lnSpc>
            </a:pPr>
            <a:r>
              <a:rPr lang="fr-FR" b="0" i="0" dirty="0">
                <a:solidFill>
                  <a:srgbClr val="202124"/>
                </a:solidFill>
                <a:effectLst/>
                <a:latin typeface="arial" panose="020B0604020202020204" pitchFamily="34" charset="0"/>
              </a:rPr>
              <a:t>Dépistage néonatal </a:t>
            </a:r>
          </a:p>
          <a:p>
            <a:pPr algn="l">
              <a:lnSpc>
                <a:spcPct val="120000"/>
              </a:lnSpc>
            </a:pPr>
            <a:r>
              <a:rPr lang="fr-FR" b="0" i="0" dirty="0">
                <a:solidFill>
                  <a:srgbClr val="202124"/>
                </a:solidFill>
                <a:effectLst/>
                <a:latin typeface="arial" panose="020B0604020202020204" pitchFamily="34" charset="0"/>
              </a:rPr>
              <a:t>Des médicaments innovants</a:t>
            </a:r>
            <a:endParaRPr lang="en-BE" dirty="0"/>
          </a:p>
          <a:p>
            <a:endParaRPr lang="en-US" dirty="0"/>
          </a:p>
        </p:txBody>
      </p:sp>
    </p:spTree>
    <p:extLst>
      <p:ext uri="{BB962C8B-B14F-4D97-AF65-F5344CB8AC3E}">
        <p14:creationId xmlns:p14="http://schemas.microsoft.com/office/powerpoint/2010/main" val="2152908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229C0-FC3F-4303-95BA-D39BD1C88125}"/>
              </a:ext>
            </a:extLst>
          </p:cNvPr>
          <p:cNvSpPr>
            <a:spLocks noGrp="1"/>
          </p:cNvSpPr>
          <p:nvPr>
            <p:ph type="title"/>
          </p:nvPr>
        </p:nvSpPr>
        <p:spPr/>
        <p:txBody>
          <a:bodyPr/>
          <a:lstStyle/>
          <a:p>
            <a:r>
              <a:rPr lang="nl-BE" dirty="0"/>
              <a:t>Merci </a:t>
            </a:r>
            <a:endParaRPr lang="en-US" dirty="0"/>
          </a:p>
        </p:txBody>
      </p:sp>
      <p:pic>
        <p:nvPicPr>
          <p:cNvPr id="4" name="Tijdelijke aanduiding voor inhoud 3" descr="Afbeelding met Graphics, logo, Lettertype, tekst&#10;&#10;Automatisch gegenereerde beschrijving">
            <a:extLst>
              <a:ext uri="{FF2B5EF4-FFF2-40B4-BE49-F238E27FC236}">
                <a16:creationId xmlns:a16="http://schemas.microsoft.com/office/drawing/2014/main" id="{6CB22CE8-9414-28A6-BBD8-718B52E00EB5}"/>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4201668" y="2583434"/>
            <a:ext cx="3788664" cy="2923032"/>
          </a:xfrm>
          <a:prstGeom prst="rect">
            <a:avLst/>
          </a:prstGeom>
        </p:spPr>
      </p:pic>
    </p:spTree>
    <p:extLst>
      <p:ext uri="{BB962C8B-B14F-4D97-AF65-F5344CB8AC3E}">
        <p14:creationId xmlns:p14="http://schemas.microsoft.com/office/powerpoint/2010/main" val="3227700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12" descr="Afbeelding met kleding, persoon, Menselijk gezicht, muur">
            <a:extLst>
              <a:ext uri="{FF2B5EF4-FFF2-40B4-BE49-F238E27FC236}">
                <a16:creationId xmlns:a16="http://schemas.microsoft.com/office/drawing/2014/main" id="{F2CAA0E2-577B-8CB7-1C93-DA3EAE13BEA3}"/>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2952750" y="2282825"/>
            <a:ext cx="6286500" cy="3524250"/>
          </a:xfrm>
        </p:spPr>
      </p:pic>
    </p:spTree>
    <p:extLst>
      <p:ext uri="{BB962C8B-B14F-4D97-AF65-F5344CB8AC3E}">
        <p14:creationId xmlns:p14="http://schemas.microsoft.com/office/powerpoint/2010/main" val="409200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el 1">
            <a:extLst>
              <a:ext uri="{FF2B5EF4-FFF2-40B4-BE49-F238E27FC236}">
                <a16:creationId xmlns:a16="http://schemas.microsoft.com/office/drawing/2014/main" id="{9EC70F3A-07D6-A7E5-8600-18763F5818D7}"/>
              </a:ext>
            </a:extLst>
          </p:cNvPr>
          <p:cNvSpPr>
            <a:spLocks noGrp="1" noChangeArrowheads="1"/>
          </p:cNvSpPr>
          <p:nvPr>
            <p:ph type="title"/>
          </p:nvPr>
        </p:nvSpPr>
        <p:spPr/>
        <p:txBody>
          <a:bodyPr/>
          <a:lstStyle/>
          <a:p>
            <a:endParaRPr lang="en-US" altLang="en-US" dirty="0"/>
          </a:p>
        </p:txBody>
      </p:sp>
      <p:sp>
        <p:nvSpPr>
          <p:cNvPr id="4098" name="Tijdelijke aanduiding voor inhoud 2">
            <a:extLst>
              <a:ext uri="{FF2B5EF4-FFF2-40B4-BE49-F238E27FC236}">
                <a16:creationId xmlns:a16="http://schemas.microsoft.com/office/drawing/2014/main" id="{88A24E88-1B8D-1A51-366D-3E64966967CA}"/>
              </a:ext>
            </a:extLst>
          </p:cNvPr>
          <p:cNvSpPr>
            <a:spLocks noGrp="1" noChangeArrowheads="1"/>
          </p:cNvSpPr>
          <p:nvPr>
            <p:ph idx="1"/>
          </p:nvPr>
        </p:nvSpPr>
        <p:spPr/>
        <p:txBody>
          <a:bodyPr/>
          <a:lstStyle/>
          <a:p>
            <a:pPr algn="l"/>
            <a:r>
              <a:rPr lang="nl-BE" dirty="0"/>
              <a:t>Les 5 </a:t>
            </a:r>
            <a:r>
              <a:rPr lang="nl-BE" dirty="0" err="1"/>
              <a:t>pilliers</a:t>
            </a:r>
            <a:r>
              <a:rPr lang="nl-BE" dirty="0"/>
              <a:t> de la </a:t>
            </a:r>
            <a:r>
              <a:rPr lang="nl-BE" dirty="0" err="1"/>
              <a:t>politique</a:t>
            </a:r>
            <a:r>
              <a:rPr lang="nl-BE" dirty="0"/>
              <a:t> de Santé </a:t>
            </a:r>
          </a:p>
          <a:p>
            <a:pPr marL="457200" lvl="1" indent="0" algn="l">
              <a:buNone/>
            </a:pPr>
            <a:endParaRPr lang="nl-BE" dirty="0"/>
          </a:p>
          <a:p>
            <a:pPr algn="l"/>
            <a:r>
              <a:rPr lang="nl-BE" dirty="0"/>
              <a:t>Maladies </a:t>
            </a:r>
            <a:r>
              <a:rPr lang="nl-BE" dirty="0" err="1"/>
              <a:t>Rares</a:t>
            </a:r>
            <a:endParaRPr lang="nl-BE" dirty="0"/>
          </a:p>
          <a:p>
            <a:pPr lvl="1" algn="l"/>
            <a:r>
              <a:rPr lang="nl-BE" dirty="0" err="1"/>
              <a:t>Structures</a:t>
            </a:r>
            <a:r>
              <a:rPr lang="nl-BE" dirty="0"/>
              <a:t> </a:t>
            </a:r>
            <a:r>
              <a:rPr lang="nl-BE" dirty="0" err="1"/>
              <a:t>fédérals</a:t>
            </a:r>
            <a:endParaRPr lang="nl-BE" dirty="0"/>
          </a:p>
          <a:p>
            <a:pPr lvl="1" algn="l"/>
            <a:r>
              <a:rPr lang="nl-BE" dirty="0" err="1"/>
              <a:t>Structures</a:t>
            </a:r>
            <a:r>
              <a:rPr lang="nl-BE" dirty="0"/>
              <a:t> </a:t>
            </a:r>
            <a:r>
              <a:rPr lang="nl-BE" dirty="0" err="1"/>
              <a:t>fédérées</a:t>
            </a:r>
            <a:endParaRPr lang="nl-BE" dirty="0"/>
          </a:p>
          <a:p>
            <a:pPr algn="l"/>
            <a:endParaRPr lang="nl-BE" dirty="0"/>
          </a:p>
          <a:p>
            <a:pPr algn="l"/>
            <a:r>
              <a:rPr lang="nl-BE" dirty="0"/>
              <a:t>ERN</a:t>
            </a:r>
          </a:p>
          <a:p>
            <a:pPr algn="l"/>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AE7BC8-57CF-38D1-F2BA-46C95401505E}"/>
              </a:ext>
            </a:extLst>
          </p:cNvPr>
          <p:cNvSpPr>
            <a:spLocks noGrp="1"/>
          </p:cNvSpPr>
          <p:nvPr>
            <p:ph type="title"/>
          </p:nvPr>
        </p:nvSpPr>
        <p:spPr/>
        <p:txBody>
          <a:bodyPr/>
          <a:lstStyle/>
          <a:p>
            <a:r>
              <a:rPr lang="nl-BE" dirty="0"/>
              <a:t>Les </a:t>
            </a:r>
            <a:r>
              <a:rPr lang="nl-BE" dirty="0" err="1"/>
              <a:t>piliers</a:t>
            </a:r>
            <a:r>
              <a:rPr lang="nl-BE" dirty="0"/>
              <a:t> de la </a:t>
            </a:r>
            <a:r>
              <a:rPr lang="nl-BE" dirty="0" err="1"/>
              <a:t>politique</a:t>
            </a:r>
            <a:r>
              <a:rPr lang="nl-BE" dirty="0"/>
              <a:t> des </a:t>
            </a:r>
            <a:r>
              <a:rPr lang="nl-BE" dirty="0" err="1"/>
              <a:t>soins</a:t>
            </a:r>
            <a:r>
              <a:rPr lang="nl-BE" dirty="0"/>
              <a:t> de santé en générale </a:t>
            </a:r>
            <a:endParaRPr lang="en-US" dirty="0"/>
          </a:p>
        </p:txBody>
      </p:sp>
      <p:sp>
        <p:nvSpPr>
          <p:cNvPr id="3" name="Tijdelijke aanduiding voor inhoud 2">
            <a:extLst>
              <a:ext uri="{FF2B5EF4-FFF2-40B4-BE49-F238E27FC236}">
                <a16:creationId xmlns:a16="http://schemas.microsoft.com/office/drawing/2014/main" id="{224099D9-A0A3-A4EA-F890-0CF7B957B079}"/>
              </a:ext>
            </a:extLst>
          </p:cNvPr>
          <p:cNvSpPr>
            <a:spLocks noGrp="1"/>
          </p:cNvSpPr>
          <p:nvPr>
            <p:ph idx="1"/>
          </p:nvPr>
        </p:nvSpPr>
        <p:spPr/>
        <p:txBody>
          <a:bodyPr/>
          <a:lstStyle/>
          <a:p>
            <a:pPr marL="0" indent="0" algn="l">
              <a:buNone/>
            </a:pP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L</a:t>
            </a:r>
            <a:r>
              <a:rPr lang="nl-NL"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 </a:t>
            </a:r>
            <a:r>
              <a:rPr lang="nl-NL"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soins</a:t>
            </a:r>
            <a:r>
              <a:rPr lang="nl-NL"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NL"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doivent</a:t>
            </a:r>
            <a:r>
              <a:rPr lang="nl-NL"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NL"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être</a:t>
            </a:r>
            <a:r>
              <a:rPr lang="nl-NL"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NL"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disponibles</a:t>
            </a:r>
            <a:endParaRPr lang="nl-NL"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nl-BE" sz="2800" dirty="0">
                <a:solidFill>
                  <a:srgbClr val="000000"/>
                </a:solidFill>
                <a:latin typeface="Calibri" panose="020F0502020204030204" pitchFamily="34" charset="0"/>
                <a:ea typeface="Calibri" panose="020F0502020204030204" pitchFamily="34" charset="0"/>
              </a:rPr>
              <a:t>Les </a:t>
            </a:r>
            <a:r>
              <a:rPr lang="nl-BE" sz="2800" dirty="0" err="1">
                <a:solidFill>
                  <a:srgbClr val="000000"/>
                </a:solidFill>
                <a:latin typeface="Calibri" panose="020F0502020204030204" pitchFamily="34" charset="0"/>
                <a:ea typeface="Calibri" panose="020F0502020204030204" pitchFamily="34" charset="0"/>
              </a:rPr>
              <a:t>Soins</a:t>
            </a:r>
            <a:r>
              <a:rPr lang="nl-BE" sz="2800" dirty="0">
                <a:solidFill>
                  <a:srgbClr val="000000"/>
                </a:solidFill>
                <a:latin typeface="Calibri" panose="020F0502020204030204" pitchFamily="34" charset="0"/>
                <a:ea typeface="Calibri" panose="020F0502020204030204" pitchFamily="34" charset="0"/>
              </a:rPr>
              <a:t> </a:t>
            </a:r>
            <a:r>
              <a:rPr lang="nl-BE" sz="2800" dirty="0" err="1">
                <a:solidFill>
                  <a:srgbClr val="000000"/>
                </a:solidFill>
                <a:latin typeface="Calibri" panose="020F0502020204030204" pitchFamily="34" charset="0"/>
                <a:ea typeface="Calibri" panose="020F0502020204030204" pitchFamily="34" charset="0"/>
              </a:rPr>
              <a:t>doivent</a:t>
            </a:r>
            <a:r>
              <a:rPr lang="nl-BE" sz="2800" dirty="0">
                <a:solidFill>
                  <a:srgbClr val="000000"/>
                </a:solidFill>
                <a:latin typeface="Calibri" panose="020F0502020204030204" pitchFamily="34" charset="0"/>
                <a:ea typeface="Calibri" panose="020F0502020204030204" pitchFamily="34" charset="0"/>
              </a:rPr>
              <a:t> </a:t>
            </a:r>
            <a:r>
              <a:rPr lang="nl-BE" sz="2800" dirty="0" err="1">
                <a:solidFill>
                  <a:srgbClr val="000000"/>
                </a:solidFill>
                <a:latin typeface="Calibri" panose="020F0502020204030204" pitchFamily="34" charset="0"/>
                <a:ea typeface="Calibri" panose="020F0502020204030204" pitchFamily="34" charset="0"/>
              </a:rPr>
              <a:t>être</a:t>
            </a:r>
            <a:r>
              <a:rPr lang="nl-BE" sz="2800" dirty="0">
                <a:solidFill>
                  <a:srgbClr val="000000"/>
                </a:solidFill>
                <a:latin typeface="Calibri" panose="020F0502020204030204" pitchFamily="34" charset="0"/>
                <a:ea typeface="Calibri" panose="020F0502020204030204" pitchFamily="34" charset="0"/>
              </a:rPr>
              <a:t> </a:t>
            </a:r>
            <a:r>
              <a:rPr lang="nl-BE" sz="2800" dirty="0" err="1">
                <a:solidFill>
                  <a:srgbClr val="000000"/>
                </a:solidFill>
                <a:latin typeface="Calibri" panose="020F0502020204030204" pitchFamily="34" charset="0"/>
                <a:ea typeface="Calibri" panose="020F0502020204030204" pitchFamily="34" charset="0"/>
              </a:rPr>
              <a:t>abordale</a:t>
            </a:r>
            <a:r>
              <a:rPr lang="nl-BE" sz="2800" dirty="0">
                <a:solidFill>
                  <a:srgbClr val="000000"/>
                </a:solidFill>
                <a:latin typeface="Calibri" panose="020F0502020204030204" pitchFamily="34" charset="0"/>
                <a:ea typeface="Calibri" panose="020F0502020204030204" pitchFamily="34" charset="0"/>
              </a:rPr>
              <a:t> pour </a:t>
            </a:r>
            <a:r>
              <a:rPr lang="nl-BE" sz="2800" dirty="0" err="1">
                <a:solidFill>
                  <a:srgbClr val="000000"/>
                </a:solidFill>
                <a:latin typeface="Calibri" panose="020F0502020204030204" pitchFamily="34" charset="0"/>
                <a:ea typeface="Calibri" panose="020F0502020204030204" pitchFamily="34" charset="0"/>
              </a:rPr>
              <a:t>tout</a:t>
            </a:r>
            <a:r>
              <a:rPr lang="nl-BE" sz="2800" dirty="0">
                <a:solidFill>
                  <a:srgbClr val="000000"/>
                </a:solidFill>
                <a:latin typeface="Calibri" panose="020F0502020204030204" pitchFamily="34" charset="0"/>
                <a:ea typeface="Calibri" panose="020F0502020204030204" pitchFamily="34" charset="0"/>
              </a:rPr>
              <a:t> </a:t>
            </a:r>
            <a:r>
              <a:rPr lang="nl-BE" sz="2800" dirty="0" err="1">
                <a:solidFill>
                  <a:srgbClr val="000000"/>
                </a:solidFill>
                <a:latin typeface="Calibri" panose="020F0502020204030204" pitchFamily="34" charset="0"/>
                <a:ea typeface="Calibri" panose="020F0502020204030204" pitchFamily="34" charset="0"/>
              </a:rPr>
              <a:t>le</a:t>
            </a:r>
            <a:r>
              <a:rPr lang="nl-BE" sz="2800" dirty="0">
                <a:solidFill>
                  <a:srgbClr val="000000"/>
                </a:solidFill>
                <a:latin typeface="Calibri" panose="020F0502020204030204" pitchFamily="34" charset="0"/>
                <a:ea typeface="Calibri" panose="020F0502020204030204" pitchFamily="34" charset="0"/>
              </a:rPr>
              <a:t> monde</a:t>
            </a:r>
            <a:endParaRPr lang="nl-BE" sz="2800" dirty="0">
              <a:solidFill>
                <a:srgbClr val="000000"/>
              </a:solidFill>
              <a:effectLst/>
              <a:latin typeface="Calibri" panose="020F0502020204030204" pitchFamily="34" charset="0"/>
              <a:ea typeface="Calibri" panose="020F0502020204030204" pitchFamily="34" charset="0"/>
            </a:endParaRPr>
          </a:p>
          <a:p>
            <a:pPr marL="0" indent="0" algn="l">
              <a:buNone/>
            </a:pPr>
            <a:r>
              <a:rPr lang="nl-BE" sz="2800" dirty="0">
                <a:solidFill>
                  <a:srgbClr val="000000"/>
                </a:solidFill>
                <a:effectLst/>
                <a:latin typeface="Calibri" panose="020F0502020204030204" pitchFamily="34" charset="0"/>
                <a:ea typeface="Calibri" panose="020F0502020204030204" pitchFamily="34" charset="0"/>
              </a:rPr>
              <a:t>Les </a:t>
            </a:r>
            <a:r>
              <a:rPr lang="nl-BE" sz="2800" dirty="0" err="1">
                <a:solidFill>
                  <a:srgbClr val="000000"/>
                </a:solidFill>
                <a:effectLst/>
                <a:latin typeface="Calibri" panose="020F0502020204030204" pitchFamily="34" charset="0"/>
                <a:ea typeface="Calibri" panose="020F0502020204030204" pitchFamily="34" charset="0"/>
              </a:rPr>
              <a:t>soins</a:t>
            </a:r>
            <a:r>
              <a:rPr lang="nl-BE" sz="2800" dirty="0">
                <a:solidFill>
                  <a:srgbClr val="000000"/>
                </a:solidFill>
                <a:effectLst/>
                <a:latin typeface="Calibri" panose="020F0502020204030204" pitchFamily="34" charset="0"/>
                <a:ea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rPr>
              <a:t>doivent</a:t>
            </a:r>
            <a:r>
              <a:rPr lang="nl-BE" sz="2800" dirty="0">
                <a:solidFill>
                  <a:srgbClr val="000000"/>
                </a:solidFill>
                <a:effectLst/>
                <a:latin typeface="Calibri" panose="020F0502020204030204" pitchFamily="34" charset="0"/>
                <a:ea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rPr>
              <a:t>être</a:t>
            </a:r>
            <a:r>
              <a:rPr lang="nl-BE" sz="2800" dirty="0">
                <a:solidFill>
                  <a:srgbClr val="000000"/>
                </a:solidFill>
                <a:effectLst/>
                <a:latin typeface="Calibri" panose="020F0502020204030204" pitchFamily="34" charset="0"/>
                <a:ea typeface="Calibri" panose="020F0502020204030204" pitchFamily="34" charset="0"/>
              </a:rPr>
              <a:t> des </a:t>
            </a:r>
            <a:r>
              <a:rPr lang="nl-BE" sz="2800" dirty="0" err="1">
                <a:solidFill>
                  <a:srgbClr val="000000"/>
                </a:solidFill>
                <a:effectLst/>
                <a:latin typeface="Calibri" panose="020F0502020204030204" pitchFamily="34" charset="0"/>
                <a:ea typeface="Calibri" panose="020F0502020204030204" pitchFamily="34" charset="0"/>
              </a:rPr>
              <a:t>soins</a:t>
            </a:r>
            <a:r>
              <a:rPr lang="nl-BE" sz="2800" dirty="0">
                <a:solidFill>
                  <a:srgbClr val="000000"/>
                </a:solidFill>
                <a:effectLst/>
                <a:latin typeface="Calibri" panose="020F0502020204030204" pitchFamily="34" charset="0"/>
                <a:ea typeface="Calibri" panose="020F0502020204030204" pitchFamily="34" charset="0"/>
              </a:rPr>
              <a:t> de </a:t>
            </a:r>
            <a:r>
              <a:rPr lang="nl-BE" sz="2800" dirty="0" err="1">
                <a:solidFill>
                  <a:srgbClr val="000000"/>
                </a:solidFill>
                <a:effectLst/>
                <a:latin typeface="Calibri" panose="020F0502020204030204" pitchFamily="34" charset="0"/>
                <a:ea typeface="Calibri" panose="020F0502020204030204" pitchFamily="34" charset="0"/>
              </a:rPr>
              <a:t>qualité</a:t>
            </a:r>
            <a:r>
              <a:rPr lang="nl-BE" sz="2800" dirty="0">
                <a:solidFill>
                  <a:srgbClr val="000000"/>
                </a:solidFill>
                <a:effectLst/>
                <a:latin typeface="Calibri" panose="020F0502020204030204" pitchFamily="34" charset="0"/>
                <a:ea typeface="Calibri" panose="020F0502020204030204" pitchFamily="34" charset="0"/>
              </a:rPr>
              <a:t> supérieure</a:t>
            </a:r>
          </a:p>
          <a:p>
            <a:pPr marL="0" indent="0" algn="l">
              <a:buNone/>
            </a:pPr>
            <a:r>
              <a:rPr lang="nl-BE" sz="2800" dirty="0" err="1">
                <a:solidFill>
                  <a:srgbClr val="000000"/>
                </a:solidFill>
                <a:effectLst/>
                <a:latin typeface="Calibri" panose="020F0502020204030204" pitchFamily="34" charset="0"/>
                <a:ea typeface="Calibri" panose="020F0502020204030204" pitchFamily="34" charset="0"/>
              </a:rPr>
              <a:t>Il</a:t>
            </a:r>
            <a:r>
              <a:rPr lang="nl-BE" sz="2800" dirty="0">
                <a:solidFill>
                  <a:srgbClr val="000000"/>
                </a:solidFill>
                <a:effectLst/>
                <a:latin typeface="Calibri" panose="020F0502020204030204" pitchFamily="34" charset="0"/>
                <a:ea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rPr>
              <a:t>est</a:t>
            </a:r>
            <a:r>
              <a:rPr lang="nl-BE" sz="2800" dirty="0">
                <a:solidFill>
                  <a:srgbClr val="000000"/>
                </a:solidFill>
                <a:effectLst/>
                <a:latin typeface="Calibri" panose="020F0502020204030204" pitchFamily="34" charset="0"/>
                <a:ea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rPr>
              <a:t>mieux</a:t>
            </a:r>
            <a:r>
              <a:rPr lang="nl-BE" sz="2800" dirty="0">
                <a:solidFill>
                  <a:srgbClr val="000000"/>
                </a:solidFill>
                <a:effectLst/>
                <a:latin typeface="Calibri" panose="020F0502020204030204" pitchFamily="34" charset="0"/>
                <a:ea typeface="Calibri" panose="020F0502020204030204" pitchFamily="34" charset="0"/>
              </a:rPr>
              <a:t> de </a:t>
            </a:r>
            <a:r>
              <a:rPr lang="nl-BE" sz="2800" dirty="0" err="1">
                <a:solidFill>
                  <a:srgbClr val="000000"/>
                </a:solidFill>
                <a:effectLst/>
                <a:latin typeface="Calibri" panose="020F0502020204030204" pitchFamily="34" charset="0"/>
                <a:ea typeface="Calibri" panose="020F0502020204030204" pitchFamily="34" charset="0"/>
              </a:rPr>
              <a:t>prevenir</a:t>
            </a:r>
            <a:r>
              <a:rPr lang="nl-BE" sz="2800" dirty="0">
                <a:solidFill>
                  <a:srgbClr val="000000"/>
                </a:solidFill>
                <a:effectLst/>
                <a:latin typeface="Calibri" panose="020F0502020204030204" pitchFamily="34" charset="0"/>
                <a:ea typeface="Calibri" panose="020F0502020204030204" pitchFamily="34" charset="0"/>
              </a:rPr>
              <a:t> “care” que de </a:t>
            </a:r>
            <a:r>
              <a:rPr lang="nl-BE" sz="2800" dirty="0" err="1">
                <a:solidFill>
                  <a:srgbClr val="000000"/>
                </a:solidFill>
                <a:effectLst/>
                <a:latin typeface="Calibri" panose="020F0502020204030204" pitchFamily="34" charset="0"/>
                <a:ea typeface="Calibri" panose="020F0502020204030204" pitchFamily="34" charset="0"/>
              </a:rPr>
              <a:t>guérir</a:t>
            </a:r>
            <a:r>
              <a:rPr lang="nl-BE" sz="2800" dirty="0">
                <a:solidFill>
                  <a:srgbClr val="000000"/>
                </a:solidFill>
                <a:effectLst/>
                <a:latin typeface="Calibri" panose="020F0502020204030204" pitchFamily="34" charset="0"/>
                <a:ea typeface="Calibri" panose="020F0502020204030204" pitchFamily="34" charset="0"/>
              </a:rPr>
              <a:t> “cure” </a:t>
            </a:r>
          </a:p>
          <a:p>
            <a:pPr marL="0" indent="0" algn="l">
              <a:buNone/>
            </a:pPr>
            <a:r>
              <a:rPr lang="nl-BE" sz="2800" dirty="0">
                <a:solidFill>
                  <a:srgbClr val="000000"/>
                </a:solidFill>
                <a:latin typeface="Calibri" panose="020F0502020204030204" pitchFamily="34" charset="0"/>
                <a:ea typeface="Calibri" panose="020F0502020204030204" pitchFamily="34" charset="0"/>
                <a:cs typeface="Calibri" panose="020F0502020204030204" pitchFamily="34" charset="0"/>
              </a:rPr>
              <a:t>Les </a:t>
            </a:r>
            <a:r>
              <a:rPr lang="nl-BE" sz="2800" dirty="0" err="1">
                <a:solidFill>
                  <a:srgbClr val="000000"/>
                </a:solidFill>
                <a:latin typeface="Calibri" panose="020F0502020204030204" pitchFamily="34" charset="0"/>
                <a:ea typeface="Calibri" panose="020F0502020204030204" pitchFamily="34" charset="0"/>
                <a:cs typeface="Calibri" panose="020F0502020204030204" pitchFamily="34" charset="0"/>
              </a:rPr>
              <a:t>pilliers</a:t>
            </a:r>
            <a:r>
              <a:rPr lang="nl-BE" sz="2800" dirty="0">
                <a:solidFill>
                  <a:srgbClr val="000000"/>
                </a:solidFill>
                <a:latin typeface="Calibri" panose="020F0502020204030204" pitchFamily="34" charset="0"/>
                <a:ea typeface="Calibri" panose="020F0502020204030204" pitchFamily="34" charset="0"/>
                <a:cs typeface="Calibri" panose="020F0502020204030204" pitchFamily="34" charset="0"/>
              </a:rPr>
              <a:t> n</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concerne</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pas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seulement</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notre</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pays</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mais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aussi</a:t>
            </a:r>
            <a:r>
              <a:rPr lang="nl-BE"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nl-BE"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l’Europe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21539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B19C8A-023E-1066-DBA7-AC8003D96201}"/>
              </a:ext>
            </a:extLst>
          </p:cNvPr>
          <p:cNvSpPr>
            <a:spLocks noGrp="1"/>
          </p:cNvSpPr>
          <p:nvPr>
            <p:ph type="title"/>
          </p:nvPr>
        </p:nvSpPr>
        <p:spPr/>
        <p:txBody>
          <a:bodyPr/>
          <a:lstStyle/>
          <a:p>
            <a:r>
              <a:rPr lang="nl-BE" dirty="0"/>
              <a:t>Maladies </a:t>
            </a:r>
            <a:r>
              <a:rPr lang="nl-BE" dirty="0" err="1"/>
              <a:t>Rares</a:t>
            </a:r>
            <a:endParaRPr lang="en-US" dirty="0"/>
          </a:p>
        </p:txBody>
      </p:sp>
      <p:sp>
        <p:nvSpPr>
          <p:cNvPr id="3" name="Tijdelijke aanduiding voor inhoud 2">
            <a:extLst>
              <a:ext uri="{FF2B5EF4-FFF2-40B4-BE49-F238E27FC236}">
                <a16:creationId xmlns:a16="http://schemas.microsoft.com/office/drawing/2014/main" id="{CDA5F30C-1C9E-83BB-B65A-5640237418D5}"/>
              </a:ext>
            </a:extLst>
          </p:cNvPr>
          <p:cNvSpPr>
            <a:spLocks noGrp="1"/>
          </p:cNvSpPr>
          <p:nvPr>
            <p:ph idx="1"/>
          </p:nvPr>
        </p:nvSpPr>
        <p:spPr/>
        <p:txBody>
          <a:bodyPr/>
          <a:lstStyle/>
          <a:p>
            <a:pPr marL="0" indent="0" algn="l">
              <a:buNone/>
            </a:pPr>
            <a:r>
              <a:rPr lang="fr-FR" sz="3200" b="0" i="0" dirty="0">
                <a:effectLst/>
                <a:latin typeface="Calibri" panose="020F0502020204030204" pitchFamily="34" charset="0"/>
              </a:rPr>
              <a:t>Besoins importants </a:t>
            </a:r>
          </a:p>
          <a:p>
            <a:pPr lvl="1" algn="l"/>
            <a:r>
              <a:rPr lang="fr-FR" sz="2800" dirty="0">
                <a:latin typeface="Calibri" panose="020F0502020204030204" pitchFamily="34" charset="0"/>
              </a:rPr>
              <a:t>M</a:t>
            </a:r>
            <a:r>
              <a:rPr lang="fr-FR" sz="2800" b="0" i="0" dirty="0">
                <a:effectLst/>
                <a:latin typeface="Calibri" panose="020F0502020204030204" pitchFamily="34" charset="0"/>
              </a:rPr>
              <a:t>édicaux </a:t>
            </a:r>
          </a:p>
          <a:p>
            <a:pPr lvl="1" algn="l"/>
            <a:r>
              <a:rPr lang="fr-FR" sz="2800" b="0" i="0" dirty="0">
                <a:effectLst/>
                <a:latin typeface="Calibri" panose="020F0502020204030204" pitchFamily="34" charset="0"/>
              </a:rPr>
              <a:t>Sociaux</a:t>
            </a:r>
          </a:p>
          <a:p>
            <a:pPr lvl="2" algn="l"/>
            <a:r>
              <a:rPr lang="fr-FR" sz="2800" b="0" i="0" dirty="0">
                <a:effectLst/>
                <a:latin typeface="Calibri" panose="020F0502020204030204" pitchFamily="34" charset="0"/>
              </a:rPr>
              <a:t>non satisfaits </a:t>
            </a:r>
          </a:p>
          <a:p>
            <a:pPr algn="l"/>
            <a:endParaRPr lang="en-US" dirty="0"/>
          </a:p>
        </p:txBody>
      </p:sp>
    </p:spTree>
    <p:extLst>
      <p:ext uri="{BB962C8B-B14F-4D97-AF65-F5344CB8AC3E}">
        <p14:creationId xmlns:p14="http://schemas.microsoft.com/office/powerpoint/2010/main" val="4134388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A40CD4-494A-EC54-02B2-1E7533429147}"/>
              </a:ext>
            </a:extLst>
          </p:cNvPr>
          <p:cNvSpPr>
            <a:spLocks noGrp="1"/>
          </p:cNvSpPr>
          <p:nvPr>
            <p:ph type="title"/>
          </p:nvPr>
        </p:nvSpPr>
        <p:spPr/>
        <p:txBody>
          <a:bodyPr/>
          <a:lstStyle/>
          <a:p>
            <a:r>
              <a:rPr lang="nl-BE" dirty="0"/>
              <a:t>Maladies </a:t>
            </a:r>
            <a:r>
              <a:rPr lang="nl-BE" dirty="0" err="1"/>
              <a:t>Rares</a:t>
            </a:r>
            <a:endParaRPr lang="en-US" dirty="0"/>
          </a:p>
        </p:txBody>
      </p:sp>
      <p:sp>
        <p:nvSpPr>
          <p:cNvPr id="3" name="Tijdelijke aanduiding voor inhoud 2">
            <a:extLst>
              <a:ext uri="{FF2B5EF4-FFF2-40B4-BE49-F238E27FC236}">
                <a16:creationId xmlns:a16="http://schemas.microsoft.com/office/drawing/2014/main" id="{C49A2A64-5DA5-DD7C-1C6D-4EB0044FECF5}"/>
              </a:ext>
            </a:extLst>
          </p:cNvPr>
          <p:cNvSpPr>
            <a:spLocks noGrp="1"/>
          </p:cNvSpPr>
          <p:nvPr>
            <p:ph idx="1"/>
          </p:nvPr>
        </p:nvSpPr>
        <p:spPr/>
        <p:txBody>
          <a:bodyPr/>
          <a:lstStyle/>
          <a:p>
            <a:pPr marL="0" indent="0" algn="l">
              <a:buNone/>
            </a:pPr>
            <a:r>
              <a:rPr lang="nl-BE" dirty="0"/>
              <a:t>Etappes </a:t>
            </a:r>
            <a:r>
              <a:rPr lang="nl-BE" dirty="0" err="1"/>
              <a:t>importantes</a:t>
            </a:r>
            <a:endParaRPr lang="nl-BE" dirty="0"/>
          </a:p>
          <a:p>
            <a:pPr marL="0" indent="0" algn="l">
              <a:buNone/>
            </a:pPr>
            <a:r>
              <a:rPr lang="en-BE" dirty="0"/>
              <a:t>2011: </a:t>
            </a:r>
            <a:r>
              <a:rPr lang="nl-BE" dirty="0" err="1"/>
              <a:t>Propositions</a:t>
            </a:r>
            <a:r>
              <a:rPr lang="nl-BE" dirty="0"/>
              <a:t> </a:t>
            </a:r>
            <a:r>
              <a:rPr lang="nl-BE" dirty="0" err="1"/>
              <a:t>d’un</a:t>
            </a:r>
            <a:r>
              <a:rPr lang="nl-BE" dirty="0"/>
              <a:t> </a:t>
            </a:r>
            <a:r>
              <a:rPr lang="en-BE" dirty="0"/>
              <a:t>Fonds </a:t>
            </a:r>
            <a:r>
              <a:rPr lang="nl-BE" dirty="0"/>
              <a:t>Maladies </a:t>
            </a:r>
            <a:r>
              <a:rPr lang="nl-BE" dirty="0" err="1"/>
              <a:t>Rares</a:t>
            </a:r>
            <a:r>
              <a:rPr lang="en-BE" dirty="0"/>
              <a:t> (</a:t>
            </a:r>
            <a:r>
              <a:rPr lang="nl-BE" dirty="0"/>
              <a:t>FRB</a:t>
            </a:r>
            <a:r>
              <a:rPr lang="en-BE" dirty="0"/>
              <a:t>)  </a:t>
            </a:r>
            <a:r>
              <a:rPr lang="nl-BE" dirty="0"/>
              <a:t> </a:t>
            </a:r>
            <a:endParaRPr lang="en-BE" dirty="0"/>
          </a:p>
          <a:p>
            <a:pPr marL="0" indent="0" algn="l">
              <a:buNone/>
            </a:pPr>
            <a:r>
              <a:rPr lang="en-BE" sz="2800" dirty="0"/>
              <a:t>2013: Plan </a:t>
            </a:r>
            <a:r>
              <a:rPr lang="nl-BE" sz="2800" dirty="0" err="1"/>
              <a:t>Belge</a:t>
            </a:r>
            <a:r>
              <a:rPr lang="nl-BE" sz="2800" dirty="0"/>
              <a:t> Maladies </a:t>
            </a:r>
            <a:r>
              <a:rPr lang="nl-BE" sz="2800" dirty="0" err="1"/>
              <a:t>Rares</a:t>
            </a:r>
            <a:r>
              <a:rPr lang="en-BE" sz="2800" dirty="0"/>
              <a:t>: 20 acti</a:t>
            </a:r>
            <a:r>
              <a:rPr lang="nl-BE" sz="2800" dirty="0"/>
              <a:t>ons dans </a:t>
            </a:r>
            <a:r>
              <a:rPr lang="en-BE" sz="2800" dirty="0"/>
              <a:t>4 dom</a:t>
            </a:r>
            <a:r>
              <a:rPr lang="nl-BE" sz="2800" dirty="0" err="1"/>
              <a:t>aines</a:t>
            </a:r>
            <a:endParaRPr lang="nl-BE" sz="2800" dirty="0"/>
          </a:p>
          <a:p>
            <a:pPr marL="0" indent="0" algn="l">
              <a:buNone/>
            </a:pPr>
            <a:r>
              <a:rPr lang="nl-BE" dirty="0"/>
              <a:t>2014 : la </a:t>
            </a:r>
            <a:r>
              <a:rPr lang="nl-BE" dirty="0" err="1"/>
              <a:t>fonction</a:t>
            </a:r>
            <a:r>
              <a:rPr lang="nl-BE" dirty="0"/>
              <a:t> MR (8 </a:t>
            </a:r>
            <a:r>
              <a:rPr lang="nl-BE" dirty="0" err="1"/>
              <a:t>hôpitaux</a:t>
            </a:r>
            <a:r>
              <a:rPr lang="nl-BE" dirty="0"/>
              <a:t>) </a:t>
            </a:r>
            <a:endParaRPr lang="nl-BE" sz="2800" dirty="0"/>
          </a:p>
          <a:p>
            <a:pPr marL="0" indent="0" algn="l">
              <a:buNone/>
            </a:pPr>
            <a:r>
              <a:rPr lang="nl-BE" dirty="0"/>
              <a:t>2015: </a:t>
            </a:r>
            <a:r>
              <a:rPr lang="nl-BE" dirty="0" err="1"/>
              <a:t>Reseau</a:t>
            </a:r>
            <a:r>
              <a:rPr lang="nl-BE" dirty="0"/>
              <a:t> des Maladies </a:t>
            </a:r>
            <a:r>
              <a:rPr lang="nl-BE" dirty="0" err="1"/>
              <a:t>Rares</a:t>
            </a:r>
            <a:r>
              <a:rPr lang="nl-BE" dirty="0"/>
              <a:t> en </a:t>
            </a:r>
            <a:r>
              <a:rPr lang="nl-BE" dirty="0" err="1"/>
              <a:t>Flandres</a:t>
            </a:r>
            <a:r>
              <a:rPr lang="nl-BE" dirty="0"/>
              <a:t> VNZZ</a:t>
            </a:r>
          </a:p>
          <a:p>
            <a:pPr marL="0" indent="0" algn="l">
              <a:buNone/>
            </a:pPr>
            <a:r>
              <a:rPr lang="nl-BE" sz="2800" dirty="0"/>
              <a:t>2017: ERN </a:t>
            </a:r>
            <a:endParaRPr lang="en-BE" sz="2800" dirty="0"/>
          </a:p>
          <a:p>
            <a:endParaRPr lang="en-US" dirty="0"/>
          </a:p>
        </p:txBody>
      </p:sp>
    </p:spTree>
    <p:extLst>
      <p:ext uri="{BB962C8B-B14F-4D97-AF65-F5344CB8AC3E}">
        <p14:creationId xmlns:p14="http://schemas.microsoft.com/office/powerpoint/2010/main" val="235318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F38AF-EC3D-3199-B328-F5097898C0D0}"/>
              </a:ext>
            </a:extLst>
          </p:cNvPr>
          <p:cNvSpPr>
            <a:spLocks noGrp="1"/>
          </p:cNvSpPr>
          <p:nvPr>
            <p:ph type="title"/>
          </p:nvPr>
        </p:nvSpPr>
        <p:spPr/>
        <p:txBody>
          <a:bodyPr/>
          <a:lstStyle/>
          <a:p>
            <a:r>
              <a:rPr lang="nl-BE" dirty="0" err="1"/>
              <a:t>Fondation</a:t>
            </a:r>
            <a:r>
              <a:rPr lang="nl-BE" dirty="0"/>
              <a:t> </a:t>
            </a:r>
            <a:r>
              <a:rPr lang="nl-BE" dirty="0" err="1"/>
              <a:t>Roi</a:t>
            </a:r>
            <a:r>
              <a:rPr lang="nl-BE" dirty="0"/>
              <a:t> </a:t>
            </a:r>
            <a:r>
              <a:rPr lang="nl-BE" dirty="0" err="1"/>
              <a:t>Baudouin</a:t>
            </a:r>
            <a:r>
              <a:rPr lang="nl-BE" dirty="0"/>
              <a:t> (FRB)</a:t>
            </a:r>
            <a:endParaRPr lang="en-US" dirty="0"/>
          </a:p>
        </p:txBody>
      </p:sp>
      <p:sp>
        <p:nvSpPr>
          <p:cNvPr id="3" name="Tijdelijke aanduiding voor inhoud 2">
            <a:extLst>
              <a:ext uri="{FF2B5EF4-FFF2-40B4-BE49-F238E27FC236}">
                <a16:creationId xmlns:a16="http://schemas.microsoft.com/office/drawing/2014/main" id="{2390DE8D-3606-DC45-2820-AF78EEB29EAA}"/>
              </a:ext>
            </a:extLst>
          </p:cNvPr>
          <p:cNvSpPr>
            <a:spLocks noGrp="1"/>
          </p:cNvSpPr>
          <p:nvPr>
            <p:ph idx="1"/>
          </p:nvPr>
        </p:nvSpPr>
        <p:spPr/>
        <p:txBody>
          <a:bodyPr/>
          <a:lstStyle/>
          <a:p>
            <a:pPr algn="l"/>
            <a:r>
              <a:rPr lang="fr-FR" sz="3000" dirty="0">
                <a:solidFill>
                  <a:srgbClr val="242424"/>
                </a:solidFill>
                <a:latin typeface="Segoe UI" panose="020B0502040204020203" pitchFamily="34" charset="0"/>
              </a:rPr>
              <a:t>L</a:t>
            </a:r>
            <a:r>
              <a:rPr lang="fr-FR" sz="3000" b="0" i="0" dirty="0">
                <a:solidFill>
                  <a:srgbClr val="242424"/>
                </a:solidFill>
                <a:effectLst/>
                <a:latin typeface="Segoe UI" panose="020B0502040204020203" pitchFamily="34" charset="0"/>
              </a:rPr>
              <a:t>e Fond souhait continuer à œuvrer pour la prise en charge des personnes atteintes d’une maladie rare :</a:t>
            </a:r>
          </a:p>
          <a:p>
            <a:pPr marL="0" indent="0" algn="l">
              <a:buNone/>
            </a:pPr>
            <a:r>
              <a:rPr lang="fr-FR" dirty="0"/>
              <a:t>	</a:t>
            </a:r>
            <a:r>
              <a:rPr lang="fr-FR" b="0" i="0" dirty="0">
                <a:solidFill>
                  <a:srgbClr val="242424"/>
                </a:solidFill>
                <a:effectLst/>
                <a:latin typeface="Segoe UI" panose="020B0502040204020203" pitchFamily="34" charset="0"/>
              </a:rPr>
              <a:t>- aider à identifier par qui et </a:t>
            </a:r>
            <a:r>
              <a:rPr lang="fr-FR" b="0" i="0" dirty="0" err="1">
                <a:solidFill>
                  <a:srgbClr val="242424"/>
                </a:solidFill>
                <a:effectLst/>
                <a:latin typeface="Segoe UI" panose="020B0502040204020203" pitchFamily="34" charset="0"/>
              </a:rPr>
              <a:t>oú</a:t>
            </a:r>
            <a:r>
              <a:rPr lang="fr-FR" b="0" i="0" dirty="0">
                <a:solidFill>
                  <a:srgbClr val="242424"/>
                </a:solidFill>
                <a:effectLst/>
                <a:latin typeface="Segoe UI" panose="020B0502040204020203" pitchFamily="34" charset="0"/>
              </a:rPr>
              <a:t> le rôle de la fonction de 	forum pour MR, peut être inclus et fournir un soutien dans 	le développement de ce rôle</a:t>
            </a:r>
          </a:p>
          <a:p>
            <a:pPr marL="0" indent="0" algn="l">
              <a:buNone/>
            </a:pPr>
            <a:r>
              <a:rPr lang="fr-FR" b="0" i="0" dirty="0">
                <a:solidFill>
                  <a:srgbClr val="242424"/>
                </a:solidFill>
                <a:effectLst/>
                <a:latin typeface="Segoe UI" panose="020B0502040204020203" pitchFamily="34" charset="0"/>
              </a:rPr>
              <a:t>	-développer et/ou financer des activités contribuant à une 	meilleure prise en charge des maladies rares en fonction 	des besoins prioritaires identifiés des patients </a:t>
            </a:r>
            <a:endParaRPr lang="en-US" dirty="0"/>
          </a:p>
          <a:p>
            <a:endParaRPr lang="en-US" dirty="0"/>
          </a:p>
        </p:txBody>
      </p:sp>
    </p:spTree>
    <p:extLst>
      <p:ext uri="{BB962C8B-B14F-4D97-AF65-F5344CB8AC3E}">
        <p14:creationId xmlns:p14="http://schemas.microsoft.com/office/powerpoint/2010/main" val="3069077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F984FF-81AF-EB83-90F8-7BA1FF58D141}"/>
              </a:ext>
            </a:extLst>
          </p:cNvPr>
          <p:cNvSpPr>
            <a:spLocks noGrp="1"/>
          </p:cNvSpPr>
          <p:nvPr>
            <p:ph type="title"/>
          </p:nvPr>
        </p:nvSpPr>
        <p:spPr/>
        <p:txBody>
          <a:bodyPr/>
          <a:lstStyle/>
          <a:p>
            <a:r>
              <a:rPr lang="nl-BE" dirty="0" err="1"/>
              <a:t>Fondation</a:t>
            </a:r>
            <a:r>
              <a:rPr lang="nl-BE" dirty="0"/>
              <a:t> </a:t>
            </a:r>
            <a:r>
              <a:rPr lang="nl-BE" dirty="0" err="1"/>
              <a:t>Roi</a:t>
            </a:r>
            <a:r>
              <a:rPr lang="nl-BE" dirty="0"/>
              <a:t> </a:t>
            </a:r>
            <a:r>
              <a:rPr lang="nl-BE" dirty="0" err="1"/>
              <a:t>Baudouin</a:t>
            </a:r>
            <a:r>
              <a:rPr lang="nl-BE" dirty="0"/>
              <a:t> (FRB) </a:t>
            </a:r>
            <a:endParaRPr lang="en-US" dirty="0"/>
          </a:p>
        </p:txBody>
      </p:sp>
      <p:sp>
        <p:nvSpPr>
          <p:cNvPr id="3" name="Tijdelijke aanduiding voor inhoud 2">
            <a:extLst>
              <a:ext uri="{FF2B5EF4-FFF2-40B4-BE49-F238E27FC236}">
                <a16:creationId xmlns:a16="http://schemas.microsoft.com/office/drawing/2014/main" id="{A8EE7889-8B82-C3CA-078D-EBCB2C628F75}"/>
              </a:ext>
            </a:extLst>
          </p:cNvPr>
          <p:cNvSpPr>
            <a:spLocks noGrp="1"/>
          </p:cNvSpPr>
          <p:nvPr>
            <p:ph idx="1"/>
          </p:nvPr>
        </p:nvSpPr>
        <p:spPr>
          <a:xfrm>
            <a:off x="838200" y="1847995"/>
            <a:ext cx="10515600" cy="4033692"/>
          </a:xfrm>
        </p:spPr>
        <p:txBody>
          <a:bodyPr/>
          <a:lstStyle/>
          <a:p>
            <a:pPr algn="l"/>
            <a:r>
              <a:rPr lang="nl-BE" dirty="0" err="1"/>
              <a:t>Proposition</a:t>
            </a:r>
            <a:r>
              <a:rPr lang="nl-BE" dirty="0"/>
              <a:t> de 5 actions </a:t>
            </a:r>
            <a:r>
              <a:rPr lang="nl-BE" dirty="0" err="1"/>
              <a:t>prioritaies</a:t>
            </a:r>
            <a:endParaRPr lang="nl-BE" dirty="0"/>
          </a:p>
          <a:p>
            <a:pPr lvl="1" algn="l"/>
            <a:r>
              <a:rPr lang="nl-BE" dirty="0"/>
              <a:t>Pour que les </a:t>
            </a:r>
            <a:r>
              <a:rPr lang="nl-BE" dirty="0" err="1"/>
              <a:t>patients</a:t>
            </a:r>
            <a:r>
              <a:rPr lang="nl-BE" dirty="0"/>
              <a:t> </a:t>
            </a:r>
            <a:r>
              <a:rPr lang="nl-BE" dirty="0" err="1"/>
              <a:t>puissent</a:t>
            </a:r>
            <a:r>
              <a:rPr lang="nl-BE" dirty="0"/>
              <a:t> </a:t>
            </a:r>
            <a:r>
              <a:rPr lang="nl-BE" dirty="0" err="1"/>
              <a:t>compter</a:t>
            </a:r>
            <a:r>
              <a:rPr lang="nl-BE" dirty="0"/>
              <a:t> </a:t>
            </a:r>
            <a:r>
              <a:rPr lang="nl-BE" dirty="0" err="1"/>
              <a:t>sur</a:t>
            </a:r>
            <a:r>
              <a:rPr lang="nl-BE" dirty="0"/>
              <a:t> </a:t>
            </a:r>
            <a:r>
              <a:rPr lang="nl-BE" dirty="0" err="1"/>
              <a:t>un</a:t>
            </a:r>
            <a:r>
              <a:rPr lang="nl-BE" dirty="0"/>
              <a:t> </a:t>
            </a:r>
            <a:r>
              <a:rPr lang="nl-BE" dirty="0" err="1"/>
              <a:t>diagnostique</a:t>
            </a:r>
            <a:r>
              <a:rPr lang="nl-BE" dirty="0"/>
              <a:t> , </a:t>
            </a:r>
            <a:r>
              <a:rPr lang="nl-BE" dirty="0" err="1"/>
              <a:t>un</a:t>
            </a:r>
            <a:r>
              <a:rPr lang="nl-BE" dirty="0"/>
              <a:t> </a:t>
            </a:r>
            <a:r>
              <a:rPr lang="nl-BE" dirty="0" err="1"/>
              <a:t>traitement</a:t>
            </a:r>
            <a:r>
              <a:rPr lang="nl-BE" dirty="0"/>
              <a:t> et des </a:t>
            </a:r>
            <a:r>
              <a:rPr lang="nl-BE" dirty="0" err="1"/>
              <a:t>soins</a:t>
            </a:r>
            <a:r>
              <a:rPr lang="nl-BE" dirty="0"/>
              <a:t> </a:t>
            </a:r>
            <a:r>
              <a:rPr lang="nl-BE" dirty="0" err="1"/>
              <a:t>spécialisés</a:t>
            </a:r>
            <a:endParaRPr lang="nl-BE" dirty="0"/>
          </a:p>
          <a:p>
            <a:pPr lvl="1" algn="l"/>
            <a:r>
              <a:rPr lang="nl-BE" dirty="0"/>
              <a:t>Pour que les </a:t>
            </a:r>
            <a:r>
              <a:rPr lang="nl-BE" dirty="0" err="1"/>
              <a:t>patient</a:t>
            </a:r>
            <a:r>
              <a:rPr lang="nl-BE" dirty="0"/>
              <a:t> </a:t>
            </a:r>
            <a:r>
              <a:rPr lang="nl-BE" dirty="0" err="1"/>
              <a:t>puissent</a:t>
            </a:r>
            <a:r>
              <a:rPr lang="nl-BE" dirty="0"/>
              <a:t> </a:t>
            </a:r>
            <a:r>
              <a:rPr lang="nl-BE" dirty="0" err="1"/>
              <a:t>compter</a:t>
            </a:r>
            <a:r>
              <a:rPr lang="nl-BE" dirty="0"/>
              <a:t> </a:t>
            </a:r>
            <a:r>
              <a:rPr lang="nl-BE" dirty="0" err="1"/>
              <a:t>sur</a:t>
            </a:r>
            <a:r>
              <a:rPr lang="nl-BE" dirty="0"/>
              <a:t> des </a:t>
            </a:r>
            <a:r>
              <a:rPr lang="nl-BE" dirty="0" err="1"/>
              <a:t>soins</a:t>
            </a:r>
            <a:r>
              <a:rPr lang="nl-BE" dirty="0"/>
              <a:t> </a:t>
            </a:r>
            <a:r>
              <a:rPr lang="nl-BE" dirty="0" err="1"/>
              <a:t>intégrés</a:t>
            </a:r>
            <a:endParaRPr lang="nl-BE" dirty="0"/>
          </a:p>
          <a:p>
            <a:pPr lvl="1" algn="l"/>
            <a:r>
              <a:rPr lang="nl-BE" dirty="0"/>
              <a:t>Pour que les </a:t>
            </a:r>
            <a:r>
              <a:rPr lang="nl-BE" dirty="0" err="1"/>
              <a:t>patients</a:t>
            </a:r>
            <a:r>
              <a:rPr lang="nl-BE" dirty="0"/>
              <a:t> </a:t>
            </a:r>
            <a:r>
              <a:rPr lang="nl-BE" dirty="0" err="1"/>
              <a:t>tirent</a:t>
            </a:r>
            <a:r>
              <a:rPr lang="nl-BE" dirty="0"/>
              <a:t> </a:t>
            </a:r>
            <a:r>
              <a:rPr lang="nl-BE" dirty="0" err="1"/>
              <a:t>le</a:t>
            </a:r>
            <a:r>
              <a:rPr lang="nl-BE" dirty="0"/>
              <a:t> </a:t>
            </a:r>
            <a:r>
              <a:rPr lang="nl-BE" dirty="0" err="1"/>
              <a:t>meulleur</a:t>
            </a:r>
            <a:r>
              <a:rPr lang="nl-BE" dirty="0"/>
              <a:t> </a:t>
            </a:r>
            <a:r>
              <a:rPr lang="nl-BE" dirty="0" err="1"/>
              <a:t>parti</a:t>
            </a:r>
            <a:r>
              <a:rPr lang="nl-BE" dirty="0"/>
              <a:t> de </a:t>
            </a:r>
            <a:r>
              <a:rPr lang="nl-BE" dirty="0" err="1"/>
              <a:t>l’utilisation</a:t>
            </a:r>
            <a:r>
              <a:rPr lang="nl-BE" dirty="0"/>
              <a:t> des </a:t>
            </a:r>
            <a:r>
              <a:rPr lang="nl-BE" dirty="0" err="1"/>
              <a:t>donées</a:t>
            </a:r>
            <a:r>
              <a:rPr lang="nl-BE" dirty="0"/>
              <a:t> de santé </a:t>
            </a:r>
            <a:r>
              <a:rPr lang="nl-BE" dirty="0" err="1"/>
              <a:t>afin</a:t>
            </a:r>
            <a:r>
              <a:rPr lang="nl-BE" dirty="0"/>
              <a:t> </a:t>
            </a:r>
            <a:r>
              <a:rPr lang="nl-BE" dirty="0" err="1"/>
              <a:t>d’améliorer</a:t>
            </a:r>
            <a:r>
              <a:rPr lang="nl-BE" dirty="0"/>
              <a:t> leur santé et leur </a:t>
            </a:r>
            <a:r>
              <a:rPr lang="nl-BE" dirty="0" err="1"/>
              <a:t>bien</a:t>
            </a:r>
            <a:r>
              <a:rPr lang="nl-BE" dirty="0"/>
              <a:t> </a:t>
            </a:r>
            <a:r>
              <a:rPr lang="nl-BE" dirty="0" err="1"/>
              <a:t>être</a:t>
            </a:r>
            <a:endParaRPr lang="nl-BE" dirty="0"/>
          </a:p>
          <a:p>
            <a:pPr lvl="1" algn="l"/>
            <a:r>
              <a:rPr lang="nl-BE" dirty="0"/>
              <a:t>Pour que les </a:t>
            </a:r>
            <a:r>
              <a:rPr lang="nl-BE" dirty="0" err="1"/>
              <a:t>patients</a:t>
            </a:r>
            <a:r>
              <a:rPr lang="nl-BE" dirty="0"/>
              <a:t> </a:t>
            </a:r>
            <a:r>
              <a:rPr lang="nl-BE" dirty="0" err="1"/>
              <a:t>aient</a:t>
            </a:r>
            <a:r>
              <a:rPr lang="nl-BE" dirty="0"/>
              <a:t> </a:t>
            </a:r>
            <a:r>
              <a:rPr lang="nl-BE" dirty="0" err="1"/>
              <a:t>un</a:t>
            </a:r>
            <a:r>
              <a:rPr lang="nl-BE" dirty="0"/>
              <a:t> accés plus </a:t>
            </a:r>
            <a:r>
              <a:rPr lang="nl-BE" dirty="0" err="1"/>
              <a:t>faciles</a:t>
            </a:r>
            <a:r>
              <a:rPr lang="nl-BE" dirty="0"/>
              <a:t> et plus </a:t>
            </a:r>
            <a:r>
              <a:rPr lang="nl-BE" dirty="0" err="1"/>
              <a:t>rapide</a:t>
            </a:r>
            <a:r>
              <a:rPr lang="nl-BE" dirty="0"/>
              <a:t> </a:t>
            </a:r>
            <a:r>
              <a:rPr lang="nl-BE" dirty="0" err="1"/>
              <a:t>aux</a:t>
            </a:r>
            <a:r>
              <a:rPr lang="nl-BE" dirty="0"/>
              <a:t> thérapie </a:t>
            </a:r>
            <a:r>
              <a:rPr lang="nl-BE" dirty="0" err="1"/>
              <a:t>innovantes</a:t>
            </a:r>
            <a:r>
              <a:rPr lang="nl-BE" dirty="0"/>
              <a:t> et </a:t>
            </a:r>
            <a:r>
              <a:rPr lang="nl-BE" dirty="0" err="1"/>
              <a:t>autres</a:t>
            </a:r>
            <a:r>
              <a:rPr lang="nl-BE" dirty="0"/>
              <a:t> </a:t>
            </a:r>
            <a:r>
              <a:rPr lang="nl-BE" dirty="0" err="1"/>
              <a:t>qui</a:t>
            </a:r>
            <a:r>
              <a:rPr lang="nl-BE" dirty="0"/>
              <a:t> leur </a:t>
            </a:r>
            <a:r>
              <a:rPr lang="nl-BE" dirty="0" err="1"/>
              <a:t>sont</a:t>
            </a:r>
            <a:r>
              <a:rPr lang="nl-BE" dirty="0"/>
              <a:t> </a:t>
            </a:r>
            <a:r>
              <a:rPr lang="nl-BE" dirty="0" err="1"/>
              <a:t>profitables</a:t>
            </a:r>
            <a:endParaRPr lang="nl-BE" dirty="0"/>
          </a:p>
          <a:p>
            <a:pPr lvl="1" algn="l"/>
            <a:r>
              <a:rPr lang="nl-BE" dirty="0"/>
              <a:t>Pour que les </a:t>
            </a:r>
            <a:r>
              <a:rPr lang="nl-BE" dirty="0" err="1"/>
              <a:t>patients</a:t>
            </a:r>
            <a:r>
              <a:rPr lang="nl-BE" dirty="0"/>
              <a:t> et leur </a:t>
            </a:r>
            <a:r>
              <a:rPr lang="nl-BE" dirty="0" err="1"/>
              <a:t>proches</a:t>
            </a:r>
            <a:r>
              <a:rPr lang="nl-BE" dirty="0"/>
              <a:t> </a:t>
            </a:r>
            <a:r>
              <a:rPr lang="nl-BE" dirty="0" err="1"/>
              <a:t>soient</a:t>
            </a:r>
            <a:r>
              <a:rPr lang="nl-BE" dirty="0"/>
              <a:t> </a:t>
            </a:r>
            <a:r>
              <a:rPr lang="nl-BE" dirty="0" err="1"/>
              <a:t>mieux</a:t>
            </a:r>
            <a:r>
              <a:rPr lang="nl-BE" dirty="0"/>
              <a:t> </a:t>
            </a:r>
            <a:r>
              <a:rPr lang="nl-BE" dirty="0" err="1"/>
              <a:t>informés</a:t>
            </a:r>
            <a:r>
              <a:rPr lang="nl-BE" dirty="0"/>
              <a:t> et </a:t>
            </a:r>
            <a:r>
              <a:rPr lang="nl-BE" dirty="0" err="1"/>
              <a:t>responsabilisés</a:t>
            </a:r>
            <a:r>
              <a:rPr lang="nl-BE" dirty="0"/>
              <a:t> et </a:t>
            </a:r>
            <a:r>
              <a:rPr lang="nl-BE" dirty="0" err="1"/>
              <a:t>puissent</a:t>
            </a:r>
            <a:r>
              <a:rPr lang="nl-BE" dirty="0"/>
              <a:t> faire </a:t>
            </a:r>
            <a:r>
              <a:rPr lang="nl-BE" dirty="0" err="1"/>
              <a:t>partie</a:t>
            </a:r>
            <a:r>
              <a:rPr lang="nl-BE" dirty="0"/>
              <a:t> intégrante de la </a:t>
            </a:r>
            <a:r>
              <a:rPr lang="nl-BE" dirty="0" err="1"/>
              <a:t>société</a:t>
            </a:r>
            <a:endParaRPr lang="en-US" dirty="0"/>
          </a:p>
          <a:p>
            <a:endParaRPr lang="en-US" dirty="0"/>
          </a:p>
        </p:txBody>
      </p:sp>
      <p:pic>
        <p:nvPicPr>
          <p:cNvPr id="6" name="Picture 2" descr=" ">
            <a:extLst>
              <a:ext uri="{FF2B5EF4-FFF2-40B4-BE49-F238E27FC236}">
                <a16:creationId xmlns:a16="http://schemas.microsoft.com/office/drawing/2014/main" id="{2A01B0EF-4457-0158-39DC-C455811F56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8581" y="258013"/>
            <a:ext cx="2073419" cy="2073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2003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 schermopname">
            <a:extLst>
              <a:ext uri="{FF2B5EF4-FFF2-40B4-BE49-F238E27FC236}">
                <a16:creationId xmlns:a16="http://schemas.microsoft.com/office/drawing/2014/main" id="{452610B2-F15B-A4CD-8A91-B53EB55F252D}"/>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671513" y="878615"/>
            <a:ext cx="10515600" cy="5003073"/>
          </a:xfrm>
        </p:spPr>
      </p:pic>
    </p:spTree>
    <p:extLst>
      <p:ext uri="{BB962C8B-B14F-4D97-AF65-F5344CB8AC3E}">
        <p14:creationId xmlns:p14="http://schemas.microsoft.com/office/powerpoint/2010/main" val="187056137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Presentatie_VDB_001  -  Compatibiliteitsmodus" id="{370B966B-9AE2-4642-8E45-40223A8522AF}" vid="{39EF1E7B-E3E1-CB47-83F4-80EE481FBA38}"/>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AF2BE289E17C4CB01BDB19D764AC1F" ma:contentTypeVersion="11" ma:contentTypeDescription="Een nieuw document maken." ma:contentTypeScope="" ma:versionID="d2b48b88c79dee3ff893c412e95e7102">
  <xsd:schema xmlns:xsd="http://www.w3.org/2001/XMLSchema" xmlns:xs="http://www.w3.org/2001/XMLSchema" xmlns:p="http://schemas.microsoft.com/office/2006/metadata/properties" xmlns:ns2="2dca039e-67ae-4b08-b94b-ab93603d1384" xmlns:ns3="c67bc5ff-dbb2-46b2-b14b-97770aa0c799" targetNamespace="http://schemas.microsoft.com/office/2006/metadata/properties" ma:root="true" ma:fieldsID="cc3eebd693fc5051f26003ae5611d76d" ns2:_="" ns3:_="">
    <xsd:import namespace="2dca039e-67ae-4b08-b94b-ab93603d1384"/>
    <xsd:import namespace="c67bc5ff-dbb2-46b2-b14b-97770aa0c79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ca039e-67ae-4b08-b94b-ab93603d1384"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bc5ff-dbb2-46b2-b14b-97770aa0c79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52164E-EF0F-4F8B-90F2-87B40C2B56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ca039e-67ae-4b08-b94b-ab93603d1384"/>
    <ds:schemaRef ds:uri="c67bc5ff-dbb2-46b2-b14b-97770aa0c7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417C4F-FF04-48F6-AF6B-47C5817CFA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Template_Presentatie_VDB_001</Template>
  <TotalTime>0</TotalTime>
  <Words>756</Words>
  <Application>Microsoft Office PowerPoint</Application>
  <PresentationFormat>Breedbeeld</PresentationFormat>
  <Paragraphs>123</Paragraphs>
  <Slides>18</Slides>
  <Notes>9</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18</vt:i4>
      </vt:variant>
    </vt:vector>
  </HeadingPairs>
  <TitlesOfParts>
    <vt:vector size="27" baseType="lpstr">
      <vt:lpstr>Arial</vt:lpstr>
      <vt:lpstr>Arial</vt:lpstr>
      <vt:lpstr>Calibri</vt:lpstr>
      <vt:lpstr>Gotham Bold</vt:lpstr>
      <vt:lpstr>Gotham Light</vt:lpstr>
      <vt:lpstr>Gotham Medium</vt:lpstr>
      <vt:lpstr>inherit</vt:lpstr>
      <vt:lpstr>Segoe UI</vt:lpstr>
      <vt:lpstr>Kantoorthema</vt:lpstr>
      <vt:lpstr>Maladies Rares  en Belgique</vt:lpstr>
      <vt:lpstr>PowerPoint-presentatie</vt:lpstr>
      <vt:lpstr>PowerPoint-presentatie</vt:lpstr>
      <vt:lpstr>Les piliers de la politique des soins de santé en générale </vt:lpstr>
      <vt:lpstr>Maladies Rares</vt:lpstr>
      <vt:lpstr>Maladies Rares</vt:lpstr>
      <vt:lpstr>Fondation Roi Baudouin (FRB)</vt:lpstr>
      <vt:lpstr>Fondation Roi Baudouin (FRB) </vt:lpstr>
      <vt:lpstr>PowerPoint-presentatie</vt:lpstr>
      <vt:lpstr>Maladies Rares Féderal</vt:lpstr>
      <vt:lpstr>Sciensano</vt:lpstr>
      <vt:lpstr>INAMI</vt:lpstr>
      <vt:lpstr>INAMI</vt:lpstr>
      <vt:lpstr>INAMI</vt:lpstr>
      <vt:lpstr>Réseau Flamands pour les Maladies Rares </vt:lpstr>
      <vt:lpstr>Europe et Maladies Rares</vt:lpstr>
      <vt:lpstr>Strategies </vt:lpstr>
      <vt:lpstr>Merci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Maladies Rares  en Belgique</dc:title>
  <dc:creator>Van Kersschaever Greta</dc:creator>
  <cp:lastModifiedBy>Van Kersschaever Greta</cp:lastModifiedBy>
  <cp:revision>4</cp:revision>
  <cp:lastPrinted>2023-10-17T12:20:08Z</cp:lastPrinted>
  <dcterms:created xsi:type="dcterms:W3CDTF">2023-10-17T10:34:11Z</dcterms:created>
  <dcterms:modified xsi:type="dcterms:W3CDTF">2023-10-18T13:53:26Z</dcterms:modified>
</cp:coreProperties>
</file>